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354967-EAB7-B64E-C923-C38E6DC62461}" name="Pooler, Michelle (DOT)" initials="PM(" userId="S::Michelle.Pooler@state.mn.us::1063cc63-15a3-411c-86f3-75bf6a03c6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47A0A-0075-4D5F-969B-17D763A8CADC}" v="9" dt="2024-08-11T23:29:02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70" d="100"/>
          <a:sy n="70" d="100"/>
        </p:scale>
        <p:origin x="1716" y="-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4E32507D-D4E7-F006-F6AE-ED5207E431AE}"/>
    <pc:docChg chg="modSld">
      <pc:chgData name="Kalow, Sophie (She/Her/Hers) (DOT)" userId="S::sophie.kalow@state.mn.us::3630984d-3d67-467a-b004-b0ced724a802" providerId="AD" clId="Web-{4E32507D-D4E7-F006-F6AE-ED5207E431AE}" dt="2024-06-11T18:53:52.387" v="12" actId="20577"/>
      <pc:docMkLst>
        <pc:docMk/>
      </pc:docMkLst>
      <pc:sldChg chg="modSp">
        <pc:chgData name="Kalow, Sophie (She/Her/Hers) (DOT)" userId="S::sophie.kalow@state.mn.us::3630984d-3d67-467a-b004-b0ced724a802" providerId="AD" clId="Web-{4E32507D-D4E7-F006-F6AE-ED5207E431AE}" dt="2024-06-11T18:51:20.575" v="1" actId="20577"/>
        <pc:sldMkLst>
          <pc:docMk/>
          <pc:sldMk cId="2379334674" sldId="257"/>
        </pc:sldMkLst>
        <pc:spChg chg="mod">
          <ac:chgData name="Kalow, Sophie (She/Her/Hers) (DOT)" userId="S::sophie.kalow@state.mn.us::3630984d-3d67-467a-b004-b0ced724a802" providerId="AD" clId="Web-{4E32507D-D4E7-F006-F6AE-ED5207E431AE}" dt="2024-06-11T18:51:13.559" v="0" actId="20577"/>
          <ac:spMkLst>
            <pc:docMk/>
            <pc:sldMk cId="2379334674" sldId="257"/>
            <ac:spMk id="2" creationId="{6FEAE309-C29B-334B-728B-6CF7E061826D}"/>
          </ac:spMkLst>
        </pc:spChg>
        <pc:spChg chg="mod">
          <ac:chgData name="Kalow, Sophie (She/Her/Hers) (DOT)" userId="S::sophie.kalow@state.mn.us::3630984d-3d67-467a-b004-b0ced724a802" providerId="AD" clId="Web-{4E32507D-D4E7-F006-F6AE-ED5207E431AE}" dt="2024-06-11T18:51:20.575" v="1" actId="20577"/>
          <ac:spMkLst>
            <pc:docMk/>
            <pc:sldMk cId="2379334674" sldId="257"/>
            <ac:spMk id="13" creationId="{678FBBA6-30A9-2993-9603-01640F69B8ED}"/>
          </ac:spMkLst>
        </pc:spChg>
      </pc:sldChg>
      <pc:sldChg chg="modSp">
        <pc:chgData name="Kalow, Sophie (She/Her/Hers) (DOT)" userId="S::sophie.kalow@state.mn.us::3630984d-3d67-467a-b004-b0ced724a802" providerId="AD" clId="Web-{4E32507D-D4E7-F006-F6AE-ED5207E431AE}" dt="2024-06-11T18:51:41.294" v="5" actId="20577"/>
        <pc:sldMkLst>
          <pc:docMk/>
          <pc:sldMk cId="1102266079" sldId="260"/>
        </pc:sldMkLst>
        <pc:spChg chg="mod">
          <ac:chgData name="Kalow, Sophie (She/Her/Hers) (DOT)" userId="S::sophie.kalow@state.mn.us::3630984d-3d67-467a-b004-b0ced724a802" providerId="AD" clId="Web-{4E32507D-D4E7-F006-F6AE-ED5207E431AE}" dt="2024-06-11T18:51:41.294" v="5" actId="20577"/>
          <ac:spMkLst>
            <pc:docMk/>
            <pc:sldMk cId="1102266079" sldId="260"/>
            <ac:spMk id="8" creationId="{16123058-F23E-C1C7-BDEB-CC7C2895E6FA}"/>
          </ac:spMkLst>
        </pc:spChg>
        <pc:spChg chg="mod">
          <ac:chgData name="Kalow, Sophie (She/Her/Hers) (DOT)" userId="S::sophie.kalow@state.mn.us::3630984d-3d67-467a-b004-b0ced724a802" providerId="AD" clId="Web-{4E32507D-D4E7-F006-F6AE-ED5207E431AE}" dt="2024-06-11T18:51:36.763" v="3" actId="20577"/>
          <ac:spMkLst>
            <pc:docMk/>
            <pc:sldMk cId="1102266079" sldId="260"/>
            <ac:spMk id="19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4E32507D-D4E7-F006-F6AE-ED5207E431AE}" dt="2024-06-11T18:53:27.293" v="8" actId="20577"/>
        <pc:sldMkLst>
          <pc:docMk/>
          <pc:sldMk cId="105372755" sldId="262"/>
        </pc:sldMkLst>
        <pc:spChg chg="mod">
          <ac:chgData name="Kalow, Sophie (She/Her/Hers) (DOT)" userId="S::sophie.kalow@state.mn.us::3630984d-3d67-467a-b004-b0ced724a802" providerId="AD" clId="Web-{4E32507D-D4E7-F006-F6AE-ED5207E431AE}" dt="2024-06-11T18:53:27.293" v="8" actId="20577"/>
          <ac:spMkLst>
            <pc:docMk/>
            <pc:sldMk cId="105372755" sldId="262"/>
            <ac:spMk id="4" creationId="{565E1F6B-ABE0-9FE5-D757-9FCB951A92D4}"/>
          </ac:spMkLst>
        </pc:spChg>
        <pc:spChg chg="mod">
          <ac:chgData name="Kalow, Sophie (She/Her/Hers) (DOT)" userId="S::sophie.kalow@state.mn.us::3630984d-3d67-467a-b004-b0ced724a802" providerId="AD" clId="Web-{4E32507D-D4E7-F006-F6AE-ED5207E431AE}" dt="2024-06-11T18:53:22.247" v="6" actId="20577"/>
          <ac:spMkLst>
            <pc:docMk/>
            <pc:sldMk cId="105372755" sldId="262"/>
            <ac:spMk id="19" creationId="{00000000-0000-0000-0000-000000000000}"/>
          </ac:spMkLst>
        </pc:spChg>
      </pc:sldChg>
      <pc:sldChg chg="modSp delCm">
        <pc:chgData name="Kalow, Sophie (She/Her/Hers) (DOT)" userId="S::sophie.kalow@state.mn.us::3630984d-3d67-467a-b004-b0ced724a802" providerId="AD" clId="Web-{4E32507D-D4E7-F006-F6AE-ED5207E431AE}" dt="2024-06-11T18:53:52.387" v="12" actId="20577"/>
        <pc:sldMkLst>
          <pc:docMk/>
          <pc:sldMk cId="2231739069" sldId="264"/>
        </pc:sldMkLst>
        <pc:spChg chg="mod">
          <ac:chgData name="Kalow, Sophie (She/Her/Hers) (DOT)" userId="S::sophie.kalow@state.mn.us::3630984d-3d67-467a-b004-b0ced724a802" providerId="AD" clId="Web-{4E32507D-D4E7-F006-F6AE-ED5207E431AE}" dt="2024-06-11T18:53:52.387" v="12" actId="20577"/>
          <ac:spMkLst>
            <pc:docMk/>
            <pc:sldMk cId="2231739069" sldId="264"/>
            <ac:spMk id="4" creationId="{565E1F6B-ABE0-9FE5-D757-9FCB951A92D4}"/>
          </ac:spMkLst>
        </pc:spChg>
        <pc:spChg chg="mod">
          <ac:chgData name="Kalow, Sophie (She/Her/Hers) (DOT)" userId="S::sophie.kalow@state.mn.us::3630984d-3d67-467a-b004-b0ced724a802" providerId="AD" clId="Web-{4E32507D-D4E7-F006-F6AE-ED5207E431AE}" dt="2024-06-11T18:53:45.340" v="10" actId="20577"/>
          <ac:spMkLst>
            <pc:docMk/>
            <pc:sldMk cId="2231739069" sldId="264"/>
            <ac:spMk id="19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low, Sophie (She/Her/Hers) (DOT)" userId="S::sophie.kalow@state.mn.us::3630984d-3d67-467a-b004-b0ced724a802" providerId="AD" clId="Web-{4E32507D-D4E7-F006-F6AE-ED5207E431AE}" dt="2024-06-11T18:53:46.731" v="11"/>
              <pc2:cmMkLst xmlns:pc2="http://schemas.microsoft.com/office/powerpoint/2019/9/main/command">
                <pc:docMk/>
                <pc:sldMk cId="2231739069" sldId="264"/>
                <pc2:cmMk id="{6D58D356-AF10-419A-9431-E4F99874441B}"/>
              </pc2:cmMkLst>
            </pc226:cmChg>
          </p:ext>
        </pc:extLst>
      </pc:sldChg>
    </pc:docChg>
  </pc:docChgLst>
  <pc:docChgLst>
    <pc:chgData name="Kalow, Sophie (She/Her/Hers) (DOT)" userId="S::sophie.kalow@state.mn.us::3630984d-3d67-467a-b004-b0ced724a802" providerId="AD" clId="Web-{A1347A0A-0075-4D5F-969B-17D763A8CADC}"/>
    <pc:docChg chg="modSld">
      <pc:chgData name="Kalow, Sophie (She/Her/Hers) (DOT)" userId="S::sophie.kalow@state.mn.us::3630984d-3d67-467a-b004-b0ced724a802" providerId="AD" clId="Web-{A1347A0A-0075-4D5F-969B-17D763A8CADC}" dt="2024-08-11T23:29:02.890" v="8" actId="1076"/>
      <pc:docMkLst>
        <pc:docMk/>
      </pc:docMkLst>
      <pc:sldChg chg="modSp">
        <pc:chgData name="Kalow, Sophie (She/Her/Hers) (DOT)" userId="S::sophie.kalow@state.mn.us::3630984d-3d67-467a-b004-b0ced724a802" providerId="AD" clId="Web-{A1347A0A-0075-4D5F-969B-17D763A8CADC}" dt="2024-08-11T23:29:02.890" v="8" actId="1076"/>
        <pc:sldMkLst>
          <pc:docMk/>
          <pc:sldMk cId="3768192857" sldId="261"/>
        </pc:sldMkLst>
        <pc:spChg chg="mod">
          <ac:chgData name="Kalow, Sophie (She/Her/Hers) (DOT)" userId="S::sophie.kalow@state.mn.us::3630984d-3d67-467a-b004-b0ced724a802" providerId="AD" clId="Web-{A1347A0A-0075-4D5F-969B-17D763A8CADC}" dt="2024-08-11T23:29:02.890" v="8" actId="1076"/>
          <ac:spMkLst>
            <pc:docMk/>
            <pc:sldMk cId="3768192857" sldId="261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2"/>
              <a:ext cx="2242002" cy="31269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Avoid the school drop-off line and get outside.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3194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829301"/>
            <a:chOff x="-13490" y="4368987"/>
            <a:chExt cx="7772400" cy="582930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3250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Avoid the school drop-off line and get outside.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00880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3356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41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0F462F9-5FF8-916E-A5F4-F21B83214361}"/>
              </a:ext>
            </a:extLst>
          </p:cNvPr>
          <p:cNvGrpSpPr/>
          <p:nvPr/>
        </p:nvGrpSpPr>
        <p:grpSpPr>
          <a:xfrm>
            <a:off x="270484" y="279483"/>
            <a:ext cx="7167932" cy="4699143"/>
            <a:chOff x="302234" y="279483"/>
            <a:chExt cx="7167932" cy="46991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947EB85-4E9B-36C5-2E08-A8D56B2DABF6}"/>
                </a:ext>
              </a:extLst>
            </p:cNvPr>
            <p:cNvGrpSpPr/>
            <p:nvPr/>
          </p:nvGrpSpPr>
          <p:grpSpPr>
            <a:xfrm>
              <a:off x="4832432" y="2930147"/>
              <a:ext cx="2637734" cy="1224430"/>
              <a:chOff x="4832432" y="3249129"/>
              <a:chExt cx="2637734" cy="12244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234" y="279483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98833" y="279483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FEAE309-C29B-334B-728B-6CF7E061826D}"/>
                </a:ext>
              </a:extLst>
            </p:cNvPr>
            <p:cNvSpPr txBox="1"/>
            <p:nvPr/>
          </p:nvSpPr>
          <p:spPr>
            <a:xfrm>
              <a:off x="302234" y="992920"/>
              <a:ext cx="4415194" cy="398570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Dear 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 </a:t>
              </a:r>
              <a:r>
                <a:rPr lang="en-US" sz="1100" b="1" dirty="0">
                  <a:solidFill>
                    <a:srgbClr val="0E101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arent or guardian,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Don’t miss a chance to spend active, quality time with your child. 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While it may seem like we save time by driving our children a short distance to school, we’re losing valuable moments spent biking with them.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/>
                  <a:ea typeface="Verdana"/>
                </a:rPr>
                <a:t>Biking 1 mile takes only 10 minutes. Encourage your child to bike to school daily, especially on May </a:t>
              </a:r>
              <a:r>
                <a:rPr lang="en-US" sz="1100" dirty="0">
                  <a:solidFill>
                    <a:srgbClr val="0E101A"/>
                  </a:solidFill>
                  <a:latin typeface="Verdana"/>
                  <a:ea typeface="Verdana"/>
                </a:rPr>
                <a:t>7th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/>
                  <a:ea typeface="Verdana"/>
                </a:rPr>
                <a:t>, Bike to School Day.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Find out more about Walk to School Day activities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and volunteer opportunities by contacting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PHONE NUMBER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or email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EMAIL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Let’s all bike together!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P.S. We also have volunteer opportunities on Bike to School Day. Contact 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[NAME]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 for more information.</a:t>
              </a:r>
            </a:p>
            <a:p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AF6B53A-479F-7411-E2A8-3AA0C8BEEBF4}"/>
              </a:ext>
            </a:extLst>
          </p:cNvPr>
          <p:cNvGrpSpPr/>
          <p:nvPr/>
        </p:nvGrpSpPr>
        <p:grpSpPr>
          <a:xfrm>
            <a:off x="270484" y="5249325"/>
            <a:ext cx="7167932" cy="4699143"/>
            <a:chOff x="302234" y="279483"/>
            <a:chExt cx="7167932" cy="469914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EF8C32-8C02-9E69-6110-20A11BA27039}"/>
                </a:ext>
              </a:extLst>
            </p:cNvPr>
            <p:cNvGrpSpPr/>
            <p:nvPr/>
          </p:nvGrpSpPr>
          <p:grpSpPr>
            <a:xfrm>
              <a:off x="4832432" y="2930147"/>
              <a:ext cx="2637734" cy="1224430"/>
              <a:chOff x="4832432" y="3249129"/>
              <a:chExt cx="2637734" cy="122443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019AE73-D2CC-9AAB-5B6B-77EC7EF86E69}"/>
                  </a:ext>
                </a:extLst>
              </p:cNvPr>
              <p:cNvCxnSpPr/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7DA3589-E160-24A1-B4B9-B48393194615}"/>
                  </a:ext>
                </a:extLst>
              </p:cNvPr>
              <p:cNvCxnSpPr/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EA1F3A-9D18-FF72-5772-C83EA0197BC6}"/>
                  </a:ext>
                </a:extLst>
              </p:cNvPr>
              <p:cNvCxnSpPr/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D26D711-FBAC-103B-A425-7BB0B56B717D}"/>
                  </a:ext>
                </a:extLst>
              </p:cNvPr>
              <p:cNvCxnSpPr/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7541DA-0B49-211C-3EE0-1F77B3AE1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234" y="279483"/>
              <a:ext cx="1040635" cy="62460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757E2D-6191-F4B8-73D5-01874E8AFF4B}"/>
                </a:ext>
              </a:extLst>
            </p:cNvPr>
            <p:cNvSpPr/>
            <p:nvPr/>
          </p:nvSpPr>
          <p:spPr>
            <a:xfrm>
              <a:off x="6798833" y="279483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8FBBA6-30A9-2993-9603-01640F69B8ED}"/>
                </a:ext>
              </a:extLst>
            </p:cNvPr>
            <p:cNvSpPr txBox="1"/>
            <p:nvPr/>
          </p:nvSpPr>
          <p:spPr>
            <a:xfrm>
              <a:off x="302234" y="992920"/>
              <a:ext cx="4415194" cy="398570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Dear 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 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Parent or Guardian,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Don’t miss a chance to spend active, quality time with your child. 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While it may seem like we save time by driving our children a short distance to school, we’re losing valuable moments spent biking with them.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/>
                  <a:ea typeface="Verdana"/>
                </a:rPr>
                <a:t>Biking 1 mile takes only 10 minutes. Encourage your child to bike to school daily, especially on May </a:t>
              </a:r>
              <a:r>
                <a:rPr lang="en-US" sz="1100" dirty="0">
                  <a:solidFill>
                    <a:srgbClr val="0E101A"/>
                  </a:solidFill>
                  <a:latin typeface="Verdana"/>
                  <a:ea typeface="Verdana"/>
                </a:rPr>
                <a:t>7th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/>
                  <a:ea typeface="Verdana"/>
                </a:rPr>
                <a:t>, Bike to School Day.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Find out more about Walk to School Day activities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and volunteer opportunities by contacting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PHONE NUMBER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or email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EMAIL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Let’s all bike together!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P.S. We also have volunteer opportunities on Bike to School Day. Contact 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[NAME]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 for more information.</a:t>
              </a:r>
            </a:p>
            <a:p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 [School Name], we bike to school!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356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829301"/>
            <a:chOff x="-13490" y="4368987"/>
            <a:chExt cx="7772400" cy="582930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24855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 [School Name], we bike to school!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3519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68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C5CB650-BB47-2355-0B9B-0FBDD3C1FD16}"/>
              </a:ext>
            </a:extLst>
          </p:cNvPr>
          <p:cNvGrpSpPr/>
          <p:nvPr/>
        </p:nvGrpSpPr>
        <p:grpSpPr>
          <a:xfrm>
            <a:off x="461699" y="200845"/>
            <a:ext cx="6849002" cy="4690200"/>
            <a:chOff x="621164" y="247584"/>
            <a:chExt cx="6849002" cy="46902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1164" y="1013967"/>
              <a:ext cx="3846663" cy="392381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Dear 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[NAME OF SCHOOL] 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parent or guardian,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Get a fresh start this spring and enjoy the warmer weather by beginning a healthy new habit.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/>
                  <a:ea typeface="Verdana"/>
                </a:rPr>
                <a:t>Walking or biking to school regularly provides health benefits and helps kids focus, not to mention avoiding the parent drop-off line.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 Bike to School Day, 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[X#] 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students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biked to school! We encourage a culture of walking to school and safety for people walking and biking.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more information about our walk and bike-to-school programs, such as the Walking School Bus or Bike Train, contact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PHONE NUMBER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or email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EMAIL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].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Let’s all walk together!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/>
                  <a:ea typeface="Verdana"/>
                </a:rPr>
                <a:t>P.S. Bike to School Day is Wednesday, May </a:t>
              </a:r>
              <a:r>
                <a:rPr lang="en-US" sz="1100" dirty="0">
                  <a:solidFill>
                    <a:srgbClr val="0E101A"/>
                  </a:solidFill>
                  <a:latin typeface="Verdana"/>
                  <a:ea typeface="Verdana"/>
                </a:rPr>
                <a:t>7th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/>
                  <a:ea typeface="Verdana"/>
                </a:rPr>
                <a:t>. Stay tuned for more information!</a:t>
              </a:r>
            </a:p>
            <a:p>
              <a:pPr algn="l"/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621AE2B-BD93-0866-4456-51C2933F2D1E}"/>
                </a:ext>
              </a:extLst>
            </p:cNvPr>
            <p:cNvGrpSpPr/>
            <p:nvPr/>
          </p:nvGrpSpPr>
          <p:grpSpPr>
            <a:xfrm>
              <a:off x="4832432" y="3128811"/>
              <a:ext cx="2637734" cy="1224430"/>
              <a:chOff x="4832432" y="3249129"/>
              <a:chExt cx="2637734" cy="12244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164" y="247584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98833" y="247584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123058-F23E-C1C7-BDEB-CC7C2895E6FA}"/>
              </a:ext>
            </a:extLst>
          </p:cNvPr>
          <p:cNvSpPr txBox="1">
            <a:spLocks/>
          </p:cNvSpPr>
          <p:nvPr/>
        </p:nvSpPr>
        <p:spPr>
          <a:xfrm>
            <a:off x="461699" y="5982529"/>
            <a:ext cx="3846663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Dear 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[NAME OF SCHOOL] 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parent or guardian,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Get a fresh start this spring and enjoy the warmer weather by beginning a healthy new habit.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Walking or biking to school regularly provides health benefits and helps kids focus, not to mention avoiding the parent drop-off line.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On Bike to School Day, 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[X#] 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students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biked to school! We encourage a culture of walking to school and safety for people walking and biking.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 more information about our walk and bike-to-school programs, such as the Walking School Bus or Bike Train, contact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PHONE NUMBER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or email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EMAIL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Let’s all walk together!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P.S. Bike to School Day is Wednesday, May </a:t>
            </a:r>
            <a:r>
              <a:rPr lang="en-US" sz="1100" dirty="0">
                <a:solidFill>
                  <a:srgbClr val="0E101A"/>
                </a:solidFill>
                <a:latin typeface="Verdana"/>
                <a:ea typeface="Verdana"/>
              </a:rPr>
              <a:t>7th</a:t>
            </a:r>
            <a:r>
              <a:rPr lang="en-US" sz="11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. Stay tuned for more information!</a:t>
            </a:r>
          </a:p>
          <a:p>
            <a:pPr algn="l"/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A423F2-074A-5CF0-021F-C1E7D2292018}"/>
              </a:ext>
            </a:extLst>
          </p:cNvPr>
          <p:cNvCxnSpPr/>
          <p:nvPr/>
        </p:nvCxnSpPr>
        <p:spPr>
          <a:xfrm flipV="1">
            <a:off x="4672967" y="8097373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78A5B4-B879-1D90-6C83-5C75A1A37B7A}"/>
              </a:ext>
            </a:extLst>
          </p:cNvPr>
          <p:cNvCxnSpPr/>
          <p:nvPr/>
        </p:nvCxnSpPr>
        <p:spPr>
          <a:xfrm flipV="1">
            <a:off x="4672967" y="8504414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49DC3E-75CD-EDF3-649E-1DF855A10C1D}"/>
              </a:ext>
            </a:extLst>
          </p:cNvPr>
          <p:cNvCxnSpPr/>
          <p:nvPr/>
        </p:nvCxnSpPr>
        <p:spPr>
          <a:xfrm flipV="1">
            <a:off x="4672967" y="891145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A3E18C-50A8-260B-1F88-B1224A94BD72}"/>
              </a:ext>
            </a:extLst>
          </p:cNvPr>
          <p:cNvCxnSpPr/>
          <p:nvPr/>
        </p:nvCxnSpPr>
        <p:spPr>
          <a:xfrm flipV="1">
            <a:off x="4672967" y="931518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2466F1B7-AC0E-46F1-32B0-9B782850E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99" y="5216146"/>
            <a:ext cx="1040635" cy="62460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97D4978-1C5C-427C-46E9-54DC11179F2F}"/>
              </a:ext>
            </a:extLst>
          </p:cNvPr>
          <p:cNvSpPr/>
          <p:nvPr/>
        </p:nvSpPr>
        <p:spPr>
          <a:xfrm>
            <a:off x="6639368" y="5216146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099847"/>
              <a:ext cx="2242002" cy="317907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Roll with</a:t>
              </a:r>
            </a:p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friends on </a:t>
              </a:r>
            </a:p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Bike to School Day!</a:t>
              </a:r>
            </a:p>
            <a:p>
              <a:r>
                <a:rPr lang="en-US" sz="2800" b="1" dirty="0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May 7, 2025</a:t>
              </a:r>
              <a:endParaRPr lang="en-US" sz="28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3519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829301"/>
            <a:chOff x="-13490" y="4368987"/>
            <a:chExt cx="7772400" cy="582930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25104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Roll into</a:t>
              </a:r>
            </a:p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spring </a:t>
              </a:r>
            </a:p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 </a:t>
              </a:r>
            </a:p>
            <a:p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Bike to School Day!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3506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19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1D086F6-99D3-6499-A735-2EB0AA49CB21}"/>
              </a:ext>
            </a:extLst>
          </p:cNvPr>
          <p:cNvGrpSpPr/>
          <p:nvPr/>
        </p:nvGrpSpPr>
        <p:grpSpPr>
          <a:xfrm>
            <a:off x="461699" y="203066"/>
            <a:ext cx="6849001" cy="4690200"/>
            <a:chOff x="621165" y="247584"/>
            <a:chExt cx="6849001" cy="46902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1165" y="1013967"/>
              <a:ext cx="3233206" cy="392381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Dear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parent or guardian,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May 8th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 is Bike to School Day, an annual international event encouraging children to bike to school and participate in various activities. As you know, your home is located so close to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that your children may not have bus service. 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/>
                  <a:ea typeface="Verdana"/>
                </a:rPr>
                <a:t>Living close to school means that your child has the opportunity to walk or bike to school regularly, which provides many benefits. Biking 1 mile only takes 10 minutes. Encourage your child to bike to school daily, especially on May </a:t>
              </a:r>
              <a:r>
                <a:rPr lang="en-US" sz="1100" dirty="0">
                  <a:solidFill>
                    <a:srgbClr val="0E101A"/>
                  </a:solidFill>
                  <a:latin typeface="Verdana"/>
                  <a:ea typeface="Verdana"/>
                </a:rPr>
                <a:t>7th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/>
                  <a:ea typeface="Verdana"/>
                </a:rPr>
                <a:t>.</a:t>
              </a:r>
              <a:r>
                <a:rPr lang="en-US" sz="1100" dirty="0">
                  <a:solidFill>
                    <a:srgbClr val="0E101A"/>
                  </a:solidFill>
                  <a:latin typeface="Verdana"/>
                  <a:ea typeface="Verdana"/>
                </a:rPr>
                <a:t> </a:t>
              </a: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Find out more about Bike to School Day activities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and volunteer opportunities by contacting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PHONE NUMBER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or email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EMAIL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].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Let’s all bike together!</a:t>
              </a:r>
            </a:p>
            <a:p>
              <a:pPr algn="l"/>
              <a:endPara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007FF48-7EBF-124D-A5B9-FDAE187E89EF}"/>
                </a:ext>
              </a:extLst>
            </p:cNvPr>
            <p:cNvGrpSpPr/>
            <p:nvPr/>
          </p:nvGrpSpPr>
          <p:grpSpPr>
            <a:xfrm>
              <a:off x="4832432" y="3249129"/>
              <a:ext cx="2637734" cy="1224430"/>
              <a:chOff x="4832432" y="3249129"/>
              <a:chExt cx="2637734" cy="12244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165" y="247584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98833" y="247584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5E1F6B-ABE0-9FE5-D757-9FCB951A92D4}"/>
              </a:ext>
            </a:extLst>
          </p:cNvPr>
          <p:cNvSpPr txBox="1">
            <a:spLocks/>
          </p:cNvSpPr>
          <p:nvPr/>
        </p:nvSpPr>
        <p:spPr>
          <a:xfrm>
            <a:off x="435288" y="5963704"/>
            <a:ext cx="3233206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Dear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parent or guardian,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 8th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is Bike to School Day, an annual international event encouraging children to bike to school and participate in various activities. As you know, your home is located so close to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that your children may not have bus service. 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1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Living close to school means that your child has the opportunity to walk or bike to school regularly, which provides many benefits. Biking 1 mile only takes 10 minutes. Encourage your child to bike to school daily, especially on May </a:t>
            </a:r>
            <a:r>
              <a:rPr lang="en-US" sz="1100" dirty="0">
                <a:solidFill>
                  <a:srgbClr val="0E101A"/>
                </a:solidFill>
                <a:latin typeface="Verdana"/>
                <a:ea typeface="Verdana"/>
              </a:rPr>
              <a:t>7th</a:t>
            </a:r>
            <a:r>
              <a:rPr lang="en-US" sz="11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.</a:t>
            </a:r>
            <a:r>
              <a:rPr lang="en-US" sz="1100" dirty="0">
                <a:solidFill>
                  <a:srgbClr val="0E101A"/>
                </a:solidFill>
                <a:latin typeface="Verdana"/>
                <a:ea typeface="Verdana"/>
              </a:rPr>
              <a:t> </a:t>
            </a: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Find out more about Bike to School Day activities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and volunteer opportunities by contacting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PHONE NUMBER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or email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EMAIL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Let’s all bike together!</a:t>
            </a:r>
          </a:p>
          <a:p>
            <a:pPr algn="l"/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E7F190-896B-9AF3-3DD0-2C7FB296F6F8}"/>
              </a:ext>
            </a:extLst>
          </p:cNvPr>
          <p:cNvCxnSpPr/>
          <p:nvPr/>
        </p:nvCxnSpPr>
        <p:spPr>
          <a:xfrm flipV="1">
            <a:off x="4646555" y="8198866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58B8A9-BC91-ABCC-FF68-B2F83032866D}"/>
              </a:ext>
            </a:extLst>
          </p:cNvPr>
          <p:cNvCxnSpPr/>
          <p:nvPr/>
        </p:nvCxnSpPr>
        <p:spPr>
          <a:xfrm flipV="1">
            <a:off x="4646555" y="8605907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46B938-BDF7-DD29-D2D0-3B9FF12DAAEA}"/>
              </a:ext>
            </a:extLst>
          </p:cNvPr>
          <p:cNvCxnSpPr/>
          <p:nvPr/>
        </p:nvCxnSpPr>
        <p:spPr>
          <a:xfrm flipV="1">
            <a:off x="4646555" y="9012948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591885-7317-D3A8-A3B2-F8B3271E08BA}"/>
              </a:ext>
            </a:extLst>
          </p:cNvPr>
          <p:cNvCxnSpPr/>
          <p:nvPr/>
        </p:nvCxnSpPr>
        <p:spPr>
          <a:xfrm flipV="1">
            <a:off x="4646555" y="941668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A663BA-FE31-1C37-46F0-1F730E5D2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288" y="5197321"/>
            <a:ext cx="1040635" cy="62460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F53CD6F-F24D-6CA9-693E-4772701E7B4A}"/>
              </a:ext>
            </a:extLst>
          </p:cNvPr>
          <p:cNvSpPr/>
          <p:nvPr/>
        </p:nvSpPr>
        <p:spPr>
          <a:xfrm>
            <a:off x="6612956" y="5197321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3"/>
              <a:ext cx="2242002" cy="21246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You’re in the bike and walk zone!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3282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829301"/>
            <a:chOff x="-13490" y="4368987"/>
            <a:chExt cx="7772400" cy="582930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48520"/>
              <a:ext cx="2242002" cy="2116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You’re in the bike and walk zone!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3444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69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1D086F6-99D3-6499-A735-2EB0AA49CB21}"/>
              </a:ext>
            </a:extLst>
          </p:cNvPr>
          <p:cNvGrpSpPr/>
          <p:nvPr/>
        </p:nvGrpSpPr>
        <p:grpSpPr>
          <a:xfrm>
            <a:off x="461699" y="203066"/>
            <a:ext cx="6849001" cy="4690200"/>
            <a:chOff x="621165" y="247584"/>
            <a:chExt cx="6849001" cy="46902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1165" y="1013967"/>
              <a:ext cx="3233206" cy="392381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Dear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parent or guardian,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May 8th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 is Bike to School Day, an annual international event encouraging children to bike to school and participate in various activities. As you know, your home is located so close to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that your children may not have bus service. 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/>
                  <a:ea typeface="Verdana"/>
                </a:rPr>
                <a:t>Living close to school means that your child has the opportunity to walk or bike to school regularly, which provides many benefits. Biking 1 mile only takes 10 minutes. Encourage your child to bike to school daily, especially on May </a:t>
              </a:r>
              <a:r>
                <a:rPr lang="en-US" sz="1100" dirty="0">
                  <a:solidFill>
                    <a:srgbClr val="0E101A"/>
                  </a:solidFill>
                  <a:latin typeface="Verdana"/>
                  <a:ea typeface="Verdana"/>
                </a:rPr>
                <a:t>7th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/>
                  <a:ea typeface="Verdana"/>
                </a:rPr>
                <a:t>.</a:t>
              </a:r>
              <a:r>
                <a:rPr lang="en-US" sz="1100" dirty="0">
                  <a:solidFill>
                    <a:srgbClr val="0E101A"/>
                  </a:solidFill>
                  <a:latin typeface="Verdana"/>
                  <a:ea typeface="Verdana"/>
                </a:rPr>
                <a:t> </a:t>
              </a: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Find out more about Bike to School Day activities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 OF SCHOOL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and volunteer opportunities by contacting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NAME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PHONE NUMBER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 or email at [</a:t>
              </a:r>
              <a:r>
                <a:rPr lang="en-US" sz="1100" b="1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EMAIL</a:t>
              </a: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].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E101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Let’s all bike together!</a:t>
              </a:r>
            </a:p>
            <a:p>
              <a:pPr algn="l"/>
              <a:endPara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007FF48-7EBF-124D-A5B9-FDAE187E89EF}"/>
                </a:ext>
              </a:extLst>
            </p:cNvPr>
            <p:cNvGrpSpPr/>
            <p:nvPr/>
          </p:nvGrpSpPr>
          <p:grpSpPr>
            <a:xfrm>
              <a:off x="4832432" y="3249129"/>
              <a:ext cx="2637734" cy="1224430"/>
              <a:chOff x="4832432" y="3249129"/>
              <a:chExt cx="2637734" cy="12244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832432" y="3249129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832432" y="3656170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832432" y="406321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832432" y="446694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165" y="247584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98833" y="247584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5E1F6B-ABE0-9FE5-D757-9FCB951A92D4}"/>
              </a:ext>
            </a:extLst>
          </p:cNvPr>
          <p:cNvSpPr txBox="1">
            <a:spLocks/>
          </p:cNvSpPr>
          <p:nvPr/>
        </p:nvSpPr>
        <p:spPr>
          <a:xfrm>
            <a:off x="435288" y="5963704"/>
            <a:ext cx="3233206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Dear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parent or guardian,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 8th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is Bike to School Day, an annual international event encouraging children to bike to school and participate in various activities. As you know, your home is located so close to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that your children may not have bus service. 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1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Living close to school means that your child has the opportunity to walk or bike to school regularly, which provides many benefits. Biking 1 mile only takes 10 minutes. Encourage your child to bike to school daily, especially on May </a:t>
            </a:r>
            <a:r>
              <a:rPr lang="en-US" sz="1100" dirty="0">
                <a:solidFill>
                  <a:srgbClr val="0E101A"/>
                </a:solidFill>
                <a:latin typeface="Verdana"/>
                <a:ea typeface="Verdana"/>
              </a:rPr>
              <a:t>7th</a:t>
            </a:r>
            <a:r>
              <a:rPr lang="en-US" sz="11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.</a:t>
            </a:r>
            <a:r>
              <a:rPr lang="en-US" sz="1100" dirty="0">
                <a:solidFill>
                  <a:srgbClr val="0E101A"/>
                </a:solidFill>
                <a:latin typeface="Verdana"/>
                <a:ea typeface="Verdana"/>
              </a:rPr>
              <a:t> </a:t>
            </a: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Find out more about Bike to School Day activities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 OF SCHOOL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and volunteer opportunities by contacting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NAME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PHONE NUMBER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 or email at [</a:t>
            </a:r>
            <a:r>
              <a:rPr lang="en-US" sz="11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EMAIL</a:t>
            </a: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].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E101A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Let’s all bike together!</a:t>
            </a:r>
          </a:p>
          <a:p>
            <a:pPr algn="l"/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E7F190-896B-9AF3-3DD0-2C7FB296F6F8}"/>
              </a:ext>
            </a:extLst>
          </p:cNvPr>
          <p:cNvCxnSpPr/>
          <p:nvPr/>
        </p:nvCxnSpPr>
        <p:spPr>
          <a:xfrm flipV="1">
            <a:off x="4646555" y="8198866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58B8A9-BC91-ABCC-FF68-B2F83032866D}"/>
              </a:ext>
            </a:extLst>
          </p:cNvPr>
          <p:cNvCxnSpPr/>
          <p:nvPr/>
        </p:nvCxnSpPr>
        <p:spPr>
          <a:xfrm flipV="1">
            <a:off x="4646555" y="8605907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46B938-BDF7-DD29-D2D0-3B9FF12DAAEA}"/>
              </a:ext>
            </a:extLst>
          </p:cNvPr>
          <p:cNvCxnSpPr/>
          <p:nvPr/>
        </p:nvCxnSpPr>
        <p:spPr>
          <a:xfrm flipV="1">
            <a:off x="4646555" y="9012948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591885-7317-D3A8-A3B2-F8B3271E08BA}"/>
              </a:ext>
            </a:extLst>
          </p:cNvPr>
          <p:cNvCxnSpPr/>
          <p:nvPr/>
        </p:nvCxnSpPr>
        <p:spPr>
          <a:xfrm flipV="1">
            <a:off x="4646555" y="941668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A663BA-FE31-1C37-46F0-1F730E5D2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288" y="5197321"/>
            <a:ext cx="1040635" cy="62460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F53CD6F-F24D-6CA9-693E-4772701E7B4A}"/>
              </a:ext>
            </a:extLst>
          </p:cNvPr>
          <p:cNvSpPr/>
          <p:nvPr/>
        </p:nvSpPr>
        <p:spPr>
          <a:xfrm>
            <a:off x="6612956" y="5197321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3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dcfa65-588a-4288-bff4-eca324ea375f" xsi:nil="true"/>
    <lcf76f155ced4ddcb4097134ff3c332f xmlns="2ff4a757-ef58-4719-9cd6-c9998935b06f">
      <Terms xmlns="http://schemas.microsoft.com/office/infopath/2007/PartnerControls"/>
    </lcf76f155ced4ddcb4097134ff3c332f>
    <Notes xmlns="2ff4a757-ef58-4719-9cd6-c9998935b06f" xsi:nil="true"/>
    <SharedWithUsers xmlns="53dcfa65-588a-4288-bff4-eca324ea375f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6" ma:contentTypeDescription="Create a new document." ma:contentTypeScope="" ma:versionID="28744c725212762688bcb34bd5de3b5a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f2a86a24176fc6199bf2eba2543ae7a9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ot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s" ma:index="12" nillable="true" ma:displayName="Notes" ma:description="Statu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39c17a8-a136-4de2-b0bd-65387c1e5cb1}" ma:internalName="TaxCatchAll" ma:showField="CatchAllData" ma:web="53dcfa65-588a-4288-bff4-eca324ea37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3C5E4A-E317-4167-BA18-E93D27D75B90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e3468907-a698-479b-8007-358aebef40ae"/>
    <ds:schemaRef ds:uri="a074c3bc-21a4-4771-acfe-b989cfb31b81"/>
    <ds:schemaRef ds:uri="http://www.w3.org/XML/1998/namespace"/>
    <ds:schemaRef ds:uri="56514d34-518a-4c8c-af25-49ec28872a7e"/>
    <ds:schemaRef ds:uri="3714cc0a-b534-4937-bc8f-afb1b100ad07"/>
  </ds:schemaRefs>
</ds:datastoreItem>
</file>

<file path=customXml/itemProps2.xml><?xml version="1.0" encoding="utf-8"?>
<ds:datastoreItem xmlns:ds="http://schemas.openxmlformats.org/officeDocument/2006/customXml" ds:itemID="{218FA1A6-20E3-4E6D-8B35-A91FEEA3F9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0CDEEA-C0F2-437A-B437-108BEDD30BA0}"/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3994</TotalTime>
  <Words>1248</Words>
  <Application>Microsoft Office PowerPoint</Application>
  <PresentationFormat>Custom</PresentationFormat>
  <Paragraphs>109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77</cp:revision>
  <dcterms:created xsi:type="dcterms:W3CDTF">2016-08-26T20:26:34Z</dcterms:created>
  <dcterms:modified xsi:type="dcterms:W3CDTF">2024-08-11T23:29:06Z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0x010100A0F9789A2C6C6A42848AD3E83498EFFD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