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7772400" cy="100584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C5AC9-60F2-A838-0B9B-800E29FB743E}" v="12" dt="2024-06-10T20:15:40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A30C5AC9-60F2-A838-0B9B-800E29FB743E}"/>
    <pc:docChg chg="modSld">
      <pc:chgData name="Kalow, Sophie (She/Her/Hers) (DOT)" userId="S::sophie.kalow@state.mn.us::3630984d-3d67-467a-b004-b0ced724a802" providerId="AD" clId="Web-{A30C5AC9-60F2-A838-0B9B-800E29FB743E}" dt="2024-06-10T20:15:39.521" v="8" actId="20577"/>
      <pc:docMkLst>
        <pc:docMk/>
      </pc:docMkLst>
      <pc:sldChg chg="modSp">
        <pc:chgData name="Kalow, Sophie (She/Her/Hers) (DOT)" userId="S::sophie.kalow@state.mn.us::3630984d-3d67-467a-b004-b0ced724a802" providerId="AD" clId="Web-{A30C5AC9-60F2-A838-0B9B-800E29FB743E}" dt="2024-06-10T20:15:39.521" v="8" actId="20577"/>
        <pc:sldMkLst>
          <pc:docMk/>
          <pc:sldMk cId="3538761811" sldId="260"/>
        </pc:sldMkLst>
        <pc:spChg chg="mod">
          <ac:chgData name="Kalow, Sophie (She/Her/Hers) (DOT)" userId="S::sophie.kalow@state.mn.us::3630984d-3d67-467a-b004-b0ced724a802" providerId="AD" clId="Web-{A30C5AC9-60F2-A838-0B9B-800E29FB743E}" dt="2024-06-10T20:14:53.958" v="1" actId="20577"/>
          <ac:spMkLst>
            <pc:docMk/>
            <pc:sldMk cId="3538761811" sldId="260"/>
            <ac:spMk id="5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30C5AC9-60F2-A838-0B9B-800E29FB743E}" dt="2024-06-10T20:15:07.130" v="2" actId="1076"/>
          <ac:spMkLst>
            <pc:docMk/>
            <pc:sldMk cId="3538761811" sldId="260"/>
            <ac:spMk id="22" creationId="{0ED9AE24-4969-4893-80C4-BFFA36EF93B1}"/>
          </ac:spMkLst>
        </pc:spChg>
        <pc:spChg chg="mod">
          <ac:chgData name="Kalow, Sophie (She/Her/Hers) (DOT)" userId="S::sophie.kalow@state.mn.us::3630984d-3d67-467a-b004-b0ced724a802" providerId="AD" clId="Web-{A30C5AC9-60F2-A838-0B9B-800E29FB743E}" dt="2024-06-10T20:15:31.849" v="6" actId="1076"/>
          <ac:spMkLst>
            <pc:docMk/>
            <pc:sldMk cId="3538761811" sldId="260"/>
            <ac:spMk id="23" creationId="{EF267192-6A15-410B-B33A-122C866E2ACB}"/>
          </ac:spMkLst>
        </pc:spChg>
        <pc:spChg chg="mod">
          <ac:chgData name="Kalow, Sophie (She/Her/Hers) (DOT)" userId="S::sophie.kalow@state.mn.us::3630984d-3d67-467a-b004-b0ced724a802" providerId="AD" clId="Web-{A30C5AC9-60F2-A838-0B9B-800E29FB743E}" dt="2024-06-10T20:15:39.521" v="8" actId="20577"/>
          <ac:spMkLst>
            <pc:docMk/>
            <pc:sldMk cId="3538761811" sldId="260"/>
            <ac:spMk id="24" creationId="{CD2C1116-95DA-4C17-82FB-684D0960BB4E}"/>
          </ac:spMkLst>
        </pc:spChg>
      </pc:sldChg>
    </pc:docChg>
  </pc:docChgLst>
  <pc:docChgLst>
    <pc:chgData clId="Web-{A30C5AC9-60F2-A838-0B9B-800E29FB743E}"/>
    <pc:docChg chg="modSld">
      <pc:chgData name="" userId="" providerId="" clId="Web-{A30C5AC9-60F2-A838-0B9B-800E29FB743E}" dt="2024-06-10T20:14:45.083" v="0" actId="20577"/>
      <pc:docMkLst>
        <pc:docMk/>
      </pc:docMkLst>
      <pc:sldChg chg="modSp">
        <pc:chgData name="" userId="" providerId="" clId="Web-{A30C5AC9-60F2-A838-0B9B-800E29FB743E}" dt="2024-06-10T20:14:45.083" v="0" actId="20577"/>
        <pc:sldMkLst>
          <pc:docMk/>
          <pc:sldMk cId="3538761811" sldId="260"/>
        </pc:sldMkLst>
        <pc:spChg chg="mod">
          <ac:chgData name="" userId="" providerId="" clId="Web-{A30C5AC9-60F2-A838-0B9B-800E29FB743E}" dt="2024-06-10T20:14:45.083" v="0" actId="20577"/>
          <ac:spMkLst>
            <pc:docMk/>
            <pc:sldMk cId="3538761811" sldId="260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6483" r="1170" b="12207"/>
          <a:stretch>
            <a:fillRect/>
          </a:stretch>
        </p:blipFill>
        <p:spPr bwMode="auto">
          <a:xfrm>
            <a:off x="105988" y="209006"/>
            <a:ext cx="7560425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gradFill flip="none" rotWithShape="1">
            <a:gsLst>
              <a:gs pos="40000">
                <a:srgbClr val="003865">
                  <a:alpha val="70000"/>
                </a:srgbClr>
              </a:gs>
              <a:gs pos="100000">
                <a:srgbClr val="003865">
                  <a:alpha val="2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04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B354DBB-63E0-404E-A70C-802ECA4DF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264" y="249133"/>
            <a:ext cx="7559873" cy="9560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43296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E939D-3150-4295-B9DB-8C9837FD4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57C729-529F-4A42-A7FE-95EDC7EC82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86" y="194890"/>
            <a:ext cx="2845871" cy="9043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EB79B8D7-FD56-49DA-9908-13075EF55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2704" y="209006"/>
            <a:ext cx="4623709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76088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09006"/>
            <a:ext cx="7560427" cy="902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13A62-526D-4042-B035-09A33A51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73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7DC2AAED-AD87-404D-9068-A76FAE0543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C80E1B4A-CD90-4A1E-B632-A91559209D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04094"/>
            <a:ext cx="422464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D95C-709C-4384-91EA-FA1576B9A4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7BCC26-B8AC-4307-978D-F6B6E46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48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B8C578-BF67-4995-8875-C3C64F4672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7580" y="2404038"/>
            <a:ext cx="3912241" cy="6239933"/>
          </a:xfrm>
          <a:prstGeom prst="rect">
            <a:avLst/>
          </a:prstGeom>
        </p:spPr>
        <p:txBody>
          <a:bodyPr/>
          <a:lstStyle>
            <a:lvl1pPr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BDB2317F-C4D8-40C4-9E19-004B7DF14E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12" y="2404094"/>
            <a:ext cx="2696524" cy="6240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C749ECA-63A3-4955-A9BF-75182981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57C5D6-1D88-4DF9-9162-01C95D4D2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62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EDDCABFE-33C4-4666-AD41-8B914E880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4224644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756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1F9A3EF5-6E9E-46E2-9A4C-F889DB5573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987" y="2502504"/>
            <a:ext cx="7560427" cy="7346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562EB9-FCA3-4069-94C1-A420F8968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0169" y="216140"/>
            <a:ext cx="1366242" cy="188595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6DE22BAB-C2BE-47F7-A8B7-A7C1F0F4D6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1" y="929518"/>
            <a:ext cx="5267679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</p:spTree>
    <p:extLst>
      <p:ext uri="{BB962C8B-B14F-4D97-AF65-F5344CB8AC3E}">
        <p14:creationId xmlns:p14="http://schemas.microsoft.com/office/powerpoint/2010/main" val="3667315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7DB2616B-1163-4F04-8A6C-5884F4976A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1767" y="243844"/>
            <a:ext cx="2059328" cy="3622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7D685228-11A4-4727-B131-AEA931D838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41769" y="4110264"/>
            <a:ext cx="2059328" cy="5704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CB0E08E-50F7-4FD6-A285-386F2FB26D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7085" y="243842"/>
            <a:ext cx="2059328" cy="9570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0B10FB-1F27-4051-A882-F6990E102D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612" y="929518"/>
            <a:ext cx="2626215" cy="102048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  <a:lvl3pPr marL="582930" indent="0">
              <a:buNone/>
              <a:defRPr/>
            </a:lvl3pPr>
            <a:lvl4pPr marL="874395" indent="0">
              <a:buNone/>
              <a:defRPr/>
            </a:lvl4pPr>
            <a:lvl5pPr marL="1165860" indent="0">
              <a:buNone/>
              <a:defRPr/>
            </a:lvl5pPr>
          </a:lstStyle>
          <a:p>
            <a:pPr lvl="0"/>
            <a:r>
              <a:rPr lang="en-US"/>
              <a:t>H2 Header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85B6A6-FCF3-456D-ADF5-C87872F434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605" y="2404038"/>
            <a:ext cx="2626221" cy="6239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>
                <a:solidFill>
                  <a:srgbClr val="003865"/>
                </a:solidFill>
                <a:latin typeface="+mj-lt"/>
              </a:defRPr>
            </a:lvl1pPr>
            <a:lvl2pPr>
              <a:defRPr sz="1403">
                <a:solidFill>
                  <a:srgbClr val="003865"/>
                </a:solidFill>
                <a:latin typeface="+mj-lt"/>
              </a:defRPr>
            </a:lvl2pPr>
            <a:lvl3pPr>
              <a:defRPr>
                <a:solidFill>
                  <a:srgbClr val="003865"/>
                </a:solidFill>
                <a:latin typeface="+mj-lt"/>
              </a:defRPr>
            </a:lvl3pPr>
            <a:lvl4pPr>
              <a:defRPr>
                <a:solidFill>
                  <a:srgbClr val="003865"/>
                </a:solidFill>
                <a:latin typeface="+mj-lt"/>
              </a:defRPr>
            </a:lvl4pPr>
            <a:lvl5pPr>
              <a:defRPr sz="1020">
                <a:solidFill>
                  <a:srgbClr val="00386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2F360BD-D1E3-4595-A24D-B3276E1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603" b="13603"/>
          <a:stretch>
            <a:fillRect/>
          </a:stretch>
        </p:blipFill>
        <p:spPr>
          <a:xfrm>
            <a:off x="-47105" y="9238827"/>
            <a:ext cx="1101091" cy="8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3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N:\Transit\Bike and Pedestrian Section\Safe Routes to School\Communications\Photos\2015 grand rapids infra\DSC_3063__1600x1064.jpg">
            <a:extLst>
              <a:ext uri="{FF2B5EF4-FFF2-40B4-BE49-F238E27FC236}">
                <a16:creationId xmlns:a16="http://schemas.microsoft.com/office/drawing/2014/main" id="{DE89AB7D-4AD2-415B-B0A1-DE71DC32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1"/>
          <a:stretch>
            <a:fillRect/>
          </a:stretch>
        </p:blipFill>
        <p:spPr bwMode="auto">
          <a:xfrm>
            <a:off x="105986" y="209006"/>
            <a:ext cx="7560424" cy="9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82D8A-B613-4EE8-B429-76A63CD57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87" y="467581"/>
            <a:ext cx="700025" cy="7451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9A4EAA-3DA8-4760-88E6-912E12D41620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458FA-AC1E-40B9-B088-B88917881D13}"/>
              </a:ext>
            </a:extLst>
          </p:cNvPr>
          <p:cNvSpPr/>
          <p:nvPr/>
        </p:nvSpPr>
        <p:spPr>
          <a:xfrm>
            <a:off x="3711990" y="531066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baseline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3473C4C-A216-481B-B255-67BBE0EC3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4557" y="3595553"/>
            <a:ext cx="5183286" cy="11521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678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6FEDA52-E29D-44DD-836D-2410D8A0A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4556" y="6039207"/>
            <a:ext cx="5183286" cy="6575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30" b="1">
                <a:solidFill>
                  <a:schemeClr val="bg1"/>
                </a:solidFill>
                <a:latin typeface="+mn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QUESTIONS?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3FD922C-52CD-43EF-8FA9-B5E930574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8161" y="607418"/>
            <a:ext cx="1876077" cy="2589723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4CA161E-F3A9-43A2-91F0-81B9C87DA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4556" y="6822017"/>
            <a:ext cx="5183286" cy="194415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403">
                <a:solidFill>
                  <a:schemeClr val="bg1"/>
                </a:solidFill>
              </a:defRPr>
            </a:lvl1pPr>
          </a:lstStyle>
          <a:p>
            <a:r>
              <a:rPr lang="en-US"/>
              <a:t>Dave Cowan</a:t>
            </a:r>
            <a:br>
              <a:rPr lang="en-US"/>
            </a:br>
            <a:r>
              <a:rPr lang="en-US"/>
              <a:t>dave.cowan@state.mn.us</a:t>
            </a:r>
            <a:br>
              <a:rPr lang="en-US"/>
            </a:br>
            <a:r>
              <a:rPr lang="en-US"/>
              <a:t>Safe Routes to School Coordinator | MnDOT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35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5A0D4A-B3BD-4272-B23D-7C195CFE12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9639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6DFF20-BCBC-445D-9679-B31C0C724A59}"/>
              </a:ext>
            </a:extLst>
          </p:cNvPr>
          <p:cNvSpPr/>
          <p:nvPr/>
        </p:nvSpPr>
        <p:spPr>
          <a:xfrm>
            <a:off x="105988" y="209006"/>
            <a:ext cx="7560425" cy="9640388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919" y="5064411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DF327-8D9D-4936-908A-FE7B86D3AA9A}"/>
              </a:ext>
            </a:extLst>
          </p:cNvPr>
          <p:cNvSpPr/>
          <p:nvPr/>
        </p:nvSpPr>
        <p:spPr>
          <a:xfrm>
            <a:off x="931348" y="6144262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919" y="2158011"/>
            <a:ext cx="5183286" cy="25897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918" y="6793882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7519" y="6929209"/>
            <a:ext cx="1876077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91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Transit\Bike and Pedestrian Section\Safe Routes to School\Communications\Photos\2015 grand rapids infra\DSC_3104__1600x1064.jpg">
            <a:extLst>
              <a:ext uri="{FF2B5EF4-FFF2-40B4-BE49-F238E27FC236}">
                <a16:creationId xmlns:a16="http://schemas.microsoft.com/office/drawing/2014/main" id="{496887D9-8C4C-4FA2-B851-271F184E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27971" r="1170" b="8398"/>
          <a:stretch>
            <a:fillRect/>
          </a:stretch>
        </p:blipFill>
        <p:spPr bwMode="auto">
          <a:xfrm>
            <a:off x="105988" y="209006"/>
            <a:ext cx="7560425" cy="75443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988" y="191590"/>
            <a:ext cx="7560425" cy="7091549"/>
          </a:xfrm>
          <a:prstGeom prst="rect">
            <a:avLst/>
          </a:prstGeom>
          <a:solidFill>
            <a:srgbClr val="00386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87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2EE9916-1C11-45D5-A3D4-7A0EFB7C43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64" y="209550"/>
            <a:ext cx="7559873" cy="7561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648FF-648F-42CF-A140-B94427F18122}"/>
              </a:ext>
            </a:extLst>
          </p:cNvPr>
          <p:cNvSpPr/>
          <p:nvPr/>
        </p:nvSpPr>
        <p:spPr>
          <a:xfrm>
            <a:off x="105711" y="191589"/>
            <a:ext cx="7560425" cy="7561221"/>
          </a:xfrm>
          <a:prstGeom prst="rect">
            <a:avLst/>
          </a:prstGeom>
          <a:solidFill>
            <a:srgbClr val="00386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288BE0-18DA-4690-A95C-417DA2DEE0F4}"/>
              </a:ext>
            </a:extLst>
          </p:cNvPr>
          <p:cNvSpPr/>
          <p:nvPr/>
        </p:nvSpPr>
        <p:spPr>
          <a:xfrm>
            <a:off x="105988" y="6338989"/>
            <a:ext cx="7560425" cy="3384132"/>
          </a:xfrm>
          <a:custGeom>
            <a:avLst/>
            <a:gdLst>
              <a:gd name="connsiteX0" fmla="*/ 11859490 w 11859490"/>
              <a:gd name="connsiteY0" fmla="*/ 0 h 2307363"/>
              <a:gd name="connsiteX1" fmla="*/ 11859490 w 11859490"/>
              <a:gd name="connsiteY1" fmla="*/ 2307363 h 2307363"/>
              <a:gd name="connsiteX2" fmla="*/ 0 w 11859490"/>
              <a:gd name="connsiteY2" fmla="*/ 2307363 h 2307363"/>
              <a:gd name="connsiteX3" fmla="*/ 0 w 11859490"/>
              <a:gd name="connsiteY3" fmla="*/ 657299 h 230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9490" h="2307363">
                <a:moveTo>
                  <a:pt x="11859490" y="0"/>
                </a:moveTo>
                <a:lnTo>
                  <a:pt x="11859490" y="2307363"/>
                </a:lnTo>
                <a:lnTo>
                  <a:pt x="0" y="2307363"/>
                </a:lnTo>
                <a:lnTo>
                  <a:pt x="0" y="6572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ED4D7E-2716-4C25-9FEC-312E41BE9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918" y="7753355"/>
            <a:ext cx="3945910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30">
                <a:solidFill>
                  <a:srgbClr val="003865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MONTH XX, 2021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9D9BE4-B083-4863-9FB5-FF9DEF0804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918" y="8749085"/>
            <a:ext cx="4768601" cy="839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5">
                <a:solidFill>
                  <a:srgbClr val="008EAA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marL="0" marR="0" lvl="0" indent="0" algn="l" defTabSz="58293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Dave Cowan  |  Safe Routes to School Coordinator  |  MnDOT</a:t>
            </a:r>
          </a:p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278CB0-2978-4762-B228-9A1170666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918" y="2158011"/>
            <a:ext cx="5183286" cy="2589723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3825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Enter Title of Presentation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905F90-F9DE-40D9-93D5-1CCCEC1F6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14" y="6929209"/>
            <a:ext cx="1872086" cy="258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077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>
            <a:fillRect/>
          </a:stretch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6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407796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2795B01C-C0E0-4BA9-A157-6CAEB6CD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>
            <a:fillRect/>
          </a:stretch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81497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2D7AE3-3DD0-4AF7-BC94-B1D7A19EB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58" y="207223"/>
            <a:ext cx="7560886" cy="96439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Google Shape;171;p20">
            <a:extLst>
              <a:ext uri="{FF2B5EF4-FFF2-40B4-BE49-F238E27FC236}">
                <a16:creationId xmlns:a16="http://schemas.microsoft.com/office/drawing/2014/main" id="{7CA491F3-35DB-47EF-AC5D-494A68E3DA8B}"/>
              </a:ext>
            </a:extLst>
          </p:cNvPr>
          <p:cNvSpPr/>
          <p:nvPr/>
        </p:nvSpPr>
        <p:spPr>
          <a:xfrm>
            <a:off x="105988" y="207874"/>
            <a:ext cx="7560425" cy="9642653"/>
          </a:xfrm>
          <a:prstGeom prst="rect">
            <a:avLst/>
          </a:prstGeom>
          <a:solidFill>
            <a:srgbClr val="003865">
              <a:alpha val="55000"/>
            </a:srgbClr>
          </a:solidFill>
          <a:ln>
            <a:noFill/>
          </a:ln>
        </p:spPr>
        <p:txBody>
          <a:bodyPr spcFirstLastPara="1" wrap="square" lIns="58283" tIns="29134" rIns="58283" bIns="29134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148" baseline="-2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F551F0-2141-43A9-A0B0-BD51E43ED9D8}"/>
              </a:ext>
            </a:extLst>
          </p:cNvPr>
          <p:cNvSpPr/>
          <p:nvPr/>
        </p:nvSpPr>
        <p:spPr>
          <a:xfrm>
            <a:off x="931348" y="4739478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3251320"/>
            <a:ext cx="4497128" cy="1599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4" y="5370136"/>
            <a:ext cx="2113121" cy="1001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0288421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us_va_woodbridge_kilby walking sidewalk kids only">
            <a:extLst>
              <a:ext uri="{FF2B5EF4-FFF2-40B4-BE49-F238E27FC236}">
                <a16:creationId xmlns:a16="http://schemas.microsoft.com/office/drawing/2014/main" id="{832E5A47-A7A1-401C-B765-2E9126CD8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22818" r="533" b="5391"/>
          <a:stretch>
            <a:fillRect/>
          </a:stretch>
        </p:blipFill>
        <p:spPr bwMode="auto">
          <a:xfrm>
            <a:off x="105988" y="207874"/>
            <a:ext cx="7560425" cy="96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B4F675-A3E3-4895-A72B-3038A74BCBD3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65CF93-4156-4172-8760-9FC826F52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73DD3E-DE67-46AB-80D2-64D01022DA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B63766-2E97-48BB-B951-E8F22D39433C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20669816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Transit\Bike and Pedestrian Section\Safe Routes to School\Communications\Photos\St. Anthony 2015 minigrant bike rodeo\DSC_0008.JPG">
            <a:extLst>
              <a:ext uri="{FF2B5EF4-FFF2-40B4-BE49-F238E27FC236}">
                <a16:creationId xmlns:a16="http://schemas.microsoft.com/office/drawing/2014/main" id="{5D53BEA3-E225-4FB0-BB66-6E96C3ED0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r="1382" b="2086"/>
          <a:stretch>
            <a:fillRect/>
          </a:stretch>
        </p:blipFill>
        <p:spPr bwMode="auto">
          <a:xfrm>
            <a:off x="105989" y="248809"/>
            <a:ext cx="7560424" cy="95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328F24-85FE-4F9C-ADED-6157A3A82DB4}"/>
              </a:ext>
            </a:extLst>
          </p:cNvPr>
          <p:cNvSpPr/>
          <p:nvPr/>
        </p:nvSpPr>
        <p:spPr>
          <a:xfrm>
            <a:off x="741912" y="4375573"/>
            <a:ext cx="3915640" cy="2817707"/>
          </a:xfrm>
          <a:prstGeom prst="rect">
            <a:avLst/>
          </a:prstGeom>
          <a:solidFill>
            <a:srgbClr val="00386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33C8950-043A-4732-B82E-626551DBB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325" y="4633081"/>
            <a:ext cx="3693575" cy="1100173"/>
          </a:xfrm>
          <a:prstGeom prst="rect">
            <a:avLst/>
          </a:prstGeom>
        </p:spPr>
        <p:txBody>
          <a:bodyPr wrap="square" bIns="274320">
            <a:spAutoFit/>
          </a:bodyPr>
          <a:lstStyle>
            <a:lvl1pPr marL="0" indent="0">
              <a:buNone/>
              <a:defRPr sz="2805" b="1">
                <a:solidFill>
                  <a:schemeClr val="bg1"/>
                </a:solidFill>
                <a:latin typeface="+mj-lt"/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Section Divider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FEA5A4A-7C44-4BB3-AB8C-624645BFF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325" y="6120370"/>
            <a:ext cx="2113121" cy="425116"/>
          </a:xfrm>
          <a:prstGeom prst="rect">
            <a:avLst/>
          </a:prstGeom>
        </p:spPr>
        <p:txBody>
          <a:bodyPr tIns="182880">
            <a:spAutoFit/>
          </a:bodyPr>
          <a:lstStyle>
            <a:lvl1pPr marL="0" indent="0">
              <a:buNone/>
              <a:defRPr sz="1403" i="1">
                <a:solidFill>
                  <a:schemeClr val="bg1"/>
                </a:solidFill>
              </a:defRPr>
            </a:lvl1pPr>
            <a:lvl2pPr marL="291465" indent="0">
              <a:buNone/>
              <a:defRPr/>
            </a:lvl2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5EF9C-2ED5-4EC7-8018-ADA90A1FA7DE}"/>
              </a:ext>
            </a:extLst>
          </p:cNvPr>
          <p:cNvSpPr/>
          <p:nvPr/>
        </p:nvSpPr>
        <p:spPr>
          <a:xfrm>
            <a:off x="913683" y="6000839"/>
            <a:ext cx="348418" cy="111407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</p:spTree>
    <p:extLst>
      <p:ext uri="{BB962C8B-B14F-4D97-AF65-F5344CB8AC3E}">
        <p14:creationId xmlns:p14="http://schemas.microsoft.com/office/powerpoint/2010/main" val="19311529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7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ransition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7"/>
          <a:stretch>
            <a:fillRect/>
          </a:stretch>
        </p:blipFill>
        <p:spPr>
          <a:xfrm>
            <a:off x="-1" y="-238114"/>
            <a:ext cx="7772402" cy="6035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" y="222112"/>
            <a:ext cx="7808767" cy="11966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9054" y="5171778"/>
            <a:ext cx="7772400" cy="610699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38897" y="5214111"/>
            <a:ext cx="7411039" cy="7563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5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Jiilaalka(Winter):</a:t>
            </a:r>
            <a:r>
              <a:rPr lang="so-SO" sz="2400" b="0" i="0" strike="noStrike" cap="none" spc="0" baseline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Febaraayo </a:t>
            </a:r>
            <a:r>
              <a:rPr lang="so-SO" sz="2400">
                <a:solidFill>
                  <a:srgbClr val="78BE21"/>
                </a:solidFill>
                <a:latin typeface="Brandon Grotesque Bold"/>
                <a:ea typeface="Brandon Grotesque Bold"/>
                <a:cs typeface="Brandon Grotesque Bold"/>
              </a:rPr>
              <a:t>5</a:t>
            </a:r>
            <a:r>
              <a:rPr lang="so-SO" sz="2400" b="0" i="0" strike="noStrike" cap="none" spc="0" baseline="0">
                <a:solidFill>
                  <a:srgbClr val="78BE21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, </a:t>
            </a:r>
            <a:r>
              <a:rPr lang="so-SO" sz="2400">
                <a:solidFill>
                  <a:srgbClr val="78BE21"/>
                </a:solidFill>
                <a:latin typeface="Brandon Grotesque Bold"/>
                <a:ea typeface="Brandon Grotesque Bold"/>
                <a:cs typeface="Brandon Grotesque Bold"/>
              </a:rPr>
              <a:t>2025</a:t>
            </a:r>
            <a:endParaRPr lang="en-US" sz="2400" b="0" i="0" strike="noStrike" cap="none" spc="0" baseline="0">
              <a:solidFill>
                <a:srgbClr val="78BE21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30628" y="322675"/>
            <a:ext cx="7558456" cy="11966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4100" b="1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Ku bilow Sannadka Cusub farxadda lugeynta!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170"/>
              </a:lnSpc>
            </a:pPr>
            <a:r>
              <a:rPr lang="so-SO" sz="1300" b="0" i="0" strike="noStrike" cap="none" spc="0" baseline="3000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Ka baro wax badan oo ku saabsan Jidadka amaanka ah ee Minnesota: </a:t>
            </a:r>
            <a:r>
              <a:rPr lang="so-SO" sz="1300" b="1" i="0" strike="noStrike" cap="none" spc="0" baseline="30000">
                <a:solidFill>
                  <a:srgbClr val="003865"/>
                </a:solidFill>
                <a:effectLst/>
                <a:latin typeface="Verdana"/>
                <a:ea typeface="Verdana"/>
                <a:cs typeface="Verdana"/>
              </a:rPr>
              <a:t>www.mnsaferoutestoschool.org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5F2B6-7287-4D06-9E53-5398C3A83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61" y="8656332"/>
            <a:ext cx="1998068" cy="12013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D9AE24-4969-4893-80C4-BFFA36EF93B1}"/>
              </a:ext>
            </a:extLst>
          </p:cNvPr>
          <p:cNvSpPr txBox="1"/>
          <p:nvPr/>
        </p:nvSpPr>
        <p:spPr>
          <a:xfrm>
            <a:off x="12356" y="5816002"/>
            <a:ext cx="776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400" b="0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Waxaan u baahanahay waalid iskaa wax u qabso ku shaqeeya Maalinta u Lugeynta Iskuulka </a:t>
            </a:r>
            <a:r>
              <a:rPr lang="so-SO" sz="2400" b="0" i="1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ee </a:t>
            </a:r>
            <a:r>
              <a:rPr lang="so-SO" sz="2400" b="0" i="0" strike="noStrike" cap="none" spc="0" baseline="0" dirty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[Name of School]!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67192-6A15-410B-B33A-122C866E2ACB}"/>
              </a:ext>
            </a:extLst>
          </p:cNvPr>
          <p:cNvSpPr txBox="1"/>
          <p:nvPr/>
        </p:nvSpPr>
        <p:spPr>
          <a:xfrm>
            <a:off x="319814" y="6949358"/>
            <a:ext cx="732568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Hogaami baska iskuulka u socda</a:t>
            </a:r>
            <a:r>
              <a:rPr lang="so-SO" dirty="0">
                <a:solidFill>
                  <a:srgbClr val="00355F"/>
                </a:solidFill>
                <a:latin typeface="Brandon Grotesque Medium"/>
                <a:ea typeface="Brandon Grotesque Medium"/>
                <a:cs typeface="Brandon Grotesque Medium"/>
              </a:rPr>
              <a:t> </a:t>
            </a:r>
            <a:endParaRPr lang="so-SO" b="0" i="0" strike="noStrike" cap="none" spc="0" baseline="0" dirty="0">
              <a:solidFill>
                <a:srgbClr val="00355F"/>
              </a:solidFill>
              <a:effectLst/>
              <a:latin typeface="Brandon Grotesque Medium"/>
              <a:ea typeface="Brandon Grotesque Medium"/>
              <a:cs typeface="Brandon Grotesque Mediu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Marti geli barta hubinta basaska ee lugaynta iskuulka</a:t>
            </a:r>
            <a:r>
              <a:rPr lang="so-SO" dirty="0">
                <a:solidFill>
                  <a:srgbClr val="00355F"/>
                </a:solidFill>
                <a:latin typeface="Brandon Grotesque Medium"/>
                <a:ea typeface="Brandon Grotesque Medium"/>
                <a:cs typeface="Brandon Grotesque Medium"/>
              </a:rPr>
              <a:t> </a:t>
            </a:r>
            <a:endParaRPr lang="so-SO" b="0" i="0" strike="noStrike" cap="none" spc="0" baseline="0" dirty="0">
              <a:solidFill>
                <a:srgbClr val="00355F"/>
              </a:solidFill>
              <a:effectLst/>
              <a:latin typeface="Brandon Grotesque Medium"/>
              <a:ea typeface="Brandon Grotesque Medium"/>
              <a:cs typeface="Brandon Grotesque Mediu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Keen cabitaano/cunto fudud &amp; abaalmarinno iskuulka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o-SO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Ku dhiiri geli ilmahaaga iyo saaxiibadood in ay ka qaybqaataan!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2C1116-95DA-4C17-82FB-684D0960BB4E}"/>
              </a:ext>
            </a:extLst>
          </p:cNvPr>
          <p:cNvSpPr txBox="1"/>
          <p:nvPr/>
        </p:nvSpPr>
        <p:spPr>
          <a:xfrm>
            <a:off x="135924" y="8284595"/>
            <a:ext cx="755316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o-SO" sz="2400" b="0" i="0" strike="noStrike" cap="none" spc="0" baseline="0">
                <a:solidFill>
                  <a:srgbClr val="0C8DA9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Diyaar ma u tahay in aad caawiso? Nala soo xiriir!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0F1A2E-3A17-41F0-A4D8-5125E7C6C6FF}"/>
              </a:ext>
            </a:extLst>
          </p:cNvPr>
          <p:cNvSpPr txBox="1"/>
          <p:nvPr/>
        </p:nvSpPr>
        <p:spPr>
          <a:xfrm>
            <a:off x="238897" y="8821077"/>
            <a:ext cx="662322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La xiriir [role] [First name] [Last name]</a:t>
            </a:r>
          </a:p>
          <a:p>
            <a:r>
              <a:rPr lang="so-SO" sz="2000" b="0" i="0" strike="noStrike" cap="none" spc="0" baseline="0" dirty="0">
                <a:solidFill>
                  <a:srgbClr val="00355F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[Phone number] | [E-mail address]</a:t>
            </a:r>
          </a:p>
        </p:txBody>
      </p:sp>
    </p:spTree>
    <p:extLst>
      <p:ext uri="{BB962C8B-B14F-4D97-AF65-F5344CB8AC3E}">
        <p14:creationId xmlns:p14="http://schemas.microsoft.com/office/powerpoint/2010/main" val="353876181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MnSRTS_PowerPoint_Template_v3">
  <a:themeElements>
    <a:clrScheme name="MnSRTS">
      <a:dk1>
        <a:srgbClr val="003865"/>
      </a:dk1>
      <a:lt1>
        <a:sysClr val="window" lastClr="FFFFFF"/>
      </a:lt1>
      <a:dk2>
        <a:srgbClr val="53565A"/>
      </a:dk2>
      <a:lt2>
        <a:srgbClr val="D9D9D6"/>
      </a:lt2>
      <a:accent1>
        <a:srgbClr val="003865"/>
      </a:accent1>
      <a:accent2>
        <a:srgbClr val="008EAA"/>
      </a:accent2>
      <a:accent3>
        <a:srgbClr val="78BE21"/>
      </a:accent3>
      <a:accent4>
        <a:srgbClr val="FFCE51"/>
      </a:accent4>
      <a:accent5>
        <a:srgbClr val="53565A"/>
      </a:accent5>
      <a:accent6>
        <a:srgbClr val="97999B"/>
      </a:accent6>
      <a:hlink>
        <a:srgbClr val="D9D9D6"/>
      </a:hlink>
      <a:folHlink>
        <a:srgbClr val="5B9BD5"/>
      </a:folHlink>
    </a:clrScheme>
    <a:fontScheme name="Custom 1">
      <a:majorFont>
        <a:latin typeface="Open Sans"/>
        <a:ea typeface="Open Sans"/>
        <a:cs typeface="Arial"/>
      </a:majorFont>
      <a:minorFont>
        <a:latin typeface="Open Sans"/>
        <a:ea typeface="Open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55D8F55-67A8-4240-978E-2F128F97F365}" vid="{725724AF-9116-2046-BCB5-AA5A7C7491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59A10-2D24-421D-A3FB-A70D74A59793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A41CE2D2-66BE-4589-8BEB-CFD7526D8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92E33D-09AE-4591-99DA-3ED333F55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122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MnSRTS_PowerPoint_Template_v3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85</cp:revision>
  <dcterms:created xsi:type="dcterms:W3CDTF">2016-08-26T20:26:34Z</dcterms:created>
  <dcterms:modified xsi:type="dcterms:W3CDTF">2024-06-10T20:15:48Z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