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A79D91-4F8E-4895-B498-E51930623228}" name="April Peterson" initials="AP" userId="S::april@bridgelanguage.com::cfb9a340-bf55-4396-b457-b9ec7170f2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CE09E-E913-4D44-9A80-C2D77E4102F5}" v="19" dt="2023-11-03T17:31:27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96449" autoAdjust="0"/>
  </p:normalViewPr>
  <p:slideViewPr>
    <p:cSldViewPr snapToGrid="0">
      <p:cViewPr>
        <p:scale>
          <a:sx n="40" d="100"/>
          <a:sy n="40" d="100"/>
        </p:scale>
        <p:origin x="2460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31269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MX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pases la mañana esperando en la fila de la escuela, ¡sal a la calle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3250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MX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pases la mañana esperando en la fila de la escuela, ¡sal a la calle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41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D9AEE83-EE03-8E6D-4FB6-E7629C9C6DFC}"/>
              </a:ext>
            </a:extLst>
          </p:cNvPr>
          <p:cNvGrpSpPr/>
          <p:nvPr/>
        </p:nvGrpSpPr>
        <p:grpSpPr>
          <a:xfrm>
            <a:off x="406261" y="262048"/>
            <a:ext cx="6959878" cy="4642072"/>
            <a:chOff x="510288" y="5215371"/>
            <a:chExt cx="6959878" cy="46420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5A167D-E284-A45A-F6F5-9A9B12239448}"/>
                </a:ext>
              </a:extLst>
            </p:cNvPr>
            <p:cNvGrpSpPr/>
            <p:nvPr/>
          </p:nvGrpSpPr>
          <p:grpSpPr>
            <a:xfrm>
              <a:off x="510288" y="5215371"/>
              <a:ext cx="4083367" cy="4642072"/>
              <a:chOff x="534352" y="5251467"/>
              <a:chExt cx="4083367" cy="4642072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34352" y="5969722"/>
                <a:ext cx="4083367" cy="39238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777240" rtl="0" eaLnBrk="1" latinLnBrk="0" hangingPunct="1">
                  <a:lnSpc>
                    <a:spcPct val="90000"/>
                  </a:lnSpc>
                  <a:spcBef>
                    <a:spcPts val="850"/>
                  </a:spcBef>
                  <a:buFont typeface="Arial" panose="020B0604020202020204" pitchFamily="34" charset="0"/>
                  <a:buNone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86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53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58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310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17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03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Estimados padres o tutores de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[NAME OF SCHOOL]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¡No pierda la oportunidad de pasar un tiempo activo de calidad con su niño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 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Aunque pueda parecer que ahorramos tiempo llevando a nuestros niños en coche una corta distancia hasta la escuela, en realidad estamos perdiendo momentos valiosos que podemos pasar en bicicleta con ellos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Recorrer 1 milla en bicicleta sólo lleva 10 minutos, y recorrer 2 millas sólo 20 minutos. Anime a su niño a ir en bicicleta a la escuela todos los días, ¡especialmente el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s-MX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 de mayo, Día de ir a la escuela en bicicleta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Obtenga más información sobre las actividades del Día Caminar a la Escuela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las oportunidades de ser voluntario poniéndose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al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PHONE NUMBER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 por correo electrónico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EMAIL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].</a:t>
                </a:r>
              </a:p>
              <a:p>
                <a:pPr algn="l"/>
                <a:r>
                  <a:rPr lang="es-MX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¡Vamos todos juntos en bicicleta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P.D. También tenemos oportunidades de voluntariado en el Día de ir a la escuela en bicicleta. Póngase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[NAME]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para </a:t>
                </a:r>
                <a:r>
                  <a:rPr lang="en-US" sz="11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1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más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1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información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4352" y="5251467"/>
                <a:ext cx="1040635" cy="624603"/>
              </a:xfrm>
              <a:prstGeom prst="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73F5FF-5545-3F64-1930-5055BE1EC537}"/>
                </a:ext>
              </a:extLst>
            </p:cNvPr>
            <p:cNvGrpSpPr/>
            <p:nvPr/>
          </p:nvGrpSpPr>
          <p:grpSpPr>
            <a:xfrm>
              <a:off x="4832432" y="5275531"/>
              <a:ext cx="2637734" cy="4133907"/>
              <a:chOff x="4832432" y="5408083"/>
              <a:chExt cx="2637734" cy="4133907"/>
            </a:xfrm>
          </p:grpSpPr>
          <p:cxnSp>
            <p:nvCxnSpPr>
              <p:cNvPr id="14" name="Straight Connector 13"/>
              <p:cNvCxnSpPr>
                <a:cxnSpLocks/>
              </p:cNvCxnSpPr>
              <p:nvPr/>
            </p:nvCxnSpPr>
            <p:spPr>
              <a:xfrm flipV="1">
                <a:off x="4832432" y="831756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 flipV="1">
                <a:off x="4832432" y="872460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 flipV="1">
                <a:off x="4832432" y="9131642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cxnSpLocks/>
              </p:cNvCxnSpPr>
              <p:nvPr/>
            </p:nvCxnSpPr>
            <p:spPr>
              <a:xfrm flipV="1">
                <a:off x="4832432" y="953537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6798833" y="5408083"/>
                <a:ext cx="671333" cy="871370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119526-02BB-6D25-878A-5725FADD362A}"/>
              </a:ext>
            </a:extLst>
          </p:cNvPr>
          <p:cNvSpPr txBox="1">
            <a:spLocks/>
          </p:cNvSpPr>
          <p:nvPr/>
        </p:nvSpPr>
        <p:spPr>
          <a:xfrm>
            <a:off x="558661" y="6110089"/>
            <a:ext cx="4083367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Estimados padres o tutores de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¡No pierda la oportunidad de pasar un tiempo activo de calidad con su niño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Aunque pueda parecer que ahorramos tiempo llevando a nuestros niños en coche una corta distancia hasta la escuela, en realidad estamos perdiendo momentos valiosos que podemos pasar en bicicleta con ellos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Recorrer 1 milla en bicicleta sólo lleva 10 minutos, y recorrer 2 millas sólo 20 minutos. Anime a su niño a ir en bicicleta a la escuela todos los días, ¡especialmente el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de mayo, Día de ir a la escuela en bicicleta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Obtenga más información sobre las actividades del Día Caminar a la Escuela en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las oportunidades de ser voluntario poniéndose en contacto con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al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por correo electrónico en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s-MX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¡Vamos todos juntos en bicicleta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P.D. También tenemos oportunidades de voluntariado en el Día de ir a la escuela en bicicleta. Póngase en contacto con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obtener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5C8FA0-9889-A23D-FE85-B4C2EC9E4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661" y="5391834"/>
            <a:ext cx="1040635" cy="6246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C4CCC6-443C-0E0E-7B06-ADE46E3614DE}"/>
              </a:ext>
            </a:extLst>
          </p:cNvPr>
          <p:cNvCxnSpPr>
            <a:cxnSpLocks/>
          </p:cNvCxnSpPr>
          <p:nvPr/>
        </p:nvCxnSpPr>
        <p:spPr>
          <a:xfrm flipV="1">
            <a:off x="4880805" y="836147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D4E00A-82D5-E99A-19BE-3E05714441AA}"/>
              </a:ext>
            </a:extLst>
          </p:cNvPr>
          <p:cNvCxnSpPr>
            <a:cxnSpLocks/>
          </p:cNvCxnSpPr>
          <p:nvPr/>
        </p:nvCxnSpPr>
        <p:spPr>
          <a:xfrm flipV="1">
            <a:off x="4880805" y="876851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0C16AD-DB5A-F82A-47CF-F0650F1F6390}"/>
              </a:ext>
            </a:extLst>
          </p:cNvPr>
          <p:cNvCxnSpPr>
            <a:cxnSpLocks/>
          </p:cNvCxnSpPr>
          <p:nvPr/>
        </p:nvCxnSpPr>
        <p:spPr>
          <a:xfrm flipV="1">
            <a:off x="4880805" y="9175553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A02F3D-174E-310B-E19D-730D2EE2ADED}"/>
              </a:ext>
            </a:extLst>
          </p:cNvPr>
          <p:cNvCxnSpPr>
            <a:cxnSpLocks/>
          </p:cNvCxnSpPr>
          <p:nvPr/>
        </p:nvCxnSpPr>
        <p:spPr>
          <a:xfrm flipV="1">
            <a:off x="4880805" y="9579287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DCE2AE4-17A5-B791-6291-ABF999215C8A}"/>
              </a:ext>
            </a:extLst>
          </p:cNvPr>
          <p:cNvSpPr/>
          <p:nvPr/>
        </p:nvSpPr>
        <p:spPr>
          <a:xfrm>
            <a:off x="6847206" y="5451994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[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school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], ¡vamos a la escuela en bicicleta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[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MX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school</a:t>
              </a:r>
              <a:r>
                <a:rPr lang="es-MX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], ¡vamos a la escuela en bicicleta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68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611E2-2CBB-338A-EA58-752C8A5D7AB9}"/>
              </a:ext>
            </a:extLst>
          </p:cNvPr>
          <p:cNvGrpSpPr/>
          <p:nvPr/>
        </p:nvGrpSpPr>
        <p:grpSpPr>
          <a:xfrm>
            <a:off x="291293" y="5187671"/>
            <a:ext cx="6935814" cy="4690200"/>
            <a:chOff x="534352" y="5251467"/>
            <a:chExt cx="6935814" cy="469020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34352" y="6017850"/>
              <a:ext cx="4298080" cy="3923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Estimados padres o tutores de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 OF SCHOOL]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</a:p>
            <a:p>
              <a:pPr algn="l">
                <a:spcBef>
                  <a:spcPts val="0"/>
                </a:spcBef>
              </a:pPr>
              <a:endPara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Empiece esta primavera con energía y disfrute del clima más cálido iniciando un nuevo hábito saludable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Caminar o ir en bicicleta a la escuela con regularidad proporciona beneficios para la salud y ayuda a los niños a concentrarse en la escuela, ¡por no mencionar que evita el congestionamiento de tráfico de la fila de los padres para dejar a sus hijos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el Día de ir a la escuela en bicicleta, 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[X#]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estudiantes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[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 OF SCHOOL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fueron a la escuela en bicicleta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 </a:t>
              </a: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Fomentamos la cultura de ir a pie a la escuela y la seguridad de las personas que van a pie y en bicicleta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l"/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 desea más información sobre nuestros programas de ir a pie o en bicicleta a la escuela, como el Autobús escolar andante o el Tren de la bicicleta, póngase en contacto con 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al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PHONE NUMBER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correo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electrónico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EMAIL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].</a:t>
              </a:r>
            </a:p>
            <a:p>
              <a:pPr algn="l"/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¡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Caminemos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todos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juntos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algn="l"/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P.D. </a:t>
              </a:r>
              <a:r>
                <a:rPr lang="es-MX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 Día de Ir a la Escuela en Bicicleta es el miércoles 8 de mayo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¡Esté atento para más información!</a:t>
              </a: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352" y="5251467"/>
              <a:ext cx="1040635" cy="62460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C0023C-235F-CB21-1B73-039871850D90}"/>
                </a:ext>
              </a:extLst>
            </p:cNvPr>
            <p:cNvGrpSpPr/>
            <p:nvPr/>
          </p:nvGrpSpPr>
          <p:grpSpPr>
            <a:xfrm>
              <a:off x="4832432" y="5333652"/>
              <a:ext cx="2637734" cy="4133907"/>
              <a:chOff x="4832432" y="5408083"/>
              <a:chExt cx="2637734" cy="4133907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4832432" y="831756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4832432" y="872460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832432" y="9131642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832432" y="953537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6798833" y="5408083"/>
                <a:ext cx="671333" cy="871370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5128BD-AC1A-DCC2-505A-86AE0718D005}"/>
              </a:ext>
            </a:extLst>
          </p:cNvPr>
          <p:cNvGrpSpPr/>
          <p:nvPr/>
        </p:nvGrpSpPr>
        <p:grpSpPr>
          <a:xfrm>
            <a:off x="291293" y="242748"/>
            <a:ext cx="6935814" cy="4690200"/>
            <a:chOff x="534352" y="5251467"/>
            <a:chExt cx="6935814" cy="4690200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A2DE90CF-146D-CFE5-CF11-68EF3569F547}"/>
                </a:ext>
              </a:extLst>
            </p:cNvPr>
            <p:cNvSpPr txBox="1">
              <a:spLocks/>
            </p:cNvSpPr>
            <p:nvPr/>
          </p:nvSpPr>
          <p:spPr>
            <a:xfrm>
              <a:off x="534352" y="6017850"/>
              <a:ext cx="4298080" cy="3923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Estimados padres o tutores de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 OF SCHOOL]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</a:p>
            <a:p>
              <a:pPr algn="l">
                <a:spcBef>
                  <a:spcPts val="0"/>
                </a:spcBef>
              </a:pPr>
              <a:endPara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Empiece esta primavera con energía y disfrute del clima más cálido iniciando un nuevo hábito saludable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Caminar o ir en bicicleta a la escuela con regularidad proporciona beneficios para la salud y ayuda a los niños a concentrarse en la escuela, ¡por no mencionar que evita el congestionamiento de tráfico de la fila de los padres para dejar a sus hijos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lvl="0" algn="l" defTabSz="914400">
                <a:lnSpc>
                  <a:spcPct val="100000"/>
                </a:lnSpc>
                <a:spcBef>
                  <a:spcPts val="0"/>
                </a:spcBef>
              </a:pP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el Día de ir a la escuela en bicicleta, 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[X#]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estudiantes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[</a:t>
              </a:r>
              <a:r>
                <a:rPr lang="en-US" sz="1100" b="1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 OF SCHOOL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fueron a la escuela en bicicleta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 </a:t>
              </a: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Fomentamos la cultura de ir a pie a la escuela y la seguridad de las personas que van a pie y en bicicleta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l"/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 desea más información sobre nuestros programas de ir a pie o en bicicleta a la escuela, como el Autobús escolar andante o el Tren de la bicicleta, póngase en contacto con 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al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PHONE NUMBER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correo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electrónico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EMAIL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].</a:t>
              </a:r>
            </a:p>
            <a:p>
              <a:pPr algn="l"/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¡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Caminemos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todos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juntos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algn="l"/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P.D. </a:t>
              </a:r>
              <a:r>
                <a:rPr lang="es-MX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 Día de Ir a la Escuela en Bicicleta es el miércoles 8 de mayo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MX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¡Esté atento para más información!</a:t>
              </a: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C18BF42-8B3F-7D6F-DFA1-D5CA22FE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352" y="5251467"/>
              <a:ext cx="1040635" cy="624603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C485B41-070E-EDE2-887B-CC87D01F88C1}"/>
                </a:ext>
              </a:extLst>
            </p:cNvPr>
            <p:cNvGrpSpPr/>
            <p:nvPr/>
          </p:nvGrpSpPr>
          <p:grpSpPr>
            <a:xfrm>
              <a:off x="4832432" y="5333652"/>
              <a:ext cx="2637734" cy="4133907"/>
              <a:chOff x="4832432" y="5408083"/>
              <a:chExt cx="2637734" cy="413390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13285F9-CF84-3E49-28A8-303284FBD9BD}"/>
                  </a:ext>
                </a:extLst>
              </p:cNvPr>
              <p:cNvCxnSpPr/>
              <p:nvPr/>
            </p:nvCxnSpPr>
            <p:spPr>
              <a:xfrm flipV="1">
                <a:off x="4832432" y="831756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BEE82F8-E995-964A-844B-92610C4E5318}"/>
                  </a:ext>
                </a:extLst>
              </p:cNvPr>
              <p:cNvCxnSpPr/>
              <p:nvPr/>
            </p:nvCxnSpPr>
            <p:spPr>
              <a:xfrm flipV="1">
                <a:off x="4832432" y="872460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0789FD0-F334-CA41-7A98-B2E9883FBDFC}"/>
                  </a:ext>
                </a:extLst>
              </p:cNvPr>
              <p:cNvCxnSpPr/>
              <p:nvPr/>
            </p:nvCxnSpPr>
            <p:spPr>
              <a:xfrm flipV="1">
                <a:off x="4832432" y="9131642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376A3AC-54F6-13DF-0ADA-DD7C4E18E18D}"/>
                  </a:ext>
                </a:extLst>
              </p:cNvPr>
              <p:cNvCxnSpPr/>
              <p:nvPr/>
            </p:nvCxnSpPr>
            <p:spPr>
              <a:xfrm flipV="1">
                <a:off x="4832432" y="953537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870E76E-5F70-ACC8-4643-FFEDF304E321}"/>
                  </a:ext>
                </a:extLst>
              </p:cNvPr>
              <p:cNvSpPr/>
              <p:nvPr/>
            </p:nvSpPr>
            <p:spPr>
              <a:xfrm>
                <a:off x="6798833" y="5408083"/>
                <a:ext cx="671333" cy="871370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26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742507"/>
              <a:ext cx="2242002" cy="32974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Rueda con amigos en el ¡Día de ir a la escuela en bicicleta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3164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Rueda en primavera en ¡el Día de ir a la escuela en bicicleta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19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BE16678-4A90-61A4-D44E-FCE8EE2181A5}"/>
              </a:ext>
            </a:extLst>
          </p:cNvPr>
          <p:cNvGrpSpPr/>
          <p:nvPr/>
        </p:nvGrpSpPr>
        <p:grpSpPr>
          <a:xfrm>
            <a:off x="461699" y="308707"/>
            <a:ext cx="6849001" cy="4690200"/>
            <a:chOff x="621165" y="247584"/>
            <a:chExt cx="6849001" cy="46902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B3D148F-02AD-7344-0FC4-D40A25C6EF00}"/>
                </a:ext>
              </a:extLst>
            </p:cNvPr>
            <p:cNvGrpSpPr/>
            <p:nvPr/>
          </p:nvGrpSpPr>
          <p:grpSpPr>
            <a:xfrm>
              <a:off x="621165" y="247584"/>
              <a:ext cx="3233206" cy="4690200"/>
              <a:chOff x="621165" y="247584"/>
              <a:chExt cx="3233206" cy="4690200"/>
            </a:xfrm>
          </p:grpSpPr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621165" y="1013967"/>
                <a:ext cx="3233206" cy="39238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777240" rtl="0" eaLnBrk="1" latinLnBrk="0" hangingPunct="1">
                  <a:lnSpc>
                    <a:spcPct val="90000"/>
                  </a:lnSpc>
                  <a:spcBef>
                    <a:spcPts val="850"/>
                  </a:spcBef>
                  <a:buFont typeface="Arial" panose="020B0604020202020204" pitchFamily="34" charset="0"/>
                  <a:buNone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86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53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58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310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17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03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Estimados padres o tutores de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],</a:t>
                </a:r>
              </a:p>
              <a:p>
                <a:pPr algn="l"/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[El 8 de mayo]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 el Día de ir a la escuela en bicicleta, un acontecimiento internacional y anual que fomenta que los niños vayan en bicicleta a la escuela y participen en diversas actividades. Como usted sabe, su casa está situada tan cerca de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que sus niños no tienen servicio de autobús. ¡Esto es algo bueno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 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Vivir cerca de la escuela significa que su niño tiene la oportunidad de ir caminando o en bicicleta a la escuela con regularidad, lo que le proporciona muchos beneficios. Recorrer 1 milla en bicicleta sólo lleva 10 minutos, y recorrer 2 millas sólo 20 minutos. Anime a su niño a ir en bicicleta a la escuela a diario, ¡especialmente el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 de mayo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]!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Obtenga más información sobre las actividades del Día de ir en bicicleta a la escuela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las oportunidades de ser voluntario poniéndose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al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PHONE NUMBER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 por correo electrónico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EMAIL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].</a:t>
                </a:r>
              </a:p>
              <a:p>
                <a:pPr algn="l"/>
                <a:r>
                  <a:rPr lang="es-MX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¡Vamos todos juntos en bicicleta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1165" y="247584"/>
                <a:ext cx="1040635" cy="62460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A9BA7E-75DB-F31A-77DF-4B605E935B1F}"/>
                </a:ext>
              </a:extLst>
            </p:cNvPr>
            <p:cNvGrpSpPr/>
            <p:nvPr/>
          </p:nvGrpSpPr>
          <p:grpSpPr>
            <a:xfrm>
              <a:off x="4832432" y="334211"/>
              <a:ext cx="2637734" cy="4139348"/>
              <a:chOff x="4832432" y="334211"/>
              <a:chExt cx="2637734" cy="4139348"/>
            </a:xfrm>
          </p:grpSpPr>
          <p:cxnSp>
            <p:nvCxnSpPr>
              <p:cNvPr id="20" name="Straight Connector 19"/>
              <p:cNvCxnSpPr>
                <a:cxnSpLocks/>
              </p:cNvCxnSpPr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cxnSpLocks/>
              </p:cNvCxnSpPr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cxnSpLocks/>
              </p:cNvCxnSpPr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cxnSpLocks/>
              </p:cNvCxnSpPr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4"/>
              <p:cNvSpPr/>
              <p:nvPr/>
            </p:nvSpPr>
            <p:spPr>
              <a:xfrm>
                <a:off x="6798833" y="334211"/>
                <a:ext cx="671333" cy="871370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0410B9-A47F-D673-23A8-386B6379ACEC}"/>
              </a:ext>
            </a:extLst>
          </p:cNvPr>
          <p:cNvGrpSpPr/>
          <p:nvPr/>
        </p:nvGrpSpPr>
        <p:grpSpPr>
          <a:xfrm>
            <a:off x="461699" y="5190521"/>
            <a:ext cx="6849001" cy="4690200"/>
            <a:chOff x="621165" y="247584"/>
            <a:chExt cx="6849001" cy="46902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11B693-71DC-2432-6E05-93F95B9F483B}"/>
                </a:ext>
              </a:extLst>
            </p:cNvPr>
            <p:cNvGrpSpPr/>
            <p:nvPr/>
          </p:nvGrpSpPr>
          <p:grpSpPr>
            <a:xfrm>
              <a:off x="621165" y="247584"/>
              <a:ext cx="3233206" cy="4690200"/>
              <a:chOff x="621165" y="247584"/>
              <a:chExt cx="3233206" cy="4690200"/>
            </a:xfrm>
          </p:grpSpPr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607B4DEE-E414-9208-906A-DCDEF7E213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165" y="1013967"/>
                <a:ext cx="3233206" cy="39238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777240" rtl="0" eaLnBrk="1" latinLnBrk="0" hangingPunct="1">
                  <a:lnSpc>
                    <a:spcPct val="90000"/>
                  </a:lnSpc>
                  <a:spcBef>
                    <a:spcPts val="850"/>
                  </a:spcBef>
                  <a:buFont typeface="Arial" panose="020B0604020202020204" pitchFamily="34" charset="0"/>
                  <a:buNone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86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53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58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310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17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03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Estimados padres o tutores de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],</a:t>
                </a:r>
              </a:p>
              <a:p>
                <a:pPr algn="l"/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[El 8 de mayo]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 el Día de ir a la escuela en bicicleta, un acontecimiento internacional y anual que fomenta que los niños vayan en bicicleta a la escuela y participen en diversas actividades. Como usted sabe, su casa está situada tan cerca de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que sus niños no tienen servicio de autobús. ¡Esto es algo bueno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 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Vivir cerca de la escuela significa que su niño tiene la oportunidad de ir caminando o en bicicleta a la escuela con regularidad, lo que le proporciona muchos beneficios. Recorrer 1 milla en bicicleta sólo lleva 10 minutos, y recorrer 2 millas sólo 20 minutos. Anime a su niño a ir en bicicleta a la escuela a diario, ¡especialmente el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 de mayo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]!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Obtenga más información sobre las actividades del Día de ir en bicicleta a la escuela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las oportunidades de ser voluntario poniéndose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al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PHONE NUMBER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 por correo electrónico en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EMAIL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].</a:t>
                </a:r>
              </a:p>
              <a:p>
                <a:pPr algn="l"/>
                <a:r>
                  <a:rPr lang="es-MX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¡Vamos todos juntos en bicicleta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916ACE8-A20A-8394-843E-07CAB7299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1165" y="247584"/>
                <a:ext cx="1040635" cy="62460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805CF2-62A6-F38F-203E-8B829381D2E6}"/>
                </a:ext>
              </a:extLst>
            </p:cNvPr>
            <p:cNvGrpSpPr/>
            <p:nvPr/>
          </p:nvGrpSpPr>
          <p:grpSpPr>
            <a:xfrm>
              <a:off x="4832432" y="334211"/>
              <a:ext cx="2637734" cy="4139348"/>
              <a:chOff x="4832432" y="334211"/>
              <a:chExt cx="2637734" cy="413934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29D667F-783E-4FC7-4F63-9616BA8268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470A5E1-FDDD-043B-7401-8380B7B0FD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673FA08-2EF5-BE7D-26DE-154DF30BC9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A2ED8E9-E49F-FA57-A962-CFABDF4681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8157ABC-D6CD-A382-EF20-F0D2D16F2DD3}"/>
                  </a:ext>
                </a:extLst>
              </p:cNvPr>
              <p:cNvSpPr/>
              <p:nvPr/>
            </p:nvSpPr>
            <p:spPr>
              <a:xfrm>
                <a:off x="6798833" y="334211"/>
                <a:ext cx="671333" cy="871370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7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¡Estás en la zona de bicicletas y paseos!</a:t>
              </a:r>
              <a:endPara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48519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¡Estás en la zona de bicicletas y paseos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69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9C8182-E02B-F2D6-CFE1-BAD801BC2BA2}"/>
              </a:ext>
            </a:extLst>
          </p:cNvPr>
          <p:cNvGrpSpPr/>
          <p:nvPr/>
        </p:nvGrpSpPr>
        <p:grpSpPr>
          <a:xfrm>
            <a:off x="438100" y="5131152"/>
            <a:ext cx="6935814" cy="4738326"/>
            <a:chOff x="438100" y="5131152"/>
            <a:chExt cx="6935814" cy="47383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4EC5C1-849D-ACE3-762C-C113F15C727A}"/>
                </a:ext>
              </a:extLst>
            </p:cNvPr>
            <p:cNvGrpSpPr/>
            <p:nvPr/>
          </p:nvGrpSpPr>
          <p:grpSpPr>
            <a:xfrm>
              <a:off x="4736180" y="7824263"/>
              <a:ext cx="2637734" cy="1224430"/>
              <a:chOff x="4736180" y="8197245"/>
              <a:chExt cx="2637734" cy="122443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4736180" y="81972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4736180" y="860428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736180" y="9011327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736180" y="941506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17459E-4281-4109-B777-461325944682}"/>
                </a:ext>
              </a:extLst>
            </p:cNvPr>
            <p:cNvGrpSpPr/>
            <p:nvPr/>
          </p:nvGrpSpPr>
          <p:grpSpPr>
            <a:xfrm>
              <a:off x="438100" y="5131152"/>
              <a:ext cx="3751898" cy="4738326"/>
              <a:chOff x="438100" y="5131152"/>
              <a:chExt cx="3751898" cy="4738326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38100" y="5945661"/>
                <a:ext cx="3751898" cy="39238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777240" rtl="0" eaLnBrk="1" latinLnBrk="0" hangingPunct="1">
                  <a:lnSpc>
                    <a:spcPct val="90000"/>
                  </a:lnSpc>
                  <a:spcBef>
                    <a:spcPts val="850"/>
                  </a:spcBef>
                  <a:buFont typeface="Arial" panose="020B0604020202020204" pitchFamily="34" charset="0"/>
                  <a:buNone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86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53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58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310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17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03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Estimados padres o tutores de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],</a:t>
                </a:r>
              </a:p>
              <a:p>
                <a:pPr algn="l"/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El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 de mayo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 el Día de ir a la escuela en bicicleta, un acontecimiento internacional y anual que fomenta que los niños vayan en bicicleta a la escuela y participen en diversas actividades. Como usted sabe, su casa está situada tan cerca de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q</a:t>
                </a:r>
                <a:r>
                  <a:rPr lang="es-MX" sz="11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ue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sus niños no tienen servicio de autobús. ¡Esto es algo bueno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 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Vivir cerca de la escuela significa que su niño tiene la oportunidad de ir andando o en bicicleta a la escuela con regularidad, lo que le proporciona muchos beneficios. Recorrer 1 milla en bicicleta sólo lleva 10 minutos, y recorrer 2 millas sólo 20 minutos. Anime a su niño a ir en bicicleta a la escuela a diario, ¡especialmente el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 de mayo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]!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Obtenga más información sobre las actividades del Día de ir a la escuela en bicicleta en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las oportunidades para ser voluntario poniéndose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al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PHONE NUMBER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or email at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EMAIL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].</a:t>
                </a:r>
              </a:p>
              <a:p>
                <a:pPr algn="l"/>
                <a:r>
                  <a:rPr lang="es-MX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¡Vamos todos juntos en bicicleta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00" y="5131152"/>
                <a:ext cx="1040635" cy="624603"/>
              </a:xfrm>
              <a:prstGeom prst="rect">
                <a:avLst/>
              </a:prstGeom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6702581" y="5221093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B86DD5-7C39-18ED-8896-7D4041D06943}"/>
              </a:ext>
            </a:extLst>
          </p:cNvPr>
          <p:cNvGrpSpPr/>
          <p:nvPr/>
        </p:nvGrpSpPr>
        <p:grpSpPr>
          <a:xfrm>
            <a:off x="438100" y="185482"/>
            <a:ext cx="6935814" cy="4690200"/>
            <a:chOff x="534352" y="5203341"/>
            <a:chExt cx="6935814" cy="4690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30FD36F-05EA-3142-FB01-15A53C33BBD0}"/>
                </a:ext>
              </a:extLst>
            </p:cNvPr>
            <p:cNvGrpSpPr/>
            <p:nvPr/>
          </p:nvGrpSpPr>
          <p:grpSpPr>
            <a:xfrm>
              <a:off x="4832432" y="7896452"/>
              <a:ext cx="2637734" cy="1224430"/>
              <a:chOff x="4832432" y="8269434"/>
              <a:chExt cx="2637734" cy="122443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EFC9DA5-E987-2205-02F2-2990038D2119}"/>
                  </a:ext>
                </a:extLst>
              </p:cNvPr>
              <p:cNvCxnSpPr/>
              <p:nvPr/>
            </p:nvCxnSpPr>
            <p:spPr>
              <a:xfrm flipV="1">
                <a:off x="4832432" y="8269434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C37B83B-41F7-8888-6779-660DD8893389}"/>
                  </a:ext>
                </a:extLst>
              </p:cNvPr>
              <p:cNvCxnSpPr/>
              <p:nvPr/>
            </p:nvCxnSpPr>
            <p:spPr>
              <a:xfrm flipV="1">
                <a:off x="4832432" y="867647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8F32FBA-E304-BED4-5758-E1BB4C487917}"/>
                  </a:ext>
                </a:extLst>
              </p:cNvPr>
              <p:cNvCxnSpPr/>
              <p:nvPr/>
            </p:nvCxnSpPr>
            <p:spPr>
              <a:xfrm flipV="1">
                <a:off x="4832432" y="908351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8FE11C9-02C9-753A-4C96-2126FB1689B9}"/>
                  </a:ext>
                </a:extLst>
              </p:cNvPr>
              <p:cNvCxnSpPr/>
              <p:nvPr/>
            </p:nvCxnSpPr>
            <p:spPr>
              <a:xfrm flipV="1">
                <a:off x="4832432" y="948725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0717B9-3244-AA55-676F-01E1337B5BC5}"/>
                </a:ext>
              </a:extLst>
            </p:cNvPr>
            <p:cNvGrpSpPr/>
            <p:nvPr/>
          </p:nvGrpSpPr>
          <p:grpSpPr>
            <a:xfrm>
              <a:off x="534352" y="5203341"/>
              <a:ext cx="3751898" cy="4690200"/>
              <a:chOff x="534352" y="5203341"/>
              <a:chExt cx="3751898" cy="4690200"/>
            </a:xfrm>
          </p:grpSpPr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8D2B37E8-645B-9ED1-B2D5-6C80ED7907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352" y="5969724"/>
                <a:ext cx="3751898" cy="39238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777240" rtl="0" eaLnBrk="1" latinLnBrk="0" hangingPunct="1">
                  <a:lnSpc>
                    <a:spcPct val="90000"/>
                  </a:lnSpc>
                  <a:spcBef>
                    <a:spcPts val="850"/>
                  </a:spcBef>
                  <a:buFont typeface="Arial" panose="020B0604020202020204" pitchFamily="34" charset="0"/>
                  <a:buNone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86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53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58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310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172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034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0" algn="ctr" defTabSz="777240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None/>
                  <a:defRPr sz="13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Estimados padres o tutores de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],</a:t>
                </a:r>
              </a:p>
              <a:p>
                <a:pPr algn="l"/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El 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 de mayo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 el Día de ir a la escuela en bicicleta, un acontecimiento internacional y anual que fomenta que los niños vayan en bicicleta a la escuela y participen en diversas actividades. Como usted sabe, su casa está situada tan cerca de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q</a:t>
                </a:r>
                <a:r>
                  <a:rPr lang="es-MX" sz="11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ue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sus niños no tienen servicio de autobús. ¡Esto es algo bueno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 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Vivir cerca de la escuela significa que su niño tiene la oportunidad de ir andando o en bicicleta a la escuela con regularidad, lo que le proporciona muchos beneficios. Recorrer 1 milla en bicicleta sólo lleva 10 minutos, y recorrer 2 millas sólo 20 minutos. Anime a su niño a ir en bicicleta a la escuela a diario, ¡especialmente el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 de mayo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]!</a:t>
                </a:r>
              </a:p>
              <a:p>
                <a:pPr algn="l"/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Obtenga más información sobre las actividades del Día de ir a la escuela en bicicleta en 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[</a:t>
                </a:r>
                <a:r>
                  <a:rPr lang="en-US" sz="1100" b="1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 OF SCHOOL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</a:t>
                </a:r>
                <a:r>
                  <a:rPr lang="es-MX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las oportunidades para ser voluntario poniéndose en contacto con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NAME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al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PHONE NUMBER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 or email at [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EMAIL</a:t>
                </a:r>
                <a:r>
                  <a:rPr lang="en-US" sz="11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].</a:t>
                </a:r>
              </a:p>
              <a:p>
                <a:pPr algn="l"/>
                <a:r>
                  <a:rPr lang="es-MX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¡Vamos todos juntos en bicicleta</a:t>
                </a:r>
                <a:r>
                  <a:rPr lang="en-US" sz="11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BDD37AF-2327-A78E-FF06-41AD251DF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4352" y="5203341"/>
                <a:ext cx="1040635" cy="624603"/>
              </a:xfrm>
              <a:prstGeom prst="rect">
                <a:avLst/>
              </a:prstGeom>
            </p:spPr>
          </p:pic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F2F3A3-21BA-87DA-FE45-418F1A70D4D7}"/>
                </a:ext>
              </a:extLst>
            </p:cNvPr>
            <p:cNvSpPr/>
            <p:nvPr/>
          </p:nvSpPr>
          <p:spPr>
            <a:xfrm>
              <a:off x="6798833" y="5293282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8977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5" ma:contentTypeDescription="Create a new document." ma:contentTypeScope="" ma:versionID="a832ab9fa510e56ddc8969d99ae785b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baecb2ddd19ea2bfb8169812816384b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46DEF6-0D05-4612-8057-B75C76161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CF1025-DB43-48CC-A866-103A33352793}">
  <ds:schemaRefs>
    <ds:schemaRef ds:uri="a074c3bc-21a4-4771-acfe-b989cfb31b8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3468907-a698-479b-8007-358aebef40a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C419D4-9CE1-4FC2-9907-5775F0C06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5955</TotalTime>
  <Words>1752</Words>
  <Application>Microsoft Office PowerPoint</Application>
  <PresentationFormat>Custom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Brandon Grotesque Bold</vt:lpstr>
      <vt:lpstr>Brandon Grotesque Regular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72</cp:revision>
  <dcterms:created xsi:type="dcterms:W3CDTF">2016-08-26T20:26:34Z</dcterms:created>
  <dcterms:modified xsi:type="dcterms:W3CDTF">2023-11-03T17:31:27Z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  <property fmtid="{D5CDD505-2E9C-101B-9397-08002B2CF9AE}" pid="3" name="MediaServiceImageTags">
    <vt:lpwstr/>
  </property>
</Properties>
</file>