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8" r:id="rId5"/>
    <p:sldId id="257" r:id="rId6"/>
    <p:sldId id="259" r:id="rId7"/>
    <p:sldId id="260" r:id="rId8"/>
    <p:sldId id="261" r:id="rId9"/>
    <p:sldId id="262" r:id="rId10"/>
    <p:sldId id="263" r:id="rId11"/>
    <p:sldId id="264" r:id="rId1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A79D91-4F8E-4895-B498-E51930623228}" name="April Peterson" initials="AP" userId="S::april@bridgelanguage.com::cfb9a340-bf55-4396-b457-b9ec7170f2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3B4D9E"/>
    <a:srgbClr val="3B4D95"/>
    <a:srgbClr val="A4C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E252C-7550-45FA-AB22-4B85F06DCD9A}" v="24" dt="2023-11-03T16:10:40.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95" autoAdjust="0"/>
    <p:restoredTop sz="95126" autoAdjust="0"/>
  </p:normalViewPr>
  <p:slideViewPr>
    <p:cSldViewPr snapToGrid="0">
      <p:cViewPr>
        <p:scale>
          <a:sx n="50" d="100"/>
          <a:sy n="50" d="100"/>
        </p:scale>
        <p:origin x="1668" y="-19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CF393-57B5-4061-A6E4-63C4F4AB8A2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397864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CF393-57B5-4061-A6E4-63C4F4AB8A2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126949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CF393-57B5-4061-A6E4-63C4F4AB8A2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174333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CF393-57B5-4061-A6E4-63C4F4AB8A2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89702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CF393-57B5-4061-A6E4-63C4F4AB8A2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59611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CF393-57B5-4061-A6E4-63C4F4AB8A24}"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19847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CF393-57B5-4061-A6E4-63C4F4AB8A24}"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256319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CF393-57B5-4061-A6E4-63C4F4AB8A24}"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338038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CF393-57B5-4061-A6E4-63C4F4AB8A24}"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56409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49CF393-57B5-4061-A6E4-63C4F4AB8A24}"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144669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49CF393-57B5-4061-A6E4-63C4F4AB8A24}"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124407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49CF393-57B5-4061-A6E4-63C4F4AB8A24}" type="datetimeFigureOut">
              <a:rPr lang="en-US" smtClean="0"/>
              <a:t>11/3/2023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31CB020-F3AF-4E9F-88DC-005E8A134647}" type="slidenum">
              <a:rPr lang="en-US" smtClean="0"/>
              <a:t>‹#›</a:t>
            </a:fld>
            <a:endParaRPr lang="en-US"/>
          </a:p>
        </p:txBody>
      </p:sp>
    </p:spTree>
    <p:extLst>
      <p:ext uri="{BB962C8B-B14F-4D97-AF65-F5344CB8AC3E}">
        <p14:creationId xmlns:p14="http://schemas.microsoft.com/office/powerpoint/2010/main" val="23727011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68494" y="384479"/>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17" name="Straight Connector 16"/>
          <p:cNvCxnSpPr/>
          <p:nvPr/>
        </p:nvCxnSpPr>
        <p:spPr>
          <a:xfrm>
            <a:off x="-767644" y="4998907"/>
            <a:ext cx="905368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0" y="4234442"/>
            <a:ext cx="7772400" cy="6032821"/>
            <a:chOff x="0" y="4234442"/>
            <a:chExt cx="7772400" cy="603282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4442"/>
              <a:ext cx="7772400" cy="5829300"/>
            </a:xfrm>
            <a:prstGeom prst="rect">
              <a:avLst/>
            </a:prstGeom>
          </p:spPr>
        </p:pic>
        <p:sp>
          <p:nvSpPr>
            <p:cNvPr id="14" name="Rectangle 13"/>
            <p:cNvSpPr/>
            <p:nvPr/>
          </p:nvSpPr>
          <p:spPr>
            <a:xfrm>
              <a:off x="4997961" y="4990120"/>
              <a:ext cx="2280099" cy="527714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a:xfrm>
              <a:off x="5010266" y="5436162"/>
              <a:ext cx="2242002" cy="2631507"/>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nSpc>
                  <a:spcPct val="120000"/>
                </a:lnSpc>
              </a:pPr>
              <a:r>
                <a:rPr lang="en-US" sz="20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Subaxdiina wakhti ha ku bixinin inaad sugto safkadejinta ee iskuulka - bannaanka u bax!</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563099"/>
              <a:ext cx="1556473" cy="934216"/>
            </a:xfrm>
            <a:prstGeom prst="rect">
              <a:avLst/>
            </a:prstGeom>
          </p:spPr>
        </p:pic>
        <p:sp>
          <p:nvSpPr>
            <p:cNvPr id="18" name="Subtitle 2"/>
            <p:cNvSpPr txBox="1">
              <a:spLocks/>
            </p:cNvSpPr>
            <p:nvPr/>
          </p:nvSpPr>
          <p:spPr>
            <a:xfrm>
              <a:off x="5010266" y="9603846"/>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grpSp>
        <p:nvGrpSpPr>
          <p:cNvPr id="20" name="Group 19"/>
          <p:cNvGrpSpPr/>
          <p:nvPr/>
        </p:nvGrpSpPr>
        <p:grpSpPr>
          <a:xfrm>
            <a:off x="0" y="-821607"/>
            <a:ext cx="7772400" cy="5935955"/>
            <a:chOff x="-13490" y="4368987"/>
            <a:chExt cx="7772400" cy="5935955"/>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0" y="4368987"/>
              <a:ext cx="7772400" cy="5829301"/>
            </a:xfrm>
            <a:prstGeom prst="rect">
              <a:avLst/>
            </a:prstGeom>
          </p:spPr>
        </p:pic>
        <p:sp>
          <p:nvSpPr>
            <p:cNvPr id="22" name="Rectangle 21"/>
            <p:cNvSpPr/>
            <p:nvPr/>
          </p:nvSpPr>
          <p:spPr>
            <a:xfrm>
              <a:off x="4997963" y="4831980"/>
              <a:ext cx="2283160" cy="536630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5010266" y="5436162"/>
              <a:ext cx="2242002" cy="2637332"/>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nSpc>
                  <a:spcPct val="120000"/>
                </a:lnSpc>
              </a:pPr>
              <a:r>
                <a:rPr lang="en-US" sz="20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Subaxdiina wakhti ha ku bixinin inaad sugto safkadejinta ee iskuulka - bannaanka u bax!</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681437"/>
              <a:ext cx="1556473" cy="934216"/>
            </a:xfrm>
            <a:prstGeom prst="rect">
              <a:avLst/>
            </a:prstGeom>
          </p:spPr>
        </p:pic>
        <p:sp>
          <p:nvSpPr>
            <p:cNvPr id="25" name="Subtitle 2"/>
            <p:cNvSpPr txBox="1">
              <a:spLocks/>
            </p:cNvSpPr>
            <p:nvPr/>
          </p:nvSpPr>
          <p:spPr>
            <a:xfrm>
              <a:off x="5010266" y="9722184"/>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spTree>
    <p:extLst>
      <p:ext uri="{BB962C8B-B14F-4D97-AF65-F5344CB8AC3E}">
        <p14:creationId xmlns:p14="http://schemas.microsoft.com/office/powerpoint/2010/main" val="286541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668494" y="5951686"/>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6" name="Straight Connector 5"/>
          <p:cNvCxnSpPr/>
          <p:nvPr/>
        </p:nvCxnSpPr>
        <p:spPr>
          <a:xfrm>
            <a:off x="-767644" y="4998907"/>
            <a:ext cx="9053688"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285B17F-51BE-7E56-2C06-0AAC9AE09E6B}"/>
              </a:ext>
            </a:extLst>
          </p:cNvPr>
          <p:cNvGrpSpPr/>
          <p:nvPr/>
        </p:nvGrpSpPr>
        <p:grpSpPr>
          <a:xfrm>
            <a:off x="461699" y="136809"/>
            <a:ext cx="6849002" cy="4886161"/>
            <a:chOff x="461699" y="136809"/>
            <a:chExt cx="6849002" cy="4886161"/>
          </a:xfrm>
        </p:grpSpPr>
        <p:sp>
          <p:nvSpPr>
            <p:cNvPr id="19" name="Content Placeholder 2"/>
            <p:cNvSpPr txBox="1">
              <a:spLocks/>
            </p:cNvSpPr>
            <p:nvPr/>
          </p:nvSpPr>
          <p:spPr>
            <a:xfrm>
              <a:off x="461699" y="927255"/>
              <a:ext cx="3846663" cy="4095715"/>
            </a:xfrm>
            <a:prstGeom prst="rect">
              <a:avLst/>
            </a:prstGeom>
          </p:spPr>
          <p:txBody>
            <a:bodyPr vert="horz" lIns="91440" tIns="45720" rIns="91440" bIns="45720" rtlCol="0">
              <a:normAutofit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p>
            <a:p>
              <a:pPr algn="l"/>
              <a:r>
                <a:rPr lang="en-US" sz="1100" dirty="0">
                  <a:latin typeface="Verdana" panose="020B0604030504040204" pitchFamily="34" charset="0"/>
                  <a:ea typeface="Verdana" panose="020B0604030504040204" pitchFamily="34" charset="0"/>
                  <a:cs typeface="Verdana" panose="020B0604030504040204" pitchFamily="34" charset="0"/>
                </a:rPr>
                <a:t>Ha ka maqnaan fursad aad kula qaadato wakhti firfircoon oo tayo leh ilmahaaga! </a:t>
              </a:r>
            </a:p>
            <a:p>
              <a:pPr algn="l"/>
              <a:r>
                <a:rPr lang="en-US" sz="1100" dirty="0">
                  <a:latin typeface="Verdana" panose="020B0604030504040204" pitchFamily="34" charset="0"/>
                  <a:ea typeface="Verdana" panose="020B0604030504040204" pitchFamily="34" charset="0"/>
                  <a:cs typeface="Verdana" panose="020B0604030504040204" pitchFamily="34" charset="0"/>
                </a:rPr>
                <a:t>In kasta oo ay u ekaan karto inaan wakhti ku badbaadinayno inaan carruurteena gaari ku qaadno masaafada gaaban ee iskuulka, dhab ahaantii waxaan lumineynaa wakhti qiimo leh oo aan ku qaadano in aan baaskiil la wadano.</a:t>
              </a:r>
            </a:p>
            <a:p>
              <a:pPr algn="l"/>
              <a:r>
                <a:rPr lang="en-US" sz="1100" dirty="0">
                  <a:latin typeface="Verdana" panose="020B0604030504040204" pitchFamily="34" charset="0"/>
                  <a:ea typeface="Verdana" panose="020B0604030504040204" pitchFamily="34" charset="0"/>
                  <a:cs typeface="Verdana" panose="020B0604030504040204" pitchFamily="34" charset="0"/>
                </a:rPr>
                <a:t>Baaskiil wadashada 1 mayl waxa ay qaadataa 10 daqiiqo oo kaliya, 2 mayl baaskiil u wadashaduna waxay qaataa 20 daqiiqo oo kaliya. Ku dhiiri geli ilmahaaga inuu baaskiil u kaxaysto iskuulka maalin kasta, gaar </a:t>
              </a:r>
              <a:r>
                <a:rPr lang="en-US" sz="1100" dirty="0" err="1">
                  <a:latin typeface="Verdana" panose="020B0604030504040204" pitchFamily="34" charset="0"/>
                  <a:ea typeface="Verdana" panose="020B0604030504040204" pitchFamily="34" charset="0"/>
                  <a:cs typeface="Verdana" panose="020B0604030504040204" pitchFamily="34" charset="0"/>
                </a:rPr>
                <a:t>ahaan</a:t>
              </a:r>
              <a:r>
                <a:rPr lang="en-US" sz="1100" dirty="0">
                  <a:latin typeface="Verdana" panose="020B0604030504040204" pitchFamily="34" charset="0"/>
                  <a:ea typeface="Verdana" panose="020B0604030504040204" pitchFamily="34" charset="0"/>
                  <a:cs typeface="Verdana" panose="020B0604030504040204" pitchFamily="34" charset="0"/>
                </a:rPr>
                <a:t> </a:t>
              </a:r>
              <a:r>
                <a:rPr lang="en-US" sz="1100" b="1" dirty="0" err="1">
                  <a:latin typeface="Verdana" panose="020B0604030504040204" pitchFamily="34" charset="0"/>
                  <a:ea typeface="Verdana" panose="020B0604030504040204" pitchFamily="34" charset="0"/>
                  <a:cs typeface="Verdana" panose="020B0604030504040204" pitchFamily="34" charset="0"/>
                </a:rPr>
                <a:t>Maajo</a:t>
              </a:r>
              <a:r>
                <a:rPr lang="en-US" sz="1100" b="1" dirty="0">
                  <a:latin typeface="Verdana" panose="020B0604030504040204" pitchFamily="34" charset="0"/>
                  <a:ea typeface="Verdana" panose="020B0604030504040204" pitchFamily="34" charset="0"/>
                  <a:cs typeface="Verdana" panose="020B0604030504040204" pitchFamily="34" charset="0"/>
                </a:rPr>
                <a:t> 8-deeda, Maalinta Baaskiil u Kaxayso Iskuulka!</a:t>
              </a:r>
            </a:p>
            <a:p>
              <a:pPr algn="l"/>
              <a:r>
                <a:rPr lang="en-US" sz="1100" dirty="0">
                  <a:latin typeface="Verdana" panose="020B0604030504040204" pitchFamily="34" charset="0"/>
                  <a:ea typeface="Verdana" panose="020B0604030504040204" pitchFamily="34" charset="0"/>
                  <a:cs typeface="Verdana" panose="020B0604030504040204" pitchFamily="34" charset="0"/>
                </a:rPr>
                <a:t>Ka hel wax badan oo ku saabsan howlaha Maalinta u Lugaynta Iskuulka </a:t>
              </a:r>
              <a:r>
                <a:rPr lang="en-US" sz="1100" b="1" dirty="0">
                  <a:latin typeface="Verdana" panose="020B0604030504040204" pitchFamily="34" charset="0"/>
                  <a:ea typeface="Verdana" panose="020B0604030504040204" pitchFamily="34" charset="0"/>
                  <a:cs typeface="Verdana" panose="020B0604030504040204" pitchFamily="34" charset="0"/>
                </a:rPr>
                <a:t>[NAME OF SCHOOL] </a:t>
              </a:r>
              <a:r>
                <a:rPr lang="en-US" sz="1100" dirty="0">
                  <a:latin typeface="Verdana" panose="020B0604030504040204" pitchFamily="34" charset="0"/>
                  <a:ea typeface="Verdana" panose="020B0604030504040204" pitchFamily="34" charset="0"/>
                  <a:cs typeface="Verdana" panose="020B0604030504040204" pitchFamily="34" charset="0"/>
                </a:rPr>
                <a:t>iyo fursaadaha caawinta adiga oo la xiriiraya [NAME] </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 ahaan </a:t>
              </a:r>
              <a:r>
                <a:rPr lang="en-US" sz="1100" b="1" dirty="0">
                  <a:latin typeface="Verdana" panose="020B0604030504040204" pitchFamily="34" charset="0"/>
                  <a:ea typeface="Verdana" panose="020B0604030504040204" pitchFamily="34" charset="0"/>
                  <a:cs typeface="Verdana" panose="020B0604030504040204" pitchFamily="34" charset="0"/>
                </a:rPr>
                <a:t>[EMAIL].</a:t>
              </a:r>
            </a:p>
            <a:p>
              <a:pPr algn="l"/>
              <a:r>
                <a:rPr lang="en-US" sz="1100" b="1" dirty="0">
                  <a:latin typeface="Verdana" panose="020B0604030504040204" pitchFamily="34" charset="0"/>
                  <a:ea typeface="Verdana" panose="020B0604030504040204" pitchFamily="34" charset="0"/>
                  <a:cs typeface="Verdana" panose="020B0604030504040204" pitchFamily="34" charset="0"/>
                </a:rPr>
                <a:t>Aynu d hammaanteen baaskiil isla wadno!</a:t>
              </a:r>
              <a:endParaRPr lang="en-US" sz="1100" dirty="0">
                <a:latin typeface="Verdana" panose="020B0604030504040204" pitchFamily="34" charset="0"/>
                <a:ea typeface="Verdana" panose="020B0604030504040204" pitchFamily="34" charset="0"/>
                <a:cs typeface="Verdana" panose="020B0604030504040204" pitchFamily="34" charset="0"/>
              </a:endParaRPr>
            </a:p>
            <a:p>
              <a:pPr algn="l"/>
              <a:r>
                <a:rPr lang="en-US" sz="1100" dirty="0">
                  <a:latin typeface="Verdana" panose="020B0604030504040204" pitchFamily="34" charset="0"/>
                  <a:ea typeface="Verdana" panose="020B0604030504040204" pitchFamily="34" charset="0"/>
                  <a:cs typeface="Verdana" panose="020B0604030504040204" pitchFamily="34" charset="0"/>
                </a:rPr>
                <a:t>Xasuusin: Waxaanu sidoo kale haynaa fursado aad ugu tabaruci kartid Maalinta Baaskiil u Wadashada Iskuulka. La soo xiriir [NAME] wixii macluumaad dheeraad ah</a:t>
              </a:r>
            </a:p>
          </p:txBody>
        </p:sp>
        <p:grpSp>
          <p:nvGrpSpPr>
            <p:cNvPr id="2" name="Group 1">
              <a:extLst>
                <a:ext uri="{FF2B5EF4-FFF2-40B4-BE49-F238E27FC236}">
                  <a16:creationId xmlns:a16="http://schemas.microsoft.com/office/drawing/2014/main" id="{E7823ADC-C3B5-5340-90C9-3E0F5EDF8E56}"/>
                </a:ext>
              </a:extLst>
            </p:cNvPr>
            <p:cNvGrpSpPr/>
            <p:nvPr/>
          </p:nvGrpSpPr>
          <p:grpSpPr>
            <a:xfrm>
              <a:off x="4672967" y="3138354"/>
              <a:ext cx="2637734" cy="1224430"/>
              <a:chOff x="4832432" y="3249129"/>
              <a:chExt cx="2637734" cy="1224430"/>
            </a:xfrm>
          </p:grpSpPr>
          <p:cxnSp>
            <p:nvCxnSpPr>
              <p:cNvPr id="20" name="Straight Connector 19"/>
              <p:cNvCxnSpPr/>
              <p:nvPr/>
            </p:nvCxnSpPr>
            <p:spPr>
              <a:xfrm flipV="1">
                <a:off x="4832432" y="324912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832432" y="365617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832432" y="406321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832432" y="446694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1699" y="136809"/>
              <a:ext cx="1040635" cy="624603"/>
            </a:xfrm>
            <a:prstGeom prst="rect">
              <a:avLst/>
            </a:prstGeom>
          </p:spPr>
        </p:pic>
        <p:sp>
          <p:nvSpPr>
            <p:cNvPr id="5" name="Rectangle 4"/>
            <p:cNvSpPr/>
            <p:nvPr/>
          </p:nvSpPr>
          <p:spPr>
            <a:xfrm>
              <a:off x="6639368" y="184935"/>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154E83D-475D-F90B-6F6E-7CE5415F6227}"/>
              </a:ext>
            </a:extLst>
          </p:cNvPr>
          <p:cNvGrpSpPr/>
          <p:nvPr/>
        </p:nvGrpSpPr>
        <p:grpSpPr>
          <a:xfrm>
            <a:off x="461699" y="5090006"/>
            <a:ext cx="6849002" cy="4886161"/>
            <a:chOff x="461699" y="143259"/>
            <a:chExt cx="6849002" cy="4886161"/>
          </a:xfrm>
        </p:grpSpPr>
        <p:sp>
          <p:nvSpPr>
            <p:cNvPr id="29" name="Content Placeholder 2">
              <a:extLst>
                <a:ext uri="{FF2B5EF4-FFF2-40B4-BE49-F238E27FC236}">
                  <a16:creationId xmlns:a16="http://schemas.microsoft.com/office/drawing/2014/main" id="{0FF2C7E3-E4B6-938A-9E36-3356FD70B6C4}"/>
                </a:ext>
              </a:extLst>
            </p:cNvPr>
            <p:cNvSpPr txBox="1">
              <a:spLocks/>
            </p:cNvSpPr>
            <p:nvPr/>
          </p:nvSpPr>
          <p:spPr>
            <a:xfrm>
              <a:off x="461699" y="933705"/>
              <a:ext cx="3846663" cy="4095715"/>
            </a:xfrm>
            <a:prstGeom prst="rect">
              <a:avLst/>
            </a:prstGeom>
          </p:spPr>
          <p:txBody>
            <a:bodyPr vert="horz" lIns="91440" tIns="45720" rIns="91440" bIns="45720" rtlCol="0">
              <a:normAutofit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p>
            <a:p>
              <a:pPr algn="l"/>
              <a:r>
                <a:rPr lang="en-US" sz="1100" dirty="0">
                  <a:latin typeface="Verdana" panose="020B0604030504040204" pitchFamily="34" charset="0"/>
                  <a:ea typeface="Verdana" panose="020B0604030504040204" pitchFamily="34" charset="0"/>
                  <a:cs typeface="Verdana" panose="020B0604030504040204" pitchFamily="34" charset="0"/>
                </a:rPr>
                <a:t>Ha ka maqnaan fursad aad kula qaadato wakhti firfircoon oo tayo leh ilmahaaga! </a:t>
              </a:r>
            </a:p>
            <a:p>
              <a:pPr algn="l"/>
              <a:r>
                <a:rPr lang="en-US" sz="1100" dirty="0">
                  <a:latin typeface="Verdana" panose="020B0604030504040204" pitchFamily="34" charset="0"/>
                  <a:ea typeface="Verdana" panose="020B0604030504040204" pitchFamily="34" charset="0"/>
                  <a:cs typeface="Verdana" panose="020B0604030504040204" pitchFamily="34" charset="0"/>
                </a:rPr>
                <a:t>In kasta oo ay u ekaan karto inaan wakhti ku badbaadinayno inaan carruurteena gaari ku qaadno masaafada gaaban ee iskuulka, dhab ahaantii waxaan lumineynaa wakhti qiimo leh oo aan ku qaadano in aan baaskiil la wadano.</a:t>
              </a:r>
            </a:p>
            <a:p>
              <a:pPr algn="l"/>
              <a:r>
                <a:rPr lang="en-US" sz="1100" dirty="0">
                  <a:latin typeface="Verdana" panose="020B0604030504040204" pitchFamily="34" charset="0"/>
                  <a:ea typeface="Verdana" panose="020B0604030504040204" pitchFamily="34" charset="0"/>
                  <a:cs typeface="Verdana" panose="020B0604030504040204" pitchFamily="34" charset="0"/>
                </a:rPr>
                <a:t>Baaskiil wadashada 1 mayl waxa ay qaadataa 10 daqiiqo oo kaliya, 2 mayl baaskiil u wadashaduna waxay qaataa 20 daqiiqo oo kaliya. Ku dhiiri geli ilmahaaga inuu baaskiil u kaxaysto iskuulka maalin kasta, gaar </a:t>
              </a:r>
              <a:r>
                <a:rPr lang="en-US" sz="1100" dirty="0" err="1">
                  <a:latin typeface="Verdana" panose="020B0604030504040204" pitchFamily="34" charset="0"/>
                  <a:ea typeface="Verdana" panose="020B0604030504040204" pitchFamily="34" charset="0"/>
                  <a:cs typeface="Verdana" panose="020B0604030504040204" pitchFamily="34" charset="0"/>
                </a:rPr>
                <a:t>ahaan</a:t>
              </a:r>
              <a:r>
                <a:rPr lang="en-US" sz="1100" dirty="0">
                  <a:latin typeface="Verdana" panose="020B0604030504040204" pitchFamily="34" charset="0"/>
                  <a:ea typeface="Verdana" panose="020B0604030504040204" pitchFamily="34" charset="0"/>
                  <a:cs typeface="Verdana" panose="020B0604030504040204" pitchFamily="34" charset="0"/>
                </a:rPr>
                <a:t> </a:t>
              </a:r>
              <a:r>
                <a:rPr lang="en-US" sz="1100" b="1" dirty="0" err="1">
                  <a:latin typeface="Verdana" panose="020B0604030504040204" pitchFamily="34" charset="0"/>
                  <a:ea typeface="Verdana" panose="020B0604030504040204" pitchFamily="34" charset="0"/>
                  <a:cs typeface="Verdana" panose="020B0604030504040204" pitchFamily="34" charset="0"/>
                </a:rPr>
                <a:t>Maajo</a:t>
              </a:r>
              <a:r>
                <a:rPr lang="en-US" sz="1100" b="1" dirty="0">
                  <a:latin typeface="Verdana" panose="020B0604030504040204" pitchFamily="34" charset="0"/>
                  <a:ea typeface="Verdana" panose="020B0604030504040204" pitchFamily="34" charset="0"/>
                  <a:cs typeface="Verdana" panose="020B0604030504040204" pitchFamily="34" charset="0"/>
                </a:rPr>
                <a:t> 8-deeda, Maalinta Baaskiil u Kaxayso Iskuulka!</a:t>
              </a:r>
            </a:p>
            <a:p>
              <a:pPr algn="l"/>
              <a:r>
                <a:rPr lang="en-US" sz="1100" dirty="0">
                  <a:latin typeface="Verdana" panose="020B0604030504040204" pitchFamily="34" charset="0"/>
                  <a:ea typeface="Verdana" panose="020B0604030504040204" pitchFamily="34" charset="0"/>
                  <a:cs typeface="Verdana" panose="020B0604030504040204" pitchFamily="34" charset="0"/>
                </a:rPr>
                <a:t>Ka hel wax badan oo ku saabsan howlaha Maalinta u Lugaynta Iskuulka </a:t>
              </a:r>
              <a:r>
                <a:rPr lang="en-US" sz="1100" b="1" dirty="0">
                  <a:latin typeface="Verdana" panose="020B0604030504040204" pitchFamily="34" charset="0"/>
                  <a:ea typeface="Verdana" panose="020B0604030504040204" pitchFamily="34" charset="0"/>
                  <a:cs typeface="Verdana" panose="020B0604030504040204" pitchFamily="34" charset="0"/>
                </a:rPr>
                <a:t>[NAME OF SCHOOL] </a:t>
              </a:r>
              <a:r>
                <a:rPr lang="en-US" sz="1100" dirty="0">
                  <a:latin typeface="Verdana" panose="020B0604030504040204" pitchFamily="34" charset="0"/>
                  <a:ea typeface="Verdana" panose="020B0604030504040204" pitchFamily="34" charset="0"/>
                  <a:cs typeface="Verdana" panose="020B0604030504040204" pitchFamily="34" charset="0"/>
                </a:rPr>
                <a:t>iyo fursaadaha caawinta adiga oo la xiriiraya [NAME] </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 ahaan </a:t>
              </a:r>
              <a:r>
                <a:rPr lang="en-US" sz="1100" b="1" dirty="0">
                  <a:latin typeface="Verdana" panose="020B0604030504040204" pitchFamily="34" charset="0"/>
                  <a:ea typeface="Verdana" panose="020B0604030504040204" pitchFamily="34" charset="0"/>
                  <a:cs typeface="Verdana" panose="020B0604030504040204" pitchFamily="34" charset="0"/>
                </a:rPr>
                <a:t>[EMAIL].</a:t>
              </a:r>
            </a:p>
            <a:p>
              <a:pPr algn="l"/>
              <a:r>
                <a:rPr lang="en-US" sz="1100" b="1" dirty="0">
                  <a:latin typeface="Verdana" panose="020B0604030504040204" pitchFamily="34" charset="0"/>
                  <a:ea typeface="Verdana" panose="020B0604030504040204" pitchFamily="34" charset="0"/>
                  <a:cs typeface="Verdana" panose="020B0604030504040204" pitchFamily="34" charset="0"/>
                </a:rPr>
                <a:t>Aynu d hammaanteen baaskiil isla wadno!</a:t>
              </a:r>
              <a:endParaRPr lang="en-US" sz="1100" dirty="0">
                <a:latin typeface="Verdana" panose="020B0604030504040204" pitchFamily="34" charset="0"/>
                <a:ea typeface="Verdana" panose="020B0604030504040204" pitchFamily="34" charset="0"/>
                <a:cs typeface="Verdana" panose="020B0604030504040204" pitchFamily="34" charset="0"/>
              </a:endParaRPr>
            </a:p>
            <a:p>
              <a:pPr algn="l"/>
              <a:r>
                <a:rPr lang="en-US" sz="1100" dirty="0">
                  <a:latin typeface="Verdana" panose="020B0604030504040204" pitchFamily="34" charset="0"/>
                  <a:ea typeface="Verdana" panose="020B0604030504040204" pitchFamily="34" charset="0"/>
                  <a:cs typeface="Verdana" panose="020B0604030504040204" pitchFamily="34" charset="0"/>
                </a:rPr>
                <a:t>Xasuusin: Waxaanu sidoo kale haynaa fursado aad ugu tabaruci kartid Maalinta Baaskiil u Wadashada Iskuulka. La soo xiriir [NAME] wixii macluumaad dheeraad ah</a:t>
              </a:r>
            </a:p>
          </p:txBody>
        </p:sp>
        <p:pic>
          <p:nvPicPr>
            <p:cNvPr id="31" name="Picture 30">
              <a:extLst>
                <a:ext uri="{FF2B5EF4-FFF2-40B4-BE49-F238E27FC236}">
                  <a16:creationId xmlns:a16="http://schemas.microsoft.com/office/drawing/2014/main" id="{AEB999DD-C429-8021-0D11-E62398E7B3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1699" y="143259"/>
              <a:ext cx="1040635" cy="624603"/>
            </a:xfrm>
            <a:prstGeom prst="rect">
              <a:avLst/>
            </a:prstGeom>
          </p:spPr>
        </p:pic>
        <p:sp>
          <p:nvSpPr>
            <p:cNvPr id="32" name="Rectangle 31">
              <a:extLst>
                <a:ext uri="{FF2B5EF4-FFF2-40B4-BE49-F238E27FC236}">
                  <a16:creationId xmlns:a16="http://schemas.microsoft.com/office/drawing/2014/main" id="{E535C5B4-67DE-7337-6D01-B94C8AF5DF6F}"/>
                </a:ext>
              </a:extLst>
            </p:cNvPr>
            <p:cNvSpPr/>
            <p:nvPr/>
          </p:nvSpPr>
          <p:spPr>
            <a:xfrm>
              <a:off x="6639368" y="191385"/>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91315DA3-FE0E-C09E-8EF3-943D680EC06B}"/>
                </a:ext>
              </a:extLst>
            </p:cNvPr>
            <p:cNvGrpSpPr/>
            <p:nvPr/>
          </p:nvGrpSpPr>
          <p:grpSpPr>
            <a:xfrm>
              <a:off x="4672967" y="3144804"/>
              <a:ext cx="2637734" cy="1224430"/>
              <a:chOff x="4832432" y="3255579"/>
              <a:chExt cx="2637734" cy="1224430"/>
            </a:xfrm>
          </p:grpSpPr>
          <p:cxnSp>
            <p:nvCxnSpPr>
              <p:cNvPr id="33" name="Straight Connector 32">
                <a:extLst>
                  <a:ext uri="{FF2B5EF4-FFF2-40B4-BE49-F238E27FC236}">
                    <a16:creationId xmlns:a16="http://schemas.microsoft.com/office/drawing/2014/main" id="{FD301DC6-519E-3910-063F-0F170BB276C7}"/>
                  </a:ext>
                </a:extLst>
              </p:cNvPr>
              <p:cNvCxnSpPr/>
              <p:nvPr/>
            </p:nvCxnSpPr>
            <p:spPr>
              <a:xfrm flipV="1">
                <a:off x="4832432" y="325557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616AC2-B127-F646-C92B-B1A2E70DAC63}"/>
                  </a:ext>
                </a:extLst>
              </p:cNvPr>
              <p:cNvCxnSpPr/>
              <p:nvPr/>
            </p:nvCxnSpPr>
            <p:spPr>
              <a:xfrm flipV="1">
                <a:off x="4832432" y="366262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8F482D-8E53-164F-8B4D-67B4235A65B2}"/>
                  </a:ext>
                </a:extLst>
              </p:cNvPr>
              <p:cNvCxnSpPr/>
              <p:nvPr/>
            </p:nvCxnSpPr>
            <p:spPr>
              <a:xfrm flipV="1">
                <a:off x="4832432" y="406966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DFA188-3E66-B8D9-73F8-A40EF19365F6}"/>
                  </a:ext>
                </a:extLst>
              </p:cNvPr>
              <p:cNvCxnSpPr/>
              <p:nvPr/>
            </p:nvCxnSpPr>
            <p:spPr>
              <a:xfrm flipV="1">
                <a:off x="4832432" y="447339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7933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68494" y="384479"/>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17" name="Straight Connector 16"/>
          <p:cNvCxnSpPr/>
          <p:nvPr/>
        </p:nvCxnSpPr>
        <p:spPr>
          <a:xfrm>
            <a:off x="-767644" y="4998907"/>
            <a:ext cx="905368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0" y="4234442"/>
            <a:ext cx="7772400" cy="6032821"/>
            <a:chOff x="0" y="4234442"/>
            <a:chExt cx="7772400" cy="603282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4442"/>
              <a:ext cx="7772400" cy="5829300"/>
            </a:xfrm>
            <a:prstGeom prst="rect">
              <a:avLst/>
            </a:prstGeom>
          </p:spPr>
        </p:pic>
        <p:sp>
          <p:nvSpPr>
            <p:cNvPr id="14" name="Rectangle 13"/>
            <p:cNvSpPr/>
            <p:nvPr/>
          </p:nvSpPr>
          <p:spPr>
            <a:xfrm>
              <a:off x="4997961" y="4990120"/>
              <a:ext cx="2280099" cy="527714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a:xfrm>
              <a:off x="5010266" y="5436162"/>
              <a:ext cx="2242002" cy="2664345"/>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nSpc>
                  <a:spcPct val="120000"/>
                </a:lnSpc>
              </a:pPr>
              <a:r>
                <a:rPr lang="en-US" sz="28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Iskuulkeena [School Name], waxaan ku tagnaa baaskiil!</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563099"/>
              <a:ext cx="1556473" cy="934216"/>
            </a:xfrm>
            <a:prstGeom prst="rect">
              <a:avLst/>
            </a:prstGeom>
          </p:spPr>
        </p:pic>
        <p:sp>
          <p:nvSpPr>
            <p:cNvPr id="18" name="Subtitle 2"/>
            <p:cNvSpPr txBox="1">
              <a:spLocks/>
            </p:cNvSpPr>
            <p:nvPr/>
          </p:nvSpPr>
          <p:spPr>
            <a:xfrm>
              <a:off x="5010266" y="9603846"/>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grpSp>
        <p:nvGrpSpPr>
          <p:cNvPr id="20" name="Group 19"/>
          <p:cNvGrpSpPr/>
          <p:nvPr/>
        </p:nvGrpSpPr>
        <p:grpSpPr>
          <a:xfrm>
            <a:off x="0" y="-821607"/>
            <a:ext cx="7772400" cy="5935955"/>
            <a:chOff x="-13490" y="4368987"/>
            <a:chExt cx="7772400" cy="5935955"/>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0" y="4368987"/>
              <a:ext cx="7772400" cy="5829301"/>
            </a:xfrm>
            <a:prstGeom prst="rect">
              <a:avLst/>
            </a:prstGeom>
          </p:spPr>
        </p:pic>
        <p:sp>
          <p:nvSpPr>
            <p:cNvPr id="22" name="Rectangle 21"/>
            <p:cNvSpPr/>
            <p:nvPr/>
          </p:nvSpPr>
          <p:spPr>
            <a:xfrm>
              <a:off x="4997963" y="4831980"/>
              <a:ext cx="2283160" cy="536630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5010266" y="5436162"/>
              <a:ext cx="2242002" cy="2664345"/>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nSpc>
                  <a:spcPct val="120000"/>
                </a:lnSpc>
              </a:pPr>
              <a:r>
                <a:rPr lang="en-US" sz="28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Iskuulkeena [School Name], waxaan ku tagnaa baaskiil!</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681437"/>
              <a:ext cx="1556473" cy="934216"/>
            </a:xfrm>
            <a:prstGeom prst="rect">
              <a:avLst/>
            </a:prstGeom>
          </p:spPr>
        </p:pic>
        <p:sp>
          <p:nvSpPr>
            <p:cNvPr id="25" name="Subtitle 2"/>
            <p:cNvSpPr txBox="1">
              <a:spLocks/>
            </p:cNvSpPr>
            <p:nvPr/>
          </p:nvSpPr>
          <p:spPr>
            <a:xfrm>
              <a:off x="5010266" y="9722184"/>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spTree>
    <p:extLst>
      <p:ext uri="{BB962C8B-B14F-4D97-AF65-F5344CB8AC3E}">
        <p14:creationId xmlns:p14="http://schemas.microsoft.com/office/powerpoint/2010/main" val="171468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668494" y="5951686"/>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6" name="Straight Connector 5"/>
          <p:cNvCxnSpPr/>
          <p:nvPr/>
        </p:nvCxnSpPr>
        <p:spPr>
          <a:xfrm>
            <a:off x="-767644" y="4998907"/>
            <a:ext cx="9053688"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DAB6D97-DF2F-E61B-314A-14E4B7A7B6E4}"/>
              </a:ext>
            </a:extLst>
          </p:cNvPr>
          <p:cNvGrpSpPr/>
          <p:nvPr/>
        </p:nvGrpSpPr>
        <p:grpSpPr>
          <a:xfrm>
            <a:off x="461699" y="211496"/>
            <a:ext cx="6849002" cy="4690200"/>
            <a:chOff x="621164" y="247584"/>
            <a:chExt cx="6849002" cy="4690200"/>
          </a:xfrm>
        </p:grpSpPr>
        <p:grpSp>
          <p:nvGrpSpPr>
            <p:cNvPr id="2" name="Group 1">
              <a:extLst>
                <a:ext uri="{FF2B5EF4-FFF2-40B4-BE49-F238E27FC236}">
                  <a16:creationId xmlns:a16="http://schemas.microsoft.com/office/drawing/2014/main" id="{578997E1-CA21-C7C4-A7C6-11B606D8013E}"/>
                </a:ext>
              </a:extLst>
            </p:cNvPr>
            <p:cNvGrpSpPr/>
            <p:nvPr/>
          </p:nvGrpSpPr>
          <p:grpSpPr>
            <a:xfrm>
              <a:off x="621164" y="247584"/>
              <a:ext cx="4096264" cy="4690200"/>
              <a:chOff x="621164" y="247584"/>
              <a:chExt cx="4096264" cy="4690200"/>
            </a:xfrm>
          </p:grpSpPr>
          <p:sp>
            <p:nvSpPr>
              <p:cNvPr id="19" name="Content Placeholder 2"/>
              <p:cNvSpPr txBox="1">
                <a:spLocks/>
              </p:cNvSpPr>
              <p:nvPr/>
            </p:nvSpPr>
            <p:spPr>
              <a:xfrm>
                <a:off x="621164" y="1013967"/>
                <a:ext cx="4096264" cy="3923817"/>
              </a:xfrm>
              <a:prstGeom prst="rect">
                <a:avLst/>
              </a:prstGeom>
            </p:spPr>
            <p:txBody>
              <a:bodyPr vert="horz" lIns="91440" tIns="45720" rIns="91440" bIns="45720" rtlCol="0">
                <a:normAutofit fontScale="925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p>
              <a:p>
                <a:pPr algn="l">
                  <a:spcBef>
                    <a:spcPts val="0"/>
                  </a:spcBef>
                </a:pPr>
                <a:endParaRPr lang="en-US" sz="1100" b="1" i="1" dirty="0">
                  <a:latin typeface="Verdana" panose="020B0604030504040204" pitchFamily="34" charset="0"/>
                  <a:ea typeface="Verdana" panose="020B0604030504040204" pitchFamily="34" charset="0"/>
                  <a:cs typeface="Verdana" panose="020B0604030504040204" pitchFamily="34" charset="0"/>
                </a:endParaRPr>
              </a:p>
              <a:p>
                <a:pPr lvl="0" algn="l" defTabSz="914400">
                  <a:lnSpc>
                    <a:spcPct val="100000"/>
                  </a:lnSpc>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rPr>
                  <a:t>Si cusub u bilow guga oo ku raaxayso cimilada diirran adiga oo bilaabaya caado cusub oo caafimaad qab leh.</a:t>
                </a:r>
              </a:p>
              <a:p>
                <a:pPr lvl="0" algn="l" defTabSz="914400">
                  <a:lnSpc>
                    <a:spcPct val="100000"/>
                  </a:lnSpc>
                  <a:spcBef>
                    <a:spcPts val="0"/>
                  </a:spcBef>
                </a:pPr>
                <a:endParaRPr lang="en-US" sz="1100" dirty="0">
                  <a:latin typeface="Verdana" panose="020B0604030504040204" pitchFamily="34" charset="0"/>
                  <a:ea typeface="Verdana" panose="020B0604030504040204" pitchFamily="34" charset="0"/>
                  <a:cs typeface="Verdana" panose="020B0604030504040204" pitchFamily="34" charset="0"/>
                </a:endParaRPr>
              </a:p>
              <a:p>
                <a:pPr lvl="0" algn="l" defTabSz="914400">
                  <a:lnSpc>
                    <a:spcPct val="100000"/>
                  </a:lnSpc>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rPr>
                  <a:t>U lugaynta ama baaskiil u wadashada iskuulka si joogto ah ayaa waxay keentaa faa'iidooyin caafimaad waxayna ka caawisaa carruurta inay diirada saaraan iskuulka, iyada oo aan la sheeginba in aad ka maarmayso taraafikada safka dejinta ee waalidka!</a:t>
                </a:r>
              </a:p>
              <a:p>
                <a:pPr lvl="0" algn="l" defTabSz="914400">
                  <a:lnSpc>
                    <a:spcPct val="100000"/>
                  </a:lnSpc>
                  <a:spcBef>
                    <a:spcPts val="0"/>
                  </a:spcBef>
                </a:pPr>
                <a:endParaRPr lang="en-US" sz="1100" dirty="0">
                  <a:latin typeface="Verdana" panose="020B0604030504040204" pitchFamily="34" charset="0"/>
                  <a:ea typeface="Verdana" panose="020B0604030504040204" pitchFamily="34" charset="0"/>
                  <a:cs typeface="Verdana" panose="020B0604030504040204" pitchFamily="34" charset="0"/>
                </a:endParaRPr>
              </a:p>
              <a:p>
                <a:pPr algn="l">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rPr>
                  <a:t>Maalinta baaskiil u wadashada iskuulka, [X</a:t>
                </a:r>
                <a:r>
                  <a:rPr lang="en-US" sz="1100" b="1" dirty="0">
                    <a:latin typeface="Verdana" panose="020B0604030504040204" pitchFamily="34" charset="0"/>
                    <a:ea typeface="Verdana" panose="020B0604030504040204" pitchFamily="34" charset="0"/>
                    <a:cs typeface="Verdana" panose="020B0604030504040204" pitchFamily="34" charset="0"/>
                  </a:rPr>
                  <a:t>#]</a:t>
                </a:r>
                <a:r>
                  <a:rPr lang="en-US" sz="1100" dirty="0">
                    <a:latin typeface="Verdana" panose="020B0604030504040204" pitchFamily="34" charset="0"/>
                    <a:ea typeface="Verdana" panose="020B0604030504040204" pitchFamily="34" charset="0"/>
                    <a:cs typeface="Verdana" panose="020B0604030504040204" pitchFamily="34" charset="0"/>
                  </a:rPr>
                  <a:t> arday oo dhigata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waxay baaskiil ku aadeen iskuulka! Waxaan dhiirigelineynaa dhaqanka u lugaynta iskuulka iyo badbaadada dadka lugeynaya iyo baaskiilka wata.</a:t>
                </a:r>
              </a:p>
              <a:p>
                <a:pPr algn="l"/>
                <a:r>
                  <a:rPr lang="en-US" sz="1100" dirty="0">
                    <a:latin typeface="Verdana" panose="020B0604030504040204" pitchFamily="34" charset="0"/>
                    <a:ea typeface="Verdana" panose="020B0604030504040204" pitchFamily="34" charset="0"/>
                    <a:cs typeface="Verdana" panose="020B0604030504040204" pitchFamily="34" charset="0"/>
                  </a:rPr>
                  <a:t>Macluumaad dheeraad ah oo ku saabsan barnaamijyadeena u lugaynta iyo baaskiil u wadashada iskuulka sida Baska Socodka Iskuulka ama Tareenka Baaskiilka, kala xiriir </a:t>
                </a:r>
                <a:r>
                  <a:rPr lang="en-US" sz="1100" b="1" dirty="0">
                    <a:latin typeface="Verdana" panose="020B0604030504040204" pitchFamily="34" charset="0"/>
                    <a:ea typeface="Verdana" panose="020B0604030504040204" pitchFamily="34" charset="0"/>
                    <a:cs typeface="Verdana" panose="020B0604030504040204" pitchFamily="34" charset="0"/>
                  </a:rPr>
                  <a:t>[NAME] </a:t>
                </a:r>
                <a:r>
                  <a:rPr lang="en-US" sz="1100" dirty="0">
                    <a:latin typeface="Verdana" panose="020B0604030504040204" pitchFamily="34" charset="0"/>
                    <a:ea typeface="Verdana" panose="020B0604030504040204" pitchFamily="34" charset="0"/>
                    <a:cs typeface="Verdana" panose="020B0604030504040204" pitchFamily="34" charset="0"/>
                  </a:rPr>
                  <a:t>[</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emailka [</a:t>
                </a:r>
                <a:r>
                  <a:rPr lang="en-US" sz="1100" b="1" dirty="0">
                    <a:latin typeface="Verdana" panose="020B0604030504040204" pitchFamily="34" charset="0"/>
                    <a:ea typeface="Verdana" panose="020B0604030504040204" pitchFamily="34" charset="0"/>
                    <a:cs typeface="Verdana" panose="020B0604030504040204" pitchFamily="34" charset="0"/>
                  </a:rPr>
                  <a:t>EMAIL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Dhammaanteen aan isla wada lugayno!</a:t>
                </a:r>
              </a:p>
              <a:p>
                <a:pPr algn="l"/>
                <a:r>
                  <a:rPr lang="en-US" sz="1100" dirty="0">
                    <a:latin typeface="Verdana" panose="020B0604030504040204" pitchFamily="34" charset="0"/>
                    <a:ea typeface="Verdana" panose="020B0604030504040204" pitchFamily="34" charset="0"/>
                    <a:cs typeface="Verdana" panose="020B0604030504040204" pitchFamily="34" charset="0"/>
                  </a:rPr>
                  <a:t>Xasuusin: </a:t>
                </a:r>
                <a:r>
                  <a:rPr lang="en-US" sz="1100" b="1" dirty="0">
                    <a:latin typeface="Verdana" panose="020B0604030504040204" pitchFamily="34" charset="0"/>
                    <a:ea typeface="Verdana" panose="020B0604030504040204" pitchFamily="34" charset="0"/>
                    <a:cs typeface="Verdana" panose="020B0604030504040204" pitchFamily="34" charset="0"/>
                  </a:rPr>
                  <a:t>Maalinta Baaskiil u Wado Iskuulka waa Arbacada, 8-da Maajo</a:t>
                </a:r>
                <a:r>
                  <a:rPr lang="en-US" sz="1100" dirty="0">
                    <a:latin typeface="Verdana" panose="020B0604030504040204" pitchFamily="34" charset="0"/>
                    <a:ea typeface="Verdana" panose="020B0604030504040204" pitchFamily="34" charset="0"/>
                    <a:cs typeface="Verdana" panose="020B0604030504040204" pitchFamily="34" charset="0"/>
                  </a:rPr>
                  <a:t>, la soco macluumaad dheeraad ah! </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1164" y="247584"/>
                <a:ext cx="1040635" cy="624603"/>
              </a:xfrm>
              <a:prstGeom prst="rect">
                <a:avLst/>
              </a:prstGeom>
            </p:spPr>
          </p:pic>
        </p:grpSp>
        <p:grpSp>
          <p:nvGrpSpPr>
            <p:cNvPr id="3" name="Group 2">
              <a:extLst>
                <a:ext uri="{FF2B5EF4-FFF2-40B4-BE49-F238E27FC236}">
                  <a16:creationId xmlns:a16="http://schemas.microsoft.com/office/drawing/2014/main" id="{E1AB0D75-9888-115E-B357-E8376C0578E3}"/>
                </a:ext>
              </a:extLst>
            </p:cNvPr>
            <p:cNvGrpSpPr/>
            <p:nvPr/>
          </p:nvGrpSpPr>
          <p:grpSpPr>
            <a:xfrm>
              <a:off x="4832432" y="247584"/>
              <a:ext cx="2637734" cy="4139348"/>
              <a:chOff x="4832432" y="334211"/>
              <a:chExt cx="2637734" cy="4139348"/>
            </a:xfrm>
          </p:grpSpPr>
          <p:cxnSp>
            <p:nvCxnSpPr>
              <p:cNvPr id="20" name="Straight Connector 19"/>
              <p:cNvCxnSpPr>
                <a:cxnSpLocks/>
              </p:cNvCxnSpPr>
              <p:nvPr/>
            </p:nvCxnSpPr>
            <p:spPr>
              <a:xfrm flipV="1">
                <a:off x="4832432" y="324912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4832432" y="365617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V="1">
                <a:off x="4832432" y="406321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4832432" y="446694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798833" y="334211"/>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F524814B-8F39-D175-1FDA-7934114C7C25}"/>
              </a:ext>
            </a:extLst>
          </p:cNvPr>
          <p:cNvGrpSpPr/>
          <p:nvPr/>
        </p:nvGrpSpPr>
        <p:grpSpPr>
          <a:xfrm>
            <a:off x="461699" y="5156704"/>
            <a:ext cx="6849002" cy="4690200"/>
            <a:chOff x="621164" y="247584"/>
            <a:chExt cx="6849002" cy="4690200"/>
          </a:xfrm>
        </p:grpSpPr>
        <p:grpSp>
          <p:nvGrpSpPr>
            <p:cNvPr id="8" name="Group 7">
              <a:extLst>
                <a:ext uri="{FF2B5EF4-FFF2-40B4-BE49-F238E27FC236}">
                  <a16:creationId xmlns:a16="http://schemas.microsoft.com/office/drawing/2014/main" id="{9CD6DE99-C8D3-D37A-2155-9746B27CC4DC}"/>
                </a:ext>
              </a:extLst>
            </p:cNvPr>
            <p:cNvGrpSpPr/>
            <p:nvPr/>
          </p:nvGrpSpPr>
          <p:grpSpPr>
            <a:xfrm>
              <a:off x="621164" y="247584"/>
              <a:ext cx="4096264" cy="4690200"/>
              <a:chOff x="621164" y="247584"/>
              <a:chExt cx="4096264" cy="4690200"/>
            </a:xfrm>
          </p:grpSpPr>
          <p:sp>
            <p:nvSpPr>
              <p:cNvPr id="29" name="Content Placeholder 2">
                <a:extLst>
                  <a:ext uri="{FF2B5EF4-FFF2-40B4-BE49-F238E27FC236}">
                    <a16:creationId xmlns:a16="http://schemas.microsoft.com/office/drawing/2014/main" id="{5522216F-5722-FCB3-D6B9-E19C2DB14BCF}"/>
                  </a:ext>
                </a:extLst>
              </p:cNvPr>
              <p:cNvSpPr txBox="1">
                <a:spLocks/>
              </p:cNvSpPr>
              <p:nvPr/>
            </p:nvSpPr>
            <p:spPr>
              <a:xfrm>
                <a:off x="621164" y="1013967"/>
                <a:ext cx="4096264" cy="3923817"/>
              </a:xfrm>
              <a:prstGeom prst="rect">
                <a:avLst/>
              </a:prstGeom>
            </p:spPr>
            <p:txBody>
              <a:bodyPr vert="horz" lIns="91440" tIns="45720" rIns="91440" bIns="45720" rtlCol="0">
                <a:normAutofit fontScale="925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p>
              <a:p>
                <a:pPr algn="l">
                  <a:spcBef>
                    <a:spcPts val="0"/>
                  </a:spcBef>
                </a:pPr>
                <a:endParaRPr lang="en-US" sz="1100" b="1" i="1" dirty="0">
                  <a:latin typeface="Verdana" panose="020B0604030504040204" pitchFamily="34" charset="0"/>
                  <a:ea typeface="Verdana" panose="020B0604030504040204" pitchFamily="34" charset="0"/>
                  <a:cs typeface="Verdana" panose="020B0604030504040204" pitchFamily="34" charset="0"/>
                </a:endParaRPr>
              </a:p>
              <a:p>
                <a:pPr lvl="0" algn="l" defTabSz="914400">
                  <a:lnSpc>
                    <a:spcPct val="100000"/>
                  </a:lnSpc>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rPr>
                  <a:t>Si cusub u bilow guga oo ku raaxayso cimilada diirran adiga oo bilaabaya caado cusub oo caafimaad qab leh.</a:t>
                </a:r>
              </a:p>
              <a:p>
                <a:pPr lvl="0" algn="l" defTabSz="914400">
                  <a:lnSpc>
                    <a:spcPct val="100000"/>
                  </a:lnSpc>
                  <a:spcBef>
                    <a:spcPts val="0"/>
                  </a:spcBef>
                </a:pPr>
                <a:endParaRPr lang="en-US" sz="1100" dirty="0">
                  <a:latin typeface="Verdana" panose="020B0604030504040204" pitchFamily="34" charset="0"/>
                  <a:ea typeface="Verdana" panose="020B0604030504040204" pitchFamily="34" charset="0"/>
                  <a:cs typeface="Verdana" panose="020B0604030504040204" pitchFamily="34" charset="0"/>
                </a:endParaRPr>
              </a:p>
              <a:p>
                <a:pPr lvl="0" algn="l" defTabSz="914400">
                  <a:lnSpc>
                    <a:spcPct val="100000"/>
                  </a:lnSpc>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rPr>
                  <a:t>U lugaynta ama baaskiil u wadashada iskuulka si joogto ah ayaa waxay keentaa faa'iidooyin caafimaad waxayna ka caawisaa carruurta inay diirada saaraan iskuulka, iyada oo aan la sheeginba in aad ka maarmayso taraafikada safka dejinta ee waalidka!</a:t>
                </a:r>
              </a:p>
              <a:p>
                <a:pPr lvl="0" algn="l" defTabSz="914400">
                  <a:lnSpc>
                    <a:spcPct val="100000"/>
                  </a:lnSpc>
                  <a:spcBef>
                    <a:spcPts val="0"/>
                  </a:spcBef>
                </a:pPr>
                <a:endParaRPr lang="en-US" sz="1100" dirty="0">
                  <a:latin typeface="Verdana" panose="020B0604030504040204" pitchFamily="34" charset="0"/>
                  <a:ea typeface="Verdana" panose="020B0604030504040204" pitchFamily="34" charset="0"/>
                  <a:cs typeface="Verdana" panose="020B0604030504040204" pitchFamily="34" charset="0"/>
                </a:endParaRPr>
              </a:p>
              <a:p>
                <a:pPr algn="l">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rPr>
                  <a:t>Maalinta baaskiil u wadashada iskuulka, [X</a:t>
                </a:r>
                <a:r>
                  <a:rPr lang="en-US" sz="1100" b="1" dirty="0">
                    <a:latin typeface="Verdana" panose="020B0604030504040204" pitchFamily="34" charset="0"/>
                    <a:ea typeface="Verdana" panose="020B0604030504040204" pitchFamily="34" charset="0"/>
                    <a:cs typeface="Verdana" panose="020B0604030504040204" pitchFamily="34" charset="0"/>
                  </a:rPr>
                  <a:t>#]</a:t>
                </a:r>
                <a:r>
                  <a:rPr lang="en-US" sz="1100" dirty="0">
                    <a:latin typeface="Verdana" panose="020B0604030504040204" pitchFamily="34" charset="0"/>
                    <a:ea typeface="Verdana" panose="020B0604030504040204" pitchFamily="34" charset="0"/>
                    <a:cs typeface="Verdana" panose="020B0604030504040204" pitchFamily="34" charset="0"/>
                  </a:rPr>
                  <a:t> arday oo dhigata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waxay baaskiil ku aadeen iskuulka! Waxaan dhiirigelineynaa dhaqanka u lugaynta iskuulka iyo badbaadada dadka lugeynaya iyo baaskiilka wata.</a:t>
                </a:r>
              </a:p>
              <a:p>
                <a:pPr algn="l"/>
                <a:r>
                  <a:rPr lang="en-US" sz="1100" dirty="0">
                    <a:latin typeface="Verdana" panose="020B0604030504040204" pitchFamily="34" charset="0"/>
                    <a:ea typeface="Verdana" panose="020B0604030504040204" pitchFamily="34" charset="0"/>
                    <a:cs typeface="Verdana" panose="020B0604030504040204" pitchFamily="34" charset="0"/>
                  </a:rPr>
                  <a:t>Macluumaad dheeraad ah oo ku saabsan barnaamijyadeena u lugaynta iyo baaskiil u wadashada iskuulka sida Baska Socodka Iskuulka ama Tareenka Baaskiilka, kala xiriir </a:t>
                </a:r>
                <a:r>
                  <a:rPr lang="en-US" sz="1100" b="1" dirty="0">
                    <a:latin typeface="Verdana" panose="020B0604030504040204" pitchFamily="34" charset="0"/>
                    <a:ea typeface="Verdana" panose="020B0604030504040204" pitchFamily="34" charset="0"/>
                    <a:cs typeface="Verdana" panose="020B0604030504040204" pitchFamily="34" charset="0"/>
                  </a:rPr>
                  <a:t>[NAME] </a:t>
                </a:r>
                <a:r>
                  <a:rPr lang="en-US" sz="1100" dirty="0">
                    <a:latin typeface="Verdana" panose="020B0604030504040204" pitchFamily="34" charset="0"/>
                    <a:ea typeface="Verdana" panose="020B0604030504040204" pitchFamily="34" charset="0"/>
                    <a:cs typeface="Verdana" panose="020B0604030504040204" pitchFamily="34" charset="0"/>
                  </a:rPr>
                  <a:t>[</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emailka [</a:t>
                </a:r>
                <a:r>
                  <a:rPr lang="en-US" sz="1100" b="1" dirty="0">
                    <a:latin typeface="Verdana" panose="020B0604030504040204" pitchFamily="34" charset="0"/>
                    <a:ea typeface="Verdana" panose="020B0604030504040204" pitchFamily="34" charset="0"/>
                    <a:cs typeface="Verdana" panose="020B0604030504040204" pitchFamily="34" charset="0"/>
                  </a:rPr>
                  <a:t>EMAIL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Dhammaanteen aan isla wada lugayno!</a:t>
                </a:r>
              </a:p>
              <a:p>
                <a:pPr algn="l"/>
                <a:r>
                  <a:rPr lang="en-US" sz="1100" dirty="0">
                    <a:latin typeface="Verdana" panose="020B0604030504040204" pitchFamily="34" charset="0"/>
                    <a:ea typeface="Verdana" panose="020B0604030504040204" pitchFamily="34" charset="0"/>
                    <a:cs typeface="Verdana" panose="020B0604030504040204" pitchFamily="34" charset="0"/>
                  </a:rPr>
                  <a:t>Xasuusin: </a:t>
                </a:r>
                <a:r>
                  <a:rPr lang="en-US" sz="1100" b="1" dirty="0">
                    <a:latin typeface="Verdana" panose="020B0604030504040204" pitchFamily="34" charset="0"/>
                    <a:ea typeface="Verdana" panose="020B0604030504040204" pitchFamily="34" charset="0"/>
                    <a:cs typeface="Verdana" panose="020B0604030504040204" pitchFamily="34" charset="0"/>
                  </a:rPr>
                  <a:t>Maalinta Baaskiil u Wado Iskuulka waa Arbacada, 8-da Maajo</a:t>
                </a:r>
                <a:r>
                  <a:rPr lang="en-US" sz="1100" dirty="0">
                    <a:latin typeface="Verdana" panose="020B0604030504040204" pitchFamily="34" charset="0"/>
                    <a:ea typeface="Verdana" panose="020B0604030504040204" pitchFamily="34" charset="0"/>
                    <a:cs typeface="Verdana" panose="020B0604030504040204" pitchFamily="34" charset="0"/>
                  </a:rPr>
                  <a:t>, la soco macluumaad dheeraad ah! </a:t>
                </a:r>
              </a:p>
            </p:txBody>
          </p:sp>
          <p:pic>
            <p:nvPicPr>
              <p:cNvPr id="30" name="Picture 29">
                <a:extLst>
                  <a:ext uri="{FF2B5EF4-FFF2-40B4-BE49-F238E27FC236}">
                    <a16:creationId xmlns:a16="http://schemas.microsoft.com/office/drawing/2014/main" id="{7AE7789F-2713-EAF9-9F7A-B4359F48C0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1164" y="247584"/>
                <a:ext cx="1040635" cy="624603"/>
              </a:xfrm>
              <a:prstGeom prst="rect">
                <a:avLst/>
              </a:prstGeom>
            </p:spPr>
          </p:pic>
        </p:grpSp>
        <p:grpSp>
          <p:nvGrpSpPr>
            <p:cNvPr id="9" name="Group 8">
              <a:extLst>
                <a:ext uri="{FF2B5EF4-FFF2-40B4-BE49-F238E27FC236}">
                  <a16:creationId xmlns:a16="http://schemas.microsoft.com/office/drawing/2014/main" id="{07B39251-3214-7CD4-19A6-56EFDC8E45B0}"/>
                </a:ext>
              </a:extLst>
            </p:cNvPr>
            <p:cNvGrpSpPr/>
            <p:nvPr/>
          </p:nvGrpSpPr>
          <p:grpSpPr>
            <a:xfrm>
              <a:off x="4832432" y="247584"/>
              <a:ext cx="2637734" cy="4139348"/>
              <a:chOff x="4832432" y="334211"/>
              <a:chExt cx="2637734" cy="4139348"/>
            </a:xfrm>
          </p:grpSpPr>
          <p:cxnSp>
            <p:nvCxnSpPr>
              <p:cNvPr id="12" name="Straight Connector 11">
                <a:extLst>
                  <a:ext uri="{FF2B5EF4-FFF2-40B4-BE49-F238E27FC236}">
                    <a16:creationId xmlns:a16="http://schemas.microsoft.com/office/drawing/2014/main" id="{CAB59588-35C4-7D63-5219-B42F05B8151D}"/>
                  </a:ext>
                </a:extLst>
              </p:cNvPr>
              <p:cNvCxnSpPr>
                <a:cxnSpLocks/>
              </p:cNvCxnSpPr>
              <p:nvPr/>
            </p:nvCxnSpPr>
            <p:spPr>
              <a:xfrm flipV="1">
                <a:off x="4832432" y="324912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95964A-83C9-038F-1121-61B5AEAFFF88}"/>
                  </a:ext>
                </a:extLst>
              </p:cNvPr>
              <p:cNvCxnSpPr>
                <a:cxnSpLocks/>
              </p:cNvCxnSpPr>
              <p:nvPr/>
            </p:nvCxnSpPr>
            <p:spPr>
              <a:xfrm flipV="1">
                <a:off x="4832432" y="365617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D33D28-82F7-2661-2F99-AA13823125F0}"/>
                  </a:ext>
                </a:extLst>
              </p:cNvPr>
              <p:cNvCxnSpPr>
                <a:cxnSpLocks/>
              </p:cNvCxnSpPr>
              <p:nvPr/>
            </p:nvCxnSpPr>
            <p:spPr>
              <a:xfrm flipV="1">
                <a:off x="4832432" y="406321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724FDBA-BC84-B5B8-EC59-BFCAFD062C18}"/>
                  </a:ext>
                </a:extLst>
              </p:cNvPr>
              <p:cNvCxnSpPr>
                <a:cxnSpLocks/>
              </p:cNvCxnSpPr>
              <p:nvPr/>
            </p:nvCxnSpPr>
            <p:spPr>
              <a:xfrm flipV="1">
                <a:off x="4832432" y="446694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E1F964B-5B41-14E1-0E28-58EE9BE0C130}"/>
                  </a:ext>
                </a:extLst>
              </p:cNvPr>
              <p:cNvSpPr/>
              <p:nvPr/>
            </p:nvSpPr>
            <p:spPr>
              <a:xfrm>
                <a:off x="6798833" y="334211"/>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0226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68494" y="384479"/>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17" name="Straight Connector 16"/>
          <p:cNvCxnSpPr/>
          <p:nvPr/>
        </p:nvCxnSpPr>
        <p:spPr>
          <a:xfrm>
            <a:off x="-767644" y="4998907"/>
            <a:ext cx="905368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0" y="4234442"/>
            <a:ext cx="7772400" cy="6032821"/>
            <a:chOff x="0" y="4234442"/>
            <a:chExt cx="7772400" cy="603282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4442"/>
              <a:ext cx="7772400" cy="5829300"/>
            </a:xfrm>
            <a:prstGeom prst="rect">
              <a:avLst/>
            </a:prstGeom>
          </p:spPr>
        </p:pic>
        <p:sp>
          <p:nvSpPr>
            <p:cNvPr id="14" name="Rectangle 13"/>
            <p:cNvSpPr/>
            <p:nvPr/>
          </p:nvSpPr>
          <p:spPr>
            <a:xfrm>
              <a:off x="4997961" y="4990120"/>
              <a:ext cx="2280099" cy="527714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a:xfrm>
              <a:off x="5010266" y="5742507"/>
              <a:ext cx="2242002" cy="3297493"/>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24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La raac</a:t>
              </a:r>
            </a:p>
            <a:p>
              <a:r>
                <a:rPr lang="en-US" sz="24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 saaxiibada </a:t>
              </a:r>
            </a:p>
            <a:p>
              <a:r>
                <a:rPr lang="en-US" sz="24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Maalinta Baaskiil u Wado Iskuulka</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563099"/>
              <a:ext cx="1556473" cy="934216"/>
            </a:xfrm>
            <a:prstGeom prst="rect">
              <a:avLst/>
            </a:prstGeom>
          </p:spPr>
        </p:pic>
        <p:sp>
          <p:nvSpPr>
            <p:cNvPr id="18" name="Subtitle 2"/>
            <p:cNvSpPr txBox="1">
              <a:spLocks/>
            </p:cNvSpPr>
            <p:nvPr/>
          </p:nvSpPr>
          <p:spPr>
            <a:xfrm>
              <a:off x="5010266" y="9603846"/>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grpSp>
        <p:nvGrpSpPr>
          <p:cNvPr id="20" name="Group 19"/>
          <p:cNvGrpSpPr/>
          <p:nvPr/>
        </p:nvGrpSpPr>
        <p:grpSpPr>
          <a:xfrm>
            <a:off x="0" y="-821607"/>
            <a:ext cx="7772400" cy="5935955"/>
            <a:chOff x="-13490" y="4368987"/>
            <a:chExt cx="7772400" cy="5935955"/>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0" y="4368987"/>
              <a:ext cx="7772400" cy="5829301"/>
            </a:xfrm>
            <a:prstGeom prst="rect">
              <a:avLst/>
            </a:prstGeom>
          </p:spPr>
        </p:pic>
        <p:sp>
          <p:nvSpPr>
            <p:cNvPr id="22" name="Rectangle 21"/>
            <p:cNvSpPr/>
            <p:nvPr/>
          </p:nvSpPr>
          <p:spPr>
            <a:xfrm>
              <a:off x="4997963" y="4831980"/>
              <a:ext cx="2283160" cy="536630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5010266" y="5436162"/>
              <a:ext cx="2242002" cy="3164616"/>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28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Ku billow</a:t>
              </a:r>
            </a:p>
            <a:p>
              <a:r>
                <a:rPr lang="en-US" sz="28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 gu'ga </a:t>
              </a:r>
            </a:p>
            <a:p>
              <a:r>
                <a:rPr lang="en-US" sz="28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on </a:t>
              </a:r>
            </a:p>
            <a:p>
              <a:r>
                <a:rPr lang="en-US" sz="24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Maalinta Baaskiil u Wado Iskuulka</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681437"/>
              <a:ext cx="1556473" cy="934216"/>
            </a:xfrm>
            <a:prstGeom prst="rect">
              <a:avLst/>
            </a:prstGeom>
          </p:spPr>
        </p:pic>
        <p:sp>
          <p:nvSpPr>
            <p:cNvPr id="25" name="Subtitle 2"/>
            <p:cNvSpPr txBox="1">
              <a:spLocks/>
            </p:cNvSpPr>
            <p:nvPr/>
          </p:nvSpPr>
          <p:spPr>
            <a:xfrm>
              <a:off x="5010266" y="9722184"/>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spTree>
    <p:extLst>
      <p:ext uri="{BB962C8B-B14F-4D97-AF65-F5344CB8AC3E}">
        <p14:creationId xmlns:p14="http://schemas.microsoft.com/office/powerpoint/2010/main" val="376819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668494" y="5951686"/>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6" name="Straight Connector 5"/>
          <p:cNvCxnSpPr/>
          <p:nvPr/>
        </p:nvCxnSpPr>
        <p:spPr>
          <a:xfrm>
            <a:off x="-767644" y="4998907"/>
            <a:ext cx="9053688"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6165758-204A-DC26-380B-F0077B9E9A8B}"/>
              </a:ext>
            </a:extLst>
          </p:cNvPr>
          <p:cNvGrpSpPr/>
          <p:nvPr/>
        </p:nvGrpSpPr>
        <p:grpSpPr>
          <a:xfrm>
            <a:off x="461699" y="229813"/>
            <a:ext cx="6849001" cy="4690200"/>
            <a:chOff x="621165" y="247584"/>
            <a:chExt cx="6849001" cy="4690200"/>
          </a:xfrm>
        </p:grpSpPr>
        <p:grpSp>
          <p:nvGrpSpPr>
            <p:cNvPr id="2" name="Group 1">
              <a:extLst>
                <a:ext uri="{FF2B5EF4-FFF2-40B4-BE49-F238E27FC236}">
                  <a16:creationId xmlns:a16="http://schemas.microsoft.com/office/drawing/2014/main" id="{1FD55F80-51FE-720B-43A2-AADB9E5CFF8E}"/>
                </a:ext>
              </a:extLst>
            </p:cNvPr>
            <p:cNvGrpSpPr/>
            <p:nvPr/>
          </p:nvGrpSpPr>
          <p:grpSpPr>
            <a:xfrm>
              <a:off x="621165" y="247584"/>
              <a:ext cx="3689578" cy="4690200"/>
              <a:chOff x="621165" y="247584"/>
              <a:chExt cx="3689578" cy="4690200"/>
            </a:xfrm>
          </p:grpSpPr>
          <p:sp>
            <p:nvSpPr>
              <p:cNvPr id="19" name="Content Placeholder 2"/>
              <p:cNvSpPr txBox="1">
                <a:spLocks/>
              </p:cNvSpPr>
              <p:nvPr/>
            </p:nvSpPr>
            <p:spPr>
              <a:xfrm>
                <a:off x="621165" y="1013967"/>
                <a:ext cx="3689578" cy="3923817"/>
              </a:xfrm>
              <a:prstGeom prst="rect">
                <a:avLst/>
              </a:prstGeom>
            </p:spPr>
            <p:txBody>
              <a:bodyPr vert="horz" lIns="91440" tIns="45720" rIns="91440" bIns="45720" rtlCol="0">
                <a:normAutofit fontScale="925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a:t>
                </a:r>
                <a:r>
                  <a:rPr lang="en-US" sz="1100" b="1" dirty="0" err="1">
                    <a:latin typeface="Verdana" panose="020B0604030504040204" pitchFamily="34" charset="0"/>
                    <a:ea typeface="Verdana" panose="020B0604030504040204" pitchFamily="34" charset="0"/>
                    <a:cs typeface="Verdana" panose="020B0604030504040204" pitchFamily="34" charset="0"/>
                  </a:rPr>
                  <a:t>Maajo</a:t>
                </a:r>
                <a:r>
                  <a:rPr lang="en-US" sz="1100" b="1" dirty="0">
                    <a:latin typeface="Verdana" panose="020B0604030504040204" pitchFamily="34" charset="0"/>
                    <a:ea typeface="Verdana" panose="020B0604030504040204" pitchFamily="34" charset="0"/>
                    <a:cs typeface="Verdana" panose="020B0604030504040204" pitchFamily="34" charset="0"/>
                  </a:rPr>
                  <a:t> 8-deeda] </a:t>
                </a:r>
                <a:r>
                  <a:rPr lang="en-US" sz="1100" dirty="0">
                    <a:latin typeface="Verdana" panose="020B0604030504040204" pitchFamily="34" charset="0"/>
                    <a:ea typeface="Verdana" panose="020B0604030504040204" pitchFamily="34" charset="0"/>
                    <a:cs typeface="Verdana" panose="020B0604030504040204" pitchFamily="34" charset="0"/>
                  </a:rPr>
                  <a:t>waa maalinta baaskiil u Wadashada Iskuulka, waa munaasabad caalami ah oo sanadle ah taas oo ku dhiirigelisa carruurta inay baaskiil u wataan iskuulka kana qaybqaataan waxqabadyo kala duwan. Sida aad ogtahay, gurigaagu wuxuu ku yaallaa meel aad ugu dhow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oo carruurtaadu ma haystaan adeeg bas. Tani waa wax wanaagsan! </a:t>
                </a:r>
              </a:p>
              <a:p>
                <a:pPr algn="l"/>
                <a:r>
                  <a:rPr lang="en-US" sz="1100" dirty="0">
                    <a:latin typeface="Verdana" panose="020B0604030504040204" pitchFamily="34" charset="0"/>
                    <a:ea typeface="Verdana" panose="020B0604030504040204" pitchFamily="34" charset="0"/>
                    <a:cs typeface="Verdana" panose="020B0604030504040204" pitchFamily="34" charset="0"/>
                  </a:rPr>
                  <a:t>Ku noolaanshaha meel u dhow iskuulka macnaheedu waa in ilmahaagu haysto fursad uu si joogto ah ugu lugeeyo ama baaskiil ugu wato iskuulka, taas oo keenta faa'iidooyin badan. Baaskiil wadashada 1 mayl waxa ay qaadataa 10 daqiiqo oo kaliya, 2 mayl baaskiil u wadashaduna waxay qaataa 20 daqiiqo oo kaliya. Ku dhiiri geli ilmahaaga inuu baaskiil u kaxaysto iskuulka maalin kasta, gaar ahaan [</a:t>
                </a:r>
                <a:r>
                  <a:rPr lang="en-US" sz="1100" b="1" dirty="0">
                    <a:latin typeface="Verdana" panose="020B0604030504040204" pitchFamily="34" charset="0"/>
                    <a:ea typeface="Verdana" panose="020B0604030504040204" pitchFamily="34" charset="0"/>
                    <a:cs typeface="Verdana" panose="020B0604030504040204" pitchFamily="34" charset="0"/>
                  </a:rPr>
                  <a:t>May 3rd</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dirty="0">
                    <a:latin typeface="Verdana" panose="020B0604030504040204" pitchFamily="34" charset="0"/>
                    <a:ea typeface="Verdana" panose="020B0604030504040204" pitchFamily="34" charset="0"/>
                    <a:cs typeface="Verdana" panose="020B0604030504040204" pitchFamily="34" charset="0"/>
                  </a:rPr>
                  <a:t>Ka hel wax badan oo ku saabsan howlaha Maalinta Baaskiil u Wadashada Iskuulka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iyo fursaadaha caawinta adiga oo la xiriiraya [</a:t>
                </a:r>
                <a:r>
                  <a:rPr lang="en-US" sz="1100" b="1" dirty="0">
                    <a:latin typeface="Verdana" panose="020B0604030504040204" pitchFamily="34" charset="0"/>
                    <a:ea typeface="Verdana" panose="020B0604030504040204" pitchFamily="34" charset="0"/>
                    <a:cs typeface="Verdana" panose="020B0604030504040204" pitchFamily="34" charset="0"/>
                  </a:rPr>
                  <a:t>NAME</a:t>
                </a:r>
                <a:r>
                  <a:rPr lang="en-US" sz="1100" dirty="0">
                    <a:latin typeface="Verdana" panose="020B0604030504040204" pitchFamily="34" charset="0"/>
                    <a:ea typeface="Verdana" panose="020B0604030504040204" pitchFamily="34" charset="0"/>
                    <a:cs typeface="Verdana" panose="020B0604030504040204" pitchFamily="34" charset="0"/>
                  </a:rPr>
                  <a:t>] [</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 ahaan [</a:t>
                </a:r>
                <a:r>
                  <a:rPr lang="en-US" sz="1100" b="1" dirty="0">
                    <a:latin typeface="Verdana" panose="020B0604030504040204" pitchFamily="34" charset="0"/>
                    <a:ea typeface="Verdana" panose="020B0604030504040204" pitchFamily="34" charset="0"/>
                    <a:cs typeface="Verdana" panose="020B0604030504040204" pitchFamily="34" charset="0"/>
                  </a:rPr>
                  <a:t>EMAIL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Aynu d hammaanteen baaskiil isla wadno!</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1165" y="247584"/>
                <a:ext cx="1040635" cy="624603"/>
              </a:xfrm>
              <a:prstGeom prst="rect">
                <a:avLst/>
              </a:prstGeom>
            </p:spPr>
          </p:pic>
        </p:grpSp>
        <p:grpSp>
          <p:nvGrpSpPr>
            <p:cNvPr id="3" name="Group 2">
              <a:extLst>
                <a:ext uri="{FF2B5EF4-FFF2-40B4-BE49-F238E27FC236}">
                  <a16:creationId xmlns:a16="http://schemas.microsoft.com/office/drawing/2014/main" id="{9FCFE8C3-0143-3CCE-65FA-8497A84A6A8E}"/>
                </a:ext>
              </a:extLst>
            </p:cNvPr>
            <p:cNvGrpSpPr/>
            <p:nvPr/>
          </p:nvGrpSpPr>
          <p:grpSpPr>
            <a:xfrm>
              <a:off x="4832432" y="247584"/>
              <a:ext cx="2637734" cy="4139348"/>
              <a:chOff x="4832432" y="334211"/>
              <a:chExt cx="2637734" cy="4139348"/>
            </a:xfrm>
          </p:grpSpPr>
          <p:cxnSp>
            <p:nvCxnSpPr>
              <p:cNvPr id="20" name="Straight Connector 19"/>
              <p:cNvCxnSpPr>
                <a:cxnSpLocks/>
              </p:cNvCxnSpPr>
              <p:nvPr/>
            </p:nvCxnSpPr>
            <p:spPr>
              <a:xfrm flipV="1">
                <a:off x="4832432" y="324912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4832432" y="365617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V="1">
                <a:off x="4832432" y="406321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4832432" y="446694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798833" y="334211"/>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5D1CB261-32C7-283F-D7E8-13F407971B0E}"/>
              </a:ext>
            </a:extLst>
          </p:cNvPr>
          <p:cNvGrpSpPr/>
          <p:nvPr/>
        </p:nvGrpSpPr>
        <p:grpSpPr>
          <a:xfrm>
            <a:off x="418293" y="5277025"/>
            <a:ext cx="6935813" cy="4690200"/>
            <a:chOff x="534353" y="5251467"/>
            <a:chExt cx="6935813" cy="4690200"/>
          </a:xfrm>
        </p:grpSpPr>
        <p:sp>
          <p:nvSpPr>
            <p:cNvPr id="10" name="Content Placeholder 2"/>
            <p:cNvSpPr txBox="1">
              <a:spLocks/>
            </p:cNvSpPr>
            <p:nvPr/>
          </p:nvSpPr>
          <p:spPr>
            <a:xfrm>
              <a:off x="534353" y="6017850"/>
              <a:ext cx="4021318" cy="3923817"/>
            </a:xfrm>
            <a:prstGeom prst="rect">
              <a:avLst/>
            </a:prstGeom>
          </p:spPr>
          <p:txBody>
            <a:bodyPr vert="horz" lIns="91440" tIns="45720" rIns="91440" bIns="45720" rtlCol="0">
              <a:normAutofit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dirty="0">
                  <a:latin typeface="Verdana" panose="020B0604030504040204" pitchFamily="34" charset="0"/>
                  <a:ea typeface="Verdana" panose="020B0604030504040204" pitchFamily="34" charset="0"/>
                  <a:cs typeface="Verdana" panose="020B0604030504040204" pitchFamily="34" charset="0"/>
                </a:rPr>
                <a:t>Maalinta baaskiil u Wadashada Iskuulka [</a:t>
              </a:r>
              <a:r>
                <a:rPr lang="en-US" sz="1100" b="1" dirty="0">
                  <a:latin typeface="Verdana" panose="020B0604030504040204" pitchFamily="34" charset="0"/>
                  <a:ea typeface="Verdana" panose="020B0604030504040204" pitchFamily="34" charset="0"/>
                  <a:cs typeface="Verdana" panose="020B0604030504040204" pitchFamily="34" charset="0"/>
                </a:rPr>
                <a:t>May 8th</a:t>
              </a:r>
              <a:r>
                <a:rPr lang="en-US" sz="1100" dirty="0">
                  <a:latin typeface="Verdana" panose="020B0604030504040204" pitchFamily="34" charset="0"/>
                  <a:ea typeface="Verdana" panose="020B0604030504040204" pitchFamily="34" charset="0"/>
                  <a:cs typeface="Verdana" panose="020B0604030504040204" pitchFamily="34" charset="0"/>
                </a:rPr>
                <a:t>], waa munaasabad caalami ah oo sanadle ah taas oo ku dhiirigelisa carruurta inay baaskiil u wataan iskuulka kana qaybqaataan waxqabadyo kala duwan. Sida aad ogtahay, gurigaagu wuxuu ku yaallaa meel aad ugu dhow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oo carruurtaadu ma haystaan adeeg bas. Tani waa wax wanaagsan! </a:t>
              </a:r>
            </a:p>
            <a:p>
              <a:pPr algn="l"/>
              <a:r>
                <a:rPr lang="en-US" sz="1100" dirty="0">
                  <a:latin typeface="Verdana" panose="020B0604030504040204" pitchFamily="34" charset="0"/>
                  <a:ea typeface="Verdana" panose="020B0604030504040204" pitchFamily="34" charset="0"/>
                  <a:cs typeface="Verdana" panose="020B0604030504040204" pitchFamily="34" charset="0"/>
                </a:rPr>
                <a:t>Ku noolaanshaha meel u dhow iskuulka macnaheedu waa in ilmahaagu haysto fursad uu si joogto ah ugu lugeeyo ama baaskiil ugu wato iskuulka, taas oo keenta faa'iidooyin badan. Baaskiil wadashada 1 mayl waxa ay qaadataa 10 daqiiqo oo kaliya, 2 mayl baaskiil u wadashaduna waxay qaataa 20 daqiiqo oo kaliya. Ku dhiiri geli ilmahaaga inuu baaskiil u kaxaysto iskuulka maalin kasta, gaar ahaan [</a:t>
              </a:r>
              <a:r>
                <a:rPr lang="en-US" sz="1100" b="1" dirty="0">
                  <a:latin typeface="Verdana" panose="020B0604030504040204" pitchFamily="34" charset="0"/>
                  <a:ea typeface="Verdana" panose="020B0604030504040204" pitchFamily="34" charset="0"/>
                  <a:cs typeface="Verdana" panose="020B0604030504040204" pitchFamily="34" charset="0"/>
                </a:rPr>
                <a:t>May 8th</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dirty="0">
                  <a:latin typeface="Verdana" panose="020B0604030504040204" pitchFamily="34" charset="0"/>
                  <a:ea typeface="Verdana" panose="020B0604030504040204" pitchFamily="34" charset="0"/>
                  <a:cs typeface="Verdana" panose="020B0604030504040204" pitchFamily="34" charset="0"/>
                </a:rPr>
                <a:t>Ka hel wax badan oo ku saabsan howlaha Maalinta Baaskiil u Wadashada Iskuulka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iyo fursaadaha caawinta adiga oo la xiriiraya [NAME] [</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 ahaan [</a:t>
              </a:r>
              <a:r>
                <a:rPr lang="en-US" sz="1100" b="1" dirty="0">
                  <a:latin typeface="Verdana" panose="020B0604030504040204" pitchFamily="34" charset="0"/>
                  <a:ea typeface="Verdana" panose="020B0604030504040204" pitchFamily="34" charset="0"/>
                  <a:cs typeface="Verdana" panose="020B0604030504040204" pitchFamily="34" charset="0"/>
                </a:rPr>
                <a:t>EMAIL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Aynu d hammaanteen baaskiil isla wadno!</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4353" y="5251467"/>
              <a:ext cx="1040635" cy="624603"/>
            </a:xfrm>
            <a:prstGeom prst="rect">
              <a:avLst/>
            </a:prstGeom>
          </p:spPr>
        </p:pic>
        <p:grpSp>
          <p:nvGrpSpPr>
            <p:cNvPr id="8" name="Group 7">
              <a:extLst>
                <a:ext uri="{FF2B5EF4-FFF2-40B4-BE49-F238E27FC236}">
                  <a16:creationId xmlns:a16="http://schemas.microsoft.com/office/drawing/2014/main" id="{33D84EF5-2BFA-6561-B6A0-84C20161A7C2}"/>
                </a:ext>
              </a:extLst>
            </p:cNvPr>
            <p:cNvGrpSpPr/>
            <p:nvPr/>
          </p:nvGrpSpPr>
          <p:grpSpPr>
            <a:xfrm>
              <a:off x="4832432" y="5408083"/>
              <a:ext cx="2637734" cy="4133907"/>
              <a:chOff x="4832432" y="5408083"/>
              <a:chExt cx="2637734" cy="4133907"/>
            </a:xfrm>
          </p:grpSpPr>
          <p:cxnSp>
            <p:nvCxnSpPr>
              <p:cNvPr id="14" name="Straight Connector 13"/>
              <p:cNvCxnSpPr>
                <a:cxnSpLocks/>
              </p:cNvCxnSpPr>
              <p:nvPr/>
            </p:nvCxnSpPr>
            <p:spPr>
              <a:xfrm flipV="1">
                <a:off x="4832432" y="831756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4832432" y="872460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4832432" y="9131642"/>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V="1">
                <a:off x="4832432" y="9535376"/>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798833" y="5408083"/>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537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68494" y="384479"/>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17" name="Straight Connector 16"/>
          <p:cNvCxnSpPr/>
          <p:nvPr/>
        </p:nvCxnSpPr>
        <p:spPr>
          <a:xfrm>
            <a:off x="-767644" y="4998907"/>
            <a:ext cx="905368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0" y="4234442"/>
            <a:ext cx="7772400" cy="6032821"/>
            <a:chOff x="0" y="4234442"/>
            <a:chExt cx="7772400" cy="603282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4442"/>
              <a:ext cx="7772400" cy="5829300"/>
            </a:xfrm>
            <a:prstGeom prst="rect">
              <a:avLst/>
            </a:prstGeom>
          </p:spPr>
        </p:pic>
        <p:sp>
          <p:nvSpPr>
            <p:cNvPr id="14" name="Rectangle 13"/>
            <p:cNvSpPr/>
            <p:nvPr/>
          </p:nvSpPr>
          <p:spPr>
            <a:xfrm>
              <a:off x="4997961" y="4990120"/>
              <a:ext cx="2280099" cy="527714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a:xfrm>
              <a:off x="5010266" y="5436162"/>
              <a:ext cx="2242002" cy="2664345"/>
            </a:xfrm>
            <a:prstGeom prst="rect">
              <a:avLst/>
            </a:prstGeom>
          </p:spPr>
          <p:txBody>
            <a:bodyPr vert="horz" lIns="91440" tIns="45720" rIns="91440" bIns="45720" rtlCol="0">
              <a:normAutofit fontScale="92500"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36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Waxaad degantihiin aagga baaskiilka iyo socodka!</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563099"/>
              <a:ext cx="1556473" cy="934216"/>
            </a:xfrm>
            <a:prstGeom prst="rect">
              <a:avLst/>
            </a:prstGeom>
          </p:spPr>
        </p:pic>
        <p:sp>
          <p:nvSpPr>
            <p:cNvPr id="18" name="Subtitle 2"/>
            <p:cNvSpPr txBox="1">
              <a:spLocks/>
            </p:cNvSpPr>
            <p:nvPr/>
          </p:nvSpPr>
          <p:spPr>
            <a:xfrm>
              <a:off x="5010266" y="9603846"/>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grpSp>
        <p:nvGrpSpPr>
          <p:cNvPr id="20" name="Group 19"/>
          <p:cNvGrpSpPr/>
          <p:nvPr/>
        </p:nvGrpSpPr>
        <p:grpSpPr>
          <a:xfrm>
            <a:off x="0" y="-821607"/>
            <a:ext cx="7772400" cy="5935955"/>
            <a:chOff x="-13490" y="4368987"/>
            <a:chExt cx="7772400" cy="5935955"/>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0" y="4368987"/>
              <a:ext cx="7772400" cy="5829301"/>
            </a:xfrm>
            <a:prstGeom prst="rect">
              <a:avLst/>
            </a:prstGeom>
          </p:spPr>
        </p:pic>
        <p:sp>
          <p:nvSpPr>
            <p:cNvPr id="22" name="Rectangle 21"/>
            <p:cNvSpPr/>
            <p:nvPr/>
          </p:nvSpPr>
          <p:spPr>
            <a:xfrm>
              <a:off x="4997963" y="4831980"/>
              <a:ext cx="2283160" cy="536630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5010266" y="5448519"/>
              <a:ext cx="2242002" cy="2664345"/>
            </a:xfrm>
            <a:prstGeom prst="rect">
              <a:avLst/>
            </a:prstGeom>
          </p:spPr>
          <p:txBody>
            <a:bodyPr vert="horz" lIns="91440" tIns="45720" rIns="91440" bIns="45720" rtlCol="0">
              <a:normAutofit fontScale="925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36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Waxaad degantihiin aagga baaskiilka &amp; socodka!</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681437"/>
              <a:ext cx="1556473" cy="934216"/>
            </a:xfrm>
            <a:prstGeom prst="rect">
              <a:avLst/>
            </a:prstGeom>
          </p:spPr>
        </p:pic>
        <p:sp>
          <p:nvSpPr>
            <p:cNvPr id="25" name="Subtitle 2"/>
            <p:cNvSpPr txBox="1">
              <a:spLocks/>
            </p:cNvSpPr>
            <p:nvPr/>
          </p:nvSpPr>
          <p:spPr>
            <a:xfrm>
              <a:off x="5010266" y="9722184"/>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spTree>
    <p:extLst>
      <p:ext uri="{BB962C8B-B14F-4D97-AF65-F5344CB8AC3E}">
        <p14:creationId xmlns:p14="http://schemas.microsoft.com/office/powerpoint/2010/main" val="367369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668494" y="5951686"/>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6" name="Straight Connector 5"/>
          <p:cNvCxnSpPr/>
          <p:nvPr/>
        </p:nvCxnSpPr>
        <p:spPr>
          <a:xfrm>
            <a:off x="-767644" y="4998907"/>
            <a:ext cx="9053688"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4BFDFB1-2EDB-3CC2-9431-9E13282401A2}"/>
              </a:ext>
            </a:extLst>
          </p:cNvPr>
          <p:cNvGrpSpPr/>
          <p:nvPr/>
        </p:nvGrpSpPr>
        <p:grpSpPr>
          <a:xfrm>
            <a:off x="337874" y="171450"/>
            <a:ext cx="7096652" cy="4680433"/>
            <a:chOff x="373514" y="247584"/>
            <a:chExt cx="7096652" cy="4680433"/>
          </a:xfrm>
        </p:grpSpPr>
        <p:grpSp>
          <p:nvGrpSpPr>
            <p:cNvPr id="3" name="Group 2">
              <a:extLst>
                <a:ext uri="{FF2B5EF4-FFF2-40B4-BE49-F238E27FC236}">
                  <a16:creationId xmlns:a16="http://schemas.microsoft.com/office/drawing/2014/main" id="{BD8F5224-A684-DAF9-C8B8-9523AEE97B05}"/>
                </a:ext>
              </a:extLst>
            </p:cNvPr>
            <p:cNvGrpSpPr/>
            <p:nvPr/>
          </p:nvGrpSpPr>
          <p:grpSpPr>
            <a:xfrm>
              <a:off x="373514" y="247584"/>
              <a:ext cx="4211267" cy="4680433"/>
              <a:chOff x="373514" y="247584"/>
              <a:chExt cx="4211267" cy="4680433"/>
            </a:xfrm>
          </p:grpSpPr>
          <p:sp>
            <p:nvSpPr>
              <p:cNvPr id="19" name="Content Placeholder 2"/>
              <p:cNvSpPr txBox="1">
                <a:spLocks/>
              </p:cNvSpPr>
              <p:nvPr/>
            </p:nvSpPr>
            <p:spPr>
              <a:xfrm>
                <a:off x="373514" y="1004200"/>
                <a:ext cx="4211267" cy="3923817"/>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a:t>
                </a:r>
                <a:r>
                  <a:rPr lang="en-US" sz="1100" b="1" dirty="0" err="1">
                    <a:latin typeface="Verdana" panose="020B0604030504040204" pitchFamily="34" charset="0"/>
                    <a:ea typeface="Verdana" panose="020B0604030504040204" pitchFamily="34" charset="0"/>
                    <a:cs typeface="Verdana" panose="020B0604030504040204" pitchFamily="34" charset="0"/>
                  </a:rPr>
                  <a:t>Maajo</a:t>
                </a:r>
                <a:r>
                  <a:rPr lang="en-US" sz="1100" b="1" dirty="0">
                    <a:latin typeface="Verdana" panose="020B0604030504040204" pitchFamily="34" charset="0"/>
                    <a:ea typeface="Verdana" panose="020B0604030504040204" pitchFamily="34" charset="0"/>
                    <a:cs typeface="Verdana" panose="020B0604030504040204" pitchFamily="34" charset="0"/>
                  </a:rPr>
                  <a:t> 8-deeda] </a:t>
                </a:r>
                <a:r>
                  <a:rPr lang="en-US" sz="1100" dirty="0">
                    <a:latin typeface="Verdana" panose="020B0604030504040204" pitchFamily="34" charset="0"/>
                    <a:ea typeface="Verdana" panose="020B0604030504040204" pitchFamily="34" charset="0"/>
                    <a:cs typeface="Verdana" panose="020B0604030504040204" pitchFamily="34" charset="0"/>
                  </a:rPr>
                  <a:t>waa maalinta baaskiil u Wadashada Iskuulka, waa munaasabad caalami ah oo sanadle ah taas oo ku dhiirigelisa carruurta inay baaskiil u wataan iskuulka kana qaybqaataan waxqabadyo kala duwan. Sida aad ogtahay, gurigaagu wuxuu ku yaallaa meel aad ugu dhow [NAME OF SCHOOL] oo carruurtaadu ma haystaan adeeg bas. Tani waa wax wanaagsan! </a:t>
                </a:r>
              </a:p>
              <a:p>
                <a:pPr algn="l"/>
                <a:r>
                  <a:rPr lang="en-US" sz="1100" dirty="0">
                    <a:latin typeface="Verdana" panose="020B0604030504040204" pitchFamily="34" charset="0"/>
                    <a:ea typeface="Verdana" panose="020B0604030504040204" pitchFamily="34" charset="0"/>
                    <a:cs typeface="Verdana" panose="020B0604030504040204" pitchFamily="34" charset="0"/>
                  </a:rPr>
                  <a:t>Ku noolaanshaha meel u dhow iskuulka macnaheedu waa in ilmahaagu haysto fursad uu si joogto ah ugu lugeeyo ama baaskiil ugu wato iskuulka, taas oo keenta faa'iidooyin badan. Baaskiil wadashada 1 mayl waxa ay qaadataa 10 daqiiqo oo kaliya, 2 mayl baaskiil u wadashaduna waxay qaataa 20 daqiiqo oo kaliya. Ku dhiiri geli ilmahaaga inuu baaskiil u kaxaysto iskuulka maalin kasta, gaar ahaan [</a:t>
                </a:r>
                <a:r>
                  <a:rPr lang="en-US" sz="1100" b="1" dirty="0" err="1">
                    <a:latin typeface="Verdana" panose="020B0604030504040204" pitchFamily="34" charset="0"/>
                    <a:ea typeface="Verdana" panose="020B0604030504040204" pitchFamily="34" charset="0"/>
                    <a:cs typeface="Verdana" panose="020B0604030504040204" pitchFamily="34" charset="0"/>
                  </a:rPr>
                  <a:t>Maao</a:t>
                </a:r>
                <a:r>
                  <a:rPr lang="en-US" sz="1100" b="1" dirty="0">
                    <a:latin typeface="Verdana" panose="020B0604030504040204" pitchFamily="34" charset="0"/>
                    <a:ea typeface="Verdana" panose="020B0604030504040204" pitchFamily="34" charset="0"/>
                    <a:cs typeface="Verdana" panose="020B0604030504040204" pitchFamily="34" charset="0"/>
                  </a:rPr>
                  <a:t> 8th</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dirty="0">
                    <a:latin typeface="Verdana" panose="020B0604030504040204" pitchFamily="34" charset="0"/>
                    <a:ea typeface="Verdana" panose="020B0604030504040204" pitchFamily="34" charset="0"/>
                    <a:cs typeface="Verdana" panose="020B0604030504040204" pitchFamily="34" charset="0"/>
                  </a:rPr>
                  <a:t>Ka hel wax badan oo ku saabsan howlaha Maalinta Baaskiil u Wadashada Iskuulka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iyo fursaadaha caawinta adiga oo la xiriiraya [NAME] [</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 ahaan [</a:t>
                </a:r>
                <a:r>
                  <a:rPr lang="en-US" sz="1100" b="1" dirty="0">
                    <a:latin typeface="Verdana" panose="020B0604030504040204" pitchFamily="34" charset="0"/>
                    <a:ea typeface="Verdana" panose="020B0604030504040204" pitchFamily="34" charset="0"/>
                    <a:cs typeface="Verdana" panose="020B0604030504040204" pitchFamily="34" charset="0"/>
                  </a:rPr>
                  <a:t>EMAIL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Aynu d hammaanteen baaskiil isla wadno!</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3514" y="247584"/>
                <a:ext cx="1040635" cy="624603"/>
              </a:xfrm>
              <a:prstGeom prst="rect">
                <a:avLst/>
              </a:prstGeom>
            </p:spPr>
          </p:pic>
        </p:grpSp>
        <p:grpSp>
          <p:nvGrpSpPr>
            <p:cNvPr id="2" name="Group 1">
              <a:extLst>
                <a:ext uri="{FF2B5EF4-FFF2-40B4-BE49-F238E27FC236}">
                  <a16:creationId xmlns:a16="http://schemas.microsoft.com/office/drawing/2014/main" id="{49838E70-1004-1175-5954-524A707A8951}"/>
                </a:ext>
              </a:extLst>
            </p:cNvPr>
            <p:cNvGrpSpPr/>
            <p:nvPr/>
          </p:nvGrpSpPr>
          <p:grpSpPr>
            <a:xfrm>
              <a:off x="4832432" y="247584"/>
              <a:ext cx="2637734" cy="4139348"/>
              <a:chOff x="4832432" y="334211"/>
              <a:chExt cx="2637734" cy="4139348"/>
            </a:xfrm>
          </p:grpSpPr>
          <p:cxnSp>
            <p:nvCxnSpPr>
              <p:cNvPr id="20" name="Straight Connector 19"/>
              <p:cNvCxnSpPr>
                <a:cxnSpLocks/>
              </p:cNvCxnSpPr>
              <p:nvPr/>
            </p:nvCxnSpPr>
            <p:spPr>
              <a:xfrm flipV="1">
                <a:off x="4832432" y="324912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4832432" y="365617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V="1">
                <a:off x="4832432" y="406321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4832432" y="446694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798833" y="334211"/>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5AA31FC-E064-8C68-8D4B-EDE569B6C845}"/>
              </a:ext>
            </a:extLst>
          </p:cNvPr>
          <p:cNvGrpSpPr/>
          <p:nvPr/>
        </p:nvGrpSpPr>
        <p:grpSpPr>
          <a:xfrm>
            <a:off x="337874" y="5145932"/>
            <a:ext cx="7096652" cy="4680433"/>
            <a:chOff x="373514" y="247584"/>
            <a:chExt cx="7096652" cy="4680433"/>
          </a:xfrm>
        </p:grpSpPr>
        <p:grpSp>
          <p:nvGrpSpPr>
            <p:cNvPr id="8" name="Group 7">
              <a:extLst>
                <a:ext uri="{FF2B5EF4-FFF2-40B4-BE49-F238E27FC236}">
                  <a16:creationId xmlns:a16="http://schemas.microsoft.com/office/drawing/2014/main" id="{56593D15-0882-971D-BCAF-CB21024172F6}"/>
                </a:ext>
              </a:extLst>
            </p:cNvPr>
            <p:cNvGrpSpPr/>
            <p:nvPr/>
          </p:nvGrpSpPr>
          <p:grpSpPr>
            <a:xfrm>
              <a:off x="373514" y="247584"/>
              <a:ext cx="4211267" cy="4680433"/>
              <a:chOff x="373514" y="247584"/>
              <a:chExt cx="4211267" cy="4680433"/>
            </a:xfrm>
          </p:grpSpPr>
          <p:sp>
            <p:nvSpPr>
              <p:cNvPr id="29" name="Content Placeholder 2">
                <a:extLst>
                  <a:ext uri="{FF2B5EF4-FFF2-40B4-BE49-F238E27FC236}">
                    <a16:creationId xmlns:a16="http://schemas.microsoft.com/office/drawing/2014/main" id="{540AFB62-F95A-626B-9C34-3A29BD1F12B7}"/>
                  </a:ext>
                </a:extLst>
              </p:cNvPr>
              <p:cNvSpPr txBox="1">
                <a:spLocks/>
              </p:cNvSpPr>
              <p:nvPr/>
            </p:nvSpPr>
            <p:spPr>
              <a:xfrm>
                <a:off x="373514" y="1004200"/>
                <a:ext cx="4211267" cy="3923817"/>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a:t>
                </a:r>
                <a:r>
                  <a:rPr lang="en-US" sz="1100" b="1" dirty="0" err="1">
                    <a:latin typeface="Verdana" panose="020B0604030504040204" pitchFamily="34" charset="0"/>
                    <a:ea typeface="Verdana" panose="020B0604030504040204" pitchFamily="34" charset="0"/>
                    <a:cs typeface="Verdana" panose="020B0604030504040204" pitchFamily="34" charset="0"/>
                  </a:rPr>
                  <a:t>Maajo</a:t>
                </a:r>
                <a:r>
                  <a:rPr lang="en-US" sz="1100" b="1" dirty="0">
                    <a:latin typeface="Verdana" panose="020B0604030504040204" pitchFamily="34" charset="0"/>
                    <a:ea typeface="Verdana" panose="020B0604030504040204" pitchFamily="34" charset="0"/>
                    <a:cs typeface="Verdana" panose="020B0604030504040204" pitchFamily="34" charset="0"/>
                  </a:rPr>
                  <a:t> 8-deeda] </a:t>
                </a:r>
                <a:r>
                  <a:rPr lang="en-US" sz="1100" dirty="0">
                    <a:latin typeface="Verdana" panose="020B0604030504040204" pitchFamily="34" charset="0"/>
                    <a:ea typeface="Verdana" panose="020B0604030504040204" pitchFamily="34" charset="0"/>
                    <a:cs typeface="Verdana" panose="020B0604030504040204" pitchFamily="34" charset="0"/>
                  </a:rPr>
                  <a:t>waa maalinta baaskiil u Wadashada Iskuulka, waa munaasabad caalami ah oo sanadle ah taas oo ku dhiirigelisa carruurta inay baaskiil u wataan iskuulka kana qaybqaataan waxqabadyo kala duwan. Sida aad ogtahay, gurigaagu wuxuu ku yaallaa meel aad ugu dhow [NAME OF SCHOOL] oo carruurtaadu ma haystaan adeeg bas. Tani waa wax wanaagsan! </a:t>
                </a:r>
              </a:p>
              <a:p>
                <a:pPr algn="l"/>
                <a:r>
                  <a:rPr lang="en-US" sz="1100" dirty="0">
                    <a:latin typeface="Verdana" panose="020B0604030504040204" pitchFamily="34" charset="0"/>
                    <a:ea typeface="Verdana" panose="020B0604030504040204" pitchFamily="34" charset="0"/>
                    <a:cs typeface="Verdana" panose="020B0604030504040204" pitchFamily="34" charset="0"/>
                  </a:rPr>
                  <a:t>Ku noolaanshaha meel u dhow iskuulka macnaheedu waa in ilmahaagu haysto fursad uu si joogto ah ugu lugeeyo ama baaskiil ugu wato iskuulka, taas oo keenta faa'iidooyin badan. Baaskiil wadashada 1 mayl waxa ay qaadataa 10 daqiiqo oo kaliya, 2 mayl baaskiil u wadashaduna waxay qaataa 20 daqiiqo oo kaliya. Ku dhiiri geli ilmahaaga inuu baaskiil u kaxaysto iskuulka maalin kasta, gaar ahaan [</a:t>
                </a:r>
                <a:r>
                  <a:rPr lang="en-US" sz="1100" b="1" dirty="0" err="1">
                    <a:latin typeface="Verdana" panose="020B0604030504040204" pitchFamily="34" charset="0"/>
                    <a:ea typeface="Verdana" panose="020B0604030504040204" pitchFamily="34" charset="0"/>
                    <a:cs typeface="Verdana" panose="020B0604030504040204" pitchFamily="34" charset="0"/>
                  </a:rPr>
                  <a:t>Maao</a:t>
                </a:r>
                <a:r>
                  <a:rPr lang="en-US" sz="1100" b="1" dirty="0">
                    <a:latin typeface="Verdana" panose="020B0604030504040204" pitchFamily="34" charset="0"/>
                    <a:ea typeface="Verdana" panose="020B0604030504040204" pitchFamily="34" charset="0"/>
                    <a:cs typeface="Verdana" panose="020B0604030504040204" pitchFamily="34" charset="0"/>
                  </a:rPr>
                  <a:t> 8th</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dirty="0">
                    <a:latin typeface="Verdana" panose="020B0604030504040204" pitchFamily="34" charset="0"/>
                    <a:ea typeface="Verdana" panose="020B0604030504040204" pitchFamily="34" charset="0"/>
                    <a:cs typeface="Verdana" panose="020B0604030504040204" pitchFamily="34" charset="0"/>
                  </a:rPr>
                  <a:t>Ka hel wax badan oo ku saabsan howlaha Maalinta Baaskiil u Wadashada Iskuulka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iyo fursaadaha caawinta adiga oo la xiriiraya [NAME] [</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 ahaan [</a:t>
                </a:r>
                <a:r>
                  <a:rPr lang="en-US" sz="1100" b="1" dirty="0">
                    <a:latin typeface="Verdana" panose="020B0604030504040204" pitchFamily="34" charset="0"/>
                    <a:ea typeface="Verdana" panose="020B0604030504040204" pitchFamily="34" charset="0"/>
                    <a:cs typeface="Verdana" panose="020B0604030504040204" pitchFamily="34" charset="0"/>
                  </a:rPr>
                  <a:t>EMAIL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Aynu d hammaanteen baaskiil isla wadno!</a:t>
                </a:r>
              </a:p>
            </p:txBody>
          </p:sp>
          <p:pic>
            <p:nvPicPr>
              <p:cNvPr id="30" name="Picture 29">
                <a:extLst>
                  <a:ext uri="{FF2B5EF4-FFF2-40B4-BE49-F238E27FC236}">
                    <a16:creationId xmlns:a16="http://schemas.microsoft.com/office/drawing/2014/main" id="{E0D397FE-96C4-58BC-8FA4-105F21BC93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3514" y="247584"/>
                <a:ext cx="1040635" cy="624603"/>
              </a:xfrm>
              <a:prstGeom prst="rect">
                <a:avLst/>
              </a:prstGeom>
            </p:spPr>
          </p:pic>
        </p:grpSp>
        <p:grpSp>
          <p:nvGrpSpPr>
            <p:cNvPr id="9" name="Group 8">
              <a:extLst>
                <a:ext uri="{FF2B5EF4-FFF2-40B4-BE49-F238E27FC236}">
                  <a16:creationId xmlns:a16="http://schemas.microsoft.com/office/drawing/2014/main" id="{2B097ACD-A46B-C3CD-123B-A581E273FDBD}"/>
                </a:ext>
              </a:extLst>
            </p:cNvPr>
            <p:cNvGrpSpPr/>
            <p:nvPr/>
          </p:nvGrpSpPr>
          <p:grpSpPr>
            <a:xfrm>
              <a:off x="4832432" y="247584"/>
              <a:ext cx="2637734" cy="4139348"/>
              <a:chOff x="4832432" y="334211"/>
              <a:chExt cx="2637734" cy="4139348"/>
            </a:xfrm>
          </p:grpSpPr>
          <p:cxnSp>
            <p:nvCxnSpPr>
              <p:cNvPr id="12" name="Straight Connector 11">
                <a:extLst>
                  <a:ext uri="{FF2B5EF4-FFF2-40B4-BE49-F238E27FC236}">
                    <a16:creationId xmlns:a16="http://schemas.microsoft.com/office/drawing/2014/main" id="{8AA54F3F-3AE2-79C3-41DB-9D99242B06EB}"/>
                  </a:ext>
                </a:extLst>
              </p:cNvPr>
              <p:cNvCxnSpPr>
                <a:cxnSpLocks/>
              </p:cNvCxnSpPr>
              <p:nvPr/>
            </p:nvCxnSpPr>
            <p:spPr>
              <a:xfrm flipV="1">
                <a:off x="4832432" y="324912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7DB806-0A20-B13E-7CA4-83AC17F24414}"/>
                  </a:ext>
                </a:extLst>
              </p:cNvPr>
              <p:cNvCxnSpPr>
                <a:cxnSpLocks/>
              </p:cNvCxnSpPr>
              <p:nvPr/>
            </p:nvCxnSpPr>
            <p:spPr>
              <a:xfrm flipV="1">
                <a:off x="4832432" y="365617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902974-292E-9468-8A53-641D3999624F}"/>
                  </a:ext>
                </a:extLst>
              </p:cNvPr>
              <p:cNvCxnSpPr>
                <a:cxnSpLocks/>
              </p:cNvCxnSpPr>
              <p:nvPr/>
            </p:nvCxnSpPr>
            <p:spPr>
              <a:xfrm flipV="1">
                <a:off x="4832432" y="406321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2A066C4-560D-6FA3-94E3-5556E6CBB44C}"/>
                  </a:ext>
                </a:extLst>
              </p:cNvPr>
              <p:cNvCxnSpPr>
                <a:cxnSpLocks/>
              </p:cNvCxnSpPr>
              <p:nvPr/>
            </p:nvCxnSpPr>
            <p:spPr>
              <a:xfrm flipV="1">
                <a:off x="4832432" y="446694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8F3EA58-DC04-1CEC-AFB8-E2D77D75C86C}"/>
                  </a:ext>
                </a:extLst>
              </p:cNvPr>
              <p:cNvSpPr/>
              <p:nvPr/>
            </p:nvSpPr>
            <p:spPr>
              <a:xfrm>
                <a:off x="6798833" y="334211"/>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38977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3468907-a698-479b-8007-358aebef40ae" xsi:nil="true"/>
    <lcf76f155ced4ddcb4097134ff3c332f xmlns="a074c3bc-21a4-4771-acfe-b989cfb31b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E984B514CA6747BDEB654F428B7275" ma:contentTypeVersion="15" ma:contentTypeDescription="Create a new document." ma:contentTypeScope="" ma:versionID="a832ab9fa510e56ddc8969d99ae785be">
  <xsd:schema xmlns:xsd="http://www.w3.org/2001/XMLSchema" xmlns:xs="http://www.w3.org/2001/XMLSchema" xmlns:p="http://schemas.microsoft.com/office/2006/metadata/properties" xmlns:ns2="a074c3bc-21a4-4771-acfe-b989cfb31b81" xmlns:ns3="e3468907-a698-479b-8007-358aebef40ae" targetNamespace="http://schemas.microsoft.com/office/2006/metadata/properties" ma:root="true" ma:fieldsID="1baecb2ddd19ea2bfb8169812816384b" ns2:_="" ns3:_="">
    <xsd:import namespace="a074c3bc-21a4-4771-acfe-b989cfb31b81"/>
    <xsd:import namespace="e3468907-a698-479b-8007-358aebef40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4c3bc-21a4-4771-acfe-b989cfb31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68907-a698-479b-8007-358aebef40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21fac1c-9310-462a-bf3f-ab978407c081}" ma:internalName="TaxCatchAll" ma:showField="CatchAllData" ma:web="e3468907-a698-479b-8007-358aebef40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A9D9A4-DE01-4C82-88FF-4FD10FB89B62}">
  <ds:schemaRefs>
    <ds:schemaRef ds:uri="http://schemas.microsoft.com/sharepoint/v3/contenttype/forms"/>
  </ds:schemaRefs>
</ds:datastoreItem>
</file>

<file path=customXml/itemProps2.xml><?xml version="1.0" encoding="utf-8"?>
<ds:datastoreItem xmlns:ds="http://schemas.openxmlformats.org/officeDocument/2006/customXml" ds:itemID="{C96DC6B1-E6A5-4329-937D-D61978E144AE}">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a074c3bc-21a4-4771-acfe-b989cfb31b81"/>
    <ds:schemaRef ds:uri="e3468907-a698-479b-8007-358aebef40ae"/>
    <ds:schemaRef ds:uri="http://www.w3.org/XML/1998/namespace"/>
    <ds:schemaRef ds:uri="http://purl.org/dc/terms/"/>
  </ds:schemaRefs>
</ds:datastoreItem>
</file>

<file path=customXml/itemProps3.xml><?xml version="1.0" encoding="utf-8"?>
<ds:datastoreItem xmlns:ds="http://schemas.openxmlformats.org/officeDocument/2006/customXml" ds:itemID="{FA0333C1-15E2-47E9-8532-3CE7A594C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74c3bc-21a4-4771-acfe-b989cfb31b81"/>
    <ds:schemaRef ds:uri="e3468907-a698-479b-8007-358aebef40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Office Theme</Template>
  <TotalTime>1483</TotalTime>
  <Words>1567</Words>
  <Application>Microsoft Office PowerPoint</Application>
  <PresentationFormat>Custom</PresentationFormat>
  <Paragraphs>75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Brandon Grotesque Bold</vt:lpstr>
      <vt:lpstr>Brandon Grotesque Regular</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School Here</dc:title>
  <dc:creator>Connor Cox</dc:creator>
  <cp:lastModifiedBy>Pooler, Michelle (DOT)</cp:lastModifiedBy>
  <cp:revision>68</cp:revision>
  <dcterms:created xsi:type="dcterms:W3CDTF">2016-08-26T20:26:34Z</dcterms:created>
  <dcterms:modified xsi:type="dcterms:W3CDTF">2023-11-03T16:16:44Z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0x01010090E984B514CA6747BDEB654F428B7275</vt:lpwstr>
  </property>
</Properties>
</file>