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0" r:id="rId5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865"/>
    <a:srgbClr val="78BE21"/>
    <a:srgbClr val="3B4D9E"/>
    <a:srgbClr val="3B4D95"/>
    <a:srgbClr val="A4C3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660"/>
  </p:normalViewPr>
  <p:slideViewPr>
    <p:cSldViewPr snapToGrid="0">
      <p:cViewPr varScale="1">
        <p:scale>
          <a:sx n="78" d="100"/>
          <a:sy n="78" d="100"/>
        </p:scale>
        <p:origin x="295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N:\Transit\Bike and Pedestrian Section\Safe Routes to School\Communications\Photos\2015 grand rapids infra\DSC_3104__1600x1064.jpg">
            <a:extLst>
              <a:ext uri="{FF2B5EF4-FFF2-40B4-BE49-F238E27FC236}">
                <a16:creationId xmlns:a16="http://schemas.microsoft.com/office/drawing/2014/main" id="{496887D9-8C4C-4FA2-B851-271F184E41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" t="6483" r="1170" b="12207"/>
          <a:stretch/>
        </p:blipFill>
        <p:spPr bwMode="auto">
          <a:xfrm>
            <a:off x="105988" y="209006"/>
            <a:ext cx="7560425" cy="964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96DFF20-BCBC-445D-9679-B31C0C724A59}"/>
              </a:ext>
            </a:extLst>
          </p:cNvPr>
          <p:cNvSpPr/>
          <p:nvPr/>
        </p:nvSpPr>
        <p:spPr>
          <a:xfrm>
            <a:off x="105988" y="209006"/>
            <a:ext cx="7560425" cy="9640388"/>
          </a:xfrm>
          <a:prstGeom prst="rect">
            <a:avLst/>
          </a:prstGeom>
          <a:gradFill flip="none" rotWithShape="1">
            <a:gsLst>
              <a:gs pos="40000">
                <a:srgbClr val="003865">
                  <a:alpha val="70000"/>
                </a:srgbClr>
              </a:gs>
              <a:gs pos="100000">
                <a:srgbClr val="003865">
                  <a:alpha val="2000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7ED4D7E-2716-4C25-9FEC-312E41BE9C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8919" y="5064411"/>
            <a:ext cx="3945910" cy="839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3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 dirty="0"/>
              <a:t>MONTH XX, 2021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1DF327-8D9D-4936-908A-FE7B86D3AA9A}"/>
              </a:ext>
            </a:extLst>
          </p:cNvPr>
          <p:cNvSpPr/>
          <p:nvPr/>
        </p:nvSpPr>
        <p:spPr>
          <a:xfrm>
            <a:off x="931348" y="6144262"/>
            <a:ext cx="348418" cy="111407"/>
          </a:xfrm>
          <a:prstGeom prst="rect">
            <a:avLst/>
          </a:prstGeom>
          <a:solidFill>
            <a:srgbClr val="78B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B278CB0-2978-4762-B228-9A11706665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8919" y="2158011"/>
            <a:ext cx="5183286" cy="25897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825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Enter Title of Presentation Here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949D9BE4-B083-4863-9FB5-FF9DEF0804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8918" y="6793882"/>
            <a:ext cx="4768601" cy="839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75">
                <a:solidFill>
                  <a:schemeClr val="bg1"/>
                </a:solidFill>
                <a:latin typeface="+mj-lt"/>
              </a:defRPr>
            </a:lvl1pPr>
            <a:lvl2pPr marL="291465" indent="0">
              <a:buNone/>
              <a:defRPr/>
            </a:lvl2pPr>
          </a:lstStyle>
          <a:p>
            <a:pPr marL="0" marR="0" lvl="0" indent="0" algn="l" defTabSz="58293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Dave Cowan  |  Safe Routes to School Coordinator  |  MnDOT</a:t>
            </a:r>
          </a:p>
          <a:p>
            <a:pPr lvl="0"/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C905F90-F9DE-40D9-93D5-1CCCEC1F6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27519" y="6929209"/>
            <a:ext cx="1876077" cy="258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004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328F24-85FE-4F9C-ADED-6157A3A82DB4}"/>
              </a:ext>
            </a:extLst>
          </p:cNvPr>
          <p:cNvSpPr/>
          <p:nvPr/>
        </p:nvSpPr>
        <p:spPr>
          <a:xfrm>
            <a:off x="741912" y="4375573"/>
            <a:ext cx="3915640" cy="2817707"/>
          </a:xfrm>
          <a:prstGeom prst="rect">
            <a:avLst/>
          </a:prstGeom>
          <a:solidFill>
            <a:srgbClr val="00386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E33C8950-043A-4732-B82E-626551DBBB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0325" y="4633081"/>
            <a:ext cx="3693575" cy="1100173"/>
          </a:xfrm>
          <a:prstGeom prst="rect">
            <a:avLst/>
          </a:prstGeom>
        </p:spPr>
        <p:txBody>
          <a:bodyPr wrap="square" bIns="274320">
            <a:spAutoFit/>
          </a:bodyPr>
          <a:lstStyle>
            <a:lvl1pPr marL="0" indent="0">
              <a:buNone/>
              <a:defRPr sz="2805" b="1">
                <a:solidFill>
                  <a:schemeClr val="bg1"/>
                </a:solidFill>
                <a:latin typeface="+mj-lt"/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 dirty="0"/>
              <a:t>Section Divider Title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0FEA5A4A-7C44-4BB3-AB8C-624645BFFF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0325" y="6120370"/>
            <a:ext cx="2113121" cy="425116"/>
          </a:xfrm>
          <a:prstGeom prst="rect">
            <a:avLst/>
          </a:prstGeom>
        </p:spPr>
        <p:txBody>
          <a:bodyPr tIns="182880">
            <a:spAutoFit/>
          </a:bodyPr>
          <a:lstStyle>
            <a:lvl1pPr marL="0" indent="0">
              <a:buNone/>
              <a:defRPr sz="1403" i="1">
                <a:solidFill>
                  <a:schemeClr val="bg1"/>
                </a:solidFill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55EF9C-2ED5-4EC7-8018-ADA90A1FA7DE}"/>
              </a:ext>
            </a:extLst>
          </p:cNvPr>
          <p:cNvSpPr/>
          <p:nvPr/>
        </p:nvSpPr>
        <p:spPr>
          <a:xfrm>
            <a:off x="913683" y="6000839"/>
            <a:ext cx="348418" cy="111407"/>
          </a:xfrm>
          <a:prstGeom prst="rect">
            <a:avLst/>
          </a:prstGeom>
          <a:solidFill>
            <a:srgbClr val="78B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B354DBB-63E0-404E-A70C-802ECA4DF6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6264" y="249133"/>
            <a:ext cx="7559873" cy="95601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44432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FE939D-3150-4295-B9DB-8C9837FD42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603" b="13603"/>
          <a:stretch/>
        </p:blipFill>
        <p:spPr>
          <a:xfrm>
            <a:off x="-47105" y="9238827"/>
            <a:ext cx="1101091" cy="819573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0857C729-529F-4A42-A7FE-95EDC7EC824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5986" y="194890"/>
            <a:ext cx="2845871" cy="90439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EB79B8D7-FD56-49DA-9908-13075EF557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2704" y="209006"/>
            <a:ext cx="4623709" cy="90298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87608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7">
            <a:extLst>
              <a:ext uri="{FF2B5EF4-FFF2-40B4-BE49-F238E27FC236}">
                <a16:creationId xmlns:a16="http://schemas.microsoft.com/office/drawing/2014/main" id="{1F9A3EF5-6E9E-46E2-9A4C-F889DB5573A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987" y="209006"/>
            <a:ext cx="7560427" cy="90298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113A62-526D-4042-B035-09A33A515A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603" b="13603"/>
          <a:stretch/>
        </p:blipFill>
        <p:spPr>
          <a:xfrm>
            <a:off x="-47105" y="9238827"/>
            <a:ext cx="1101091" cy="81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073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7DC2AAED-AD87-404D-9068-A76FAE0543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5612" y="929518"/>
            <a:ext cx="4224644" cy="102048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b="1">
                <a:solidFill>
                  <a:srgbClr val="008EAA"/>
                </a:solidFill>
                <a:latin typeface="+mj-lt"/>
              </a:defRPr>
            </a:lvl1pPr>
            <a:lvl2pPr marL="291465" indent="0">
              <a:buNone/>
              <a:defRPr/>
            </a:lvl2pPr>
            <a:lvl3pPr marL="582930" indent="0">
              <a:buNone/>
              <a:defRPr/>
            </a:lvl3pPr>
            <a:lvl4pPr marL="874395" indent="0">
              <a:buNone/>
              <a:defRPr/>
            </a:lvl4pPr>
            <a:lvl5pPr marL="1165860" indent="0">
              <a:buNone/>
              <a:defRPr/>
            </a:lvl5pPr>
          </a:lstStyle>
          <a:p>
            <a:pPr lvl="0"/>
            <a:r>
              <a:rPr lang="en-US" dirty="0"/>
              <a:t>H2 Header</a:t>
            </a:r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C80E1B4A-CD90-4A1E-B632-A91559209D3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41767" y="2404094"/>
            <a:ext cx="4224644" cy="62406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F3D95C-709C-4384-91EA-FA1576B9A42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5605" y="2404038"/>
            <a:ext cx="2626221" cy="6239933"/>
          </a:xfrm>
          <a:prstGeom prst="rect">
            <a:avLst/>
          </a:prstGeom>
        </p:spPr>
        <p:txBody>
          <a:bodyPr/>
          <a:lstStyle>
            <a:lvl1pPr>
              <a:defRPr sz="1403">
                <a:solidFill>
                  <a:srgbClr val="003865"/>
                </a:solidFill>
                <a:latin typeface="+mj-lt"/>
              </a:defRPr>
            </a:lvl1pPr>
            <a:lvl2pPr>
              <a:defRPr sz="1403">
                <a:solidFill>
                  <a:srgbClr val="003865"/>
                </a:solidFill>
                <a:latin typeface="+mj-lt"/>
              </a:defRPr>
            </a:lvl2pPr>
            <a:lvl3pPr>
              <a:defRPr>
                <a:solidFill>
                  <a:srgbClr val="003865"/>
                </a:solidFill>
                <a:latin typeface="+mj-lt"/>
              </a:defRPr>
            </a:lvl3pPr>
            <a:lvl4pPr>
              <a:defRPr>
                <a:solidFill>
                  <a:srgbClr val="003865"/>
                </a:solidFill>
                <a:latin typeface="+mj-lt"/>
              </a:defRPr>
            </a:lvl4pPr>
            <a:lvl5pPr>
              <a:defRPr sz="1020">
                <a:solidFill>
                  <a:srgbClr val="003865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D7BCC26-B8AC-4307-978D-F6B6E4641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00169" y="216140"/>
            <a:ext cx="1366242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554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EB8C578-BF67-4995-8875-C3C64F46728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97580" y="2404038"/>
            <a:ext cx="3912241" cy="6239933"/>
          </a:xfrm>
          <a:prstGeom prst="rect">
            <a:avLst/>
          </a:prstGeom>
        </p:spPr>
        <p:txBody>
          <a:bodyPr/>
          <a:lstStyle>
            <a:lvl1pPr>
              <a:defRPr sz="1403">
                <a:solidFill>
                  <a:srgbClr val="003865"/>
                </a:solidFill>
                <a:latin typeface="+mj-lt"/>
              </a:defRPr>
            </a:lvl1pPr>
            <a:lvl2pPr>
              <a:defRPr sz="1403">
                <a:solidFill>
                  <a:srgbClr val="003865"/>
                </a:solidFill>
                <a:latin typeface="+mj-lt"/>
              </a:defRPr>
            </a:lvl2pPr>
            <a:lvl3pPr>
              <a:defRPr>
                <a:solidFill>
                  <a:srgbClr val="003865"/>
                </a:solidFill>
                <a:latin typeface="+mj-lt"/>
              </a:defRPr>
            </a:lvl3pPr>
            <a:lvl4pPr>
              <a:defRPr>
                <a:solidFill>
                  <a:srgbClr val="003865"/>
                </a:solidFill>
                <a:latin typeface="+mj-lt"/>
              </a:defRPr>
            </a:lvl4pPr>
            <a:lvl5pPr>
              <a:defRPr sz="1020">
                <a:solidFill>
                  <a:srgbClr val="003865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17">
            <a:extLst>
              <a:ext uri="{FF2B5EF4-FFF2-40B4-BE49-F238E27FC236}">
                <a16:creationId xmlns:a16="http://schemas.microsoft.com/office/drawing/2014/main" id="{BDB2317F-C4D8-40C4-9E19-004B7DF14EB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55612" y="2404094"/>
            <a:ext cx="2696524" cy="62406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CC749ECA-63A3-4955-A9BF-751829818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5611" y="929518"/>
            <a:ext cx="5267679" cy="102048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b="1">
                <a:solidFill>
                  <a:srgbClr val="008EAA"/>
                </a:solidFill>
                <a:latin typeface="+mj-lt"/>
              </a:defRPr>
            </a:lvl1pPr>
            <a:lvl2pPr marL="291465" indent="0">
              <a:buNone/>
              <a:defRPr/>
            </a:lvl2pPr>
            <a:lvl3pPr marL="582930" indent="0">
              <a:buNone/>
              <a:defRPr/>
            </a:lvl3pPr>
            <a:lvl4pPr marL="874395" indent="0">
              <a:buNone/>
              <a:defRPr/>
            </a:lvl4pPr>
            <a:lvl5pPr marL="1165860" indent="0">
              <a:buNone/>
              <a:defRPr/>
            </a:lvl5pPr>
          </a:lstStyle>
          <a:p>
            <a:pPr lvl="0"/>
            <a:r>
              <a:rPr lang="en-US" dirty="0"/>
              <a:t>H2 Header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657C5D6-1D88-4DF9-9162-01C95D4D2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00169" y="216140"/>
            <a:ext cx="1366242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996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7">
            <a:extLst>
              <a:ext uri="{FF2B5EF4-FFF2-40B4-BE49-F238E27FC236}">
                <a16:creationId xmlns:a16="http://schemas.microsoft.com/office/drawing/2014/main" id="{1F9A3EF5-6E9E-46E2-9A4C-F889DB5573A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987" y="2502504"/>
            <a:ext cx="7560427" cy="73468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EDDCABFE-33C4-4666-AD41-8B914E880E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5612" y="929518"/>
            <a:ext cx="4224644" cy="102048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b="1">
                <a:solidFill>
                  <a:srgbClr val="008EAA"/>
                </a:solidFill>
                <a:latin typeface="+mj-lt"/>
              </a:defRPr>
            </a:lvl1pPr>
            <a:lvl2pPr marL="291465" indent="0">
              <a:buNone/>
              <a:defRPr/>
            </a:lvl2pPr>
            <a:lvl3pPr marL="582930" indent="0">
              <a:buNone/>
              <a:defRPr/>
            </a:lvl3pPr>
            <a:lvl4pPr marL="874395" indent="0">
              <a:buNone/>
              <a:defRPr/>
            </a:lvl4pPr>
            <a:lvl5pPr marL="1165860" indent="0">
              <a:buNone/>
              <a:defRPr/>
            </a:lvl5pPr>
          </a:lstStyle>
          <a:p>
            <a:pPr lvl="0"/>
            <a:r>
              <a:rPr lang="en-US" dirty="0"/>
              <a:t>H2 Header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1562EB9-FCA3-4069-94C1-A420F89683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00169" y="216140"/>
            <a:ext cx="1366242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75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7">
            <a:extLst>
              <a:ext uri="{FF2B5EF4-FFF2-40B4-BE49-F238E27FC236}">
                <a16:creationId xmlns:a16="http://schemas.microsoft.com/office/drawing/2014/main" id="{1F9A3EF5-6E9E-46E2-9A4C-F889DB5573A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987" y="2502504"/>
            <a:ext cx="7560427" cy="73468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1562EB9-FCA3-4069-94C1-A420F89683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00169" y="216140"/>
            <a:ext cx="1366242" cy="1885950"/>
          </a:xfrm>
          <a:prstGeom prst="rect">
            <a:avLst/>
          </a:prstGeom>
        </p:spPr>
      </p:pic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6DE22BAB-C2BE-47F7-A8B7-A7C1F0F4D6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5611" y="929518"/>
            <a:ext cx="5267679" cy="102048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b="1">
                <a:solidFill>
                  <a:srgbClr val="008EAA"/>
                </a:solidFill>
                <a:latin typeface="+mj-lt"/>
              </a:defRPr>
            </a:lvl1pPr>
            <a:lvl2pPr marL="291465" indent="0">
              <a:buNone/>
              <a:defRPr/>
            </a:lvl2pPr>
            <a:lvl3pPr marL="582930" indent="0">
              <a:buNone/>
              <a:defRPr/>
            </a:lvl3pPr>
            <a:lvl4pPr marL="874395" indent="0">
              <a:buNone/>
              <a:defRPr/>
            </a:lvl4pPr>
            <a:lvl5pPr marL="1165860" indent="0">
              <a:buNone/>
              <a:defRPr/>
            </a:lvl5pPr>
          </a:lstStyle>
          <a:p>
            <a:pPr lvl="0"/>
            <a:r>
              <a:rPr lang="en-US" dirty="0"/>
              <a:t>H2 Header</a:t>
            </a:r>
          </a:p>
        </p:txBody>
      </p:sp>
    </p:spTree>
    <p:extLst>
      <p:ext uri="{BB962C8B-B14F-4D97-AF65-F5344CB8AC3E}">
        <p14:creationId xmlns:p14="http://schemas.microsoft.com/office/powerpoint/2010/main" val="3667315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Pictur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7">
            <a:extLst>
              <a:ext uri="{FF2B5EF4-FFF2-40B4-BE49-F238E27FC236}">
                <a16:creationId xmlns:a16="http://schemas.microsoft.com/office/drawing/2014/main" id="{7DB2616B-1163-4F04-8A6C-5884F4976AE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41767" y="243844"/>
            <a:ext cx="2059328" cy="36225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7D685228-11A4-4727-B131-AEA931D8383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41769" y="4110264"/>
            <a:ext cx="2059328" cy="57042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7">
            <a:extLst>
              <a:ext uri="{FF2B5EF4-FFF2-40B4-BE49-F238E27FC236}">
                <a16:creationId xmlns:a16="http://schemas.microsoft.com/office/drawing/2014/main" id="{FCB0E08E-50F7-4FD6-A285-386F2FB26D4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607085" y="243842"/>
            <a:ext cx="2059328" cy="95707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9D0B10FB-1F27-4051-A882-F6990E102D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5612" y="929518"/>
            <a:ext cx="2626215" cy="102048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b="1">
                <a:solidFill>
                  <a:srgbClr val="008EAA"/>
                </a:solidFill>
                <a:latin typeface="+mj-lt"/>
              </a:defRPr>
            </a:lvl1pPr>
            <a:lvl2pPr marL="291465" indent="0">
              <a:buNone/>
              <a:defRPr/>
            </a:lvl2pPr>
            <a:lvl3pPr marL="582930" indent="0">
              <a:buNone/>
              <a:defRPr/>
            </a:lvl3pPr>
            <a:lvl4pPr marL="874395" indent="0">
              <a:buNone/>
              <a:defRPr/>
            </a:lvl4pPr>
            <a:lvl5pPr marL="1165860" indent="0">
              <a:buNone/>
              <a:defRPr/>
            </a:lvl5pPr>
          </a:lstStyle>
          <a:p>
            <a:pPr lvl="0"/>
            <a:r>
              <a:rPr lang="en-US" dirty="0"/>
              <a:t>H2 Header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185B6A6-FCF3-456D-ADF5-C87872F4340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5605" y="2404038"/>
            <a:ext cx="2626221" cy="62399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3">
                <a:solidFill>
                  <a:srgbClr val="003865"/>
                </a:solidFill>
                <a:latin typeface="+mj-lt"/>
              </a:defRPr>
            </a:lvl1pPr>
            <a:lvl2pPr>
              <a:defRPr sz="1403">
                <a:solidFill>
                  <a:srgbClr val="003865"/>
                </a:solidFill>
                <a:latin typeface="+mj-lt"/>
              </a:defRPr>
            </a:lvl2pPr>
            <a:lvl3pPr>
              <a:defRPr>
                <a:solidFill>
                  <a:srgbClr val="003865"/>
                </a:solidFill>
                <a:latin typeface="+mj-lt"/>
              </a:defRPr>
            </a:lvl3pPr>
            <a:lvl4pPr>
              <a:defRPr>
                <a:solidFill>
                  <a:srgbClr val="003865"/>
                </a:solidFill>
                <a:latin typeface="+mj-lt"/>
              </a:defRPr>
            </a:lvl4pPr>
            <a:lvl5pPr>
              <a:defRPr sz="1020">
                <a:solidFill>
                  <a:srgbClr val="003865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72F360BD-D1E3-4595-A24D-B3276E14B5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603" b="13603"/>
          <a:stretch/>
        </p:blipFill>
        <p:spPr>
          <a:xfrm>
            <a:off x="-47105" y="9238827"/>
            <a:ext cx="1101091" cy="81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0438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N:\Transit\Bike and Pedestrian Section\Safe Routes to School\Communications\Photos\2015 grand rapids infra\DSC_3063__1600x1064.jpg">
            <a:extLst>
              <a:ext uri="{FF2B5EF4-FFF2-40B4-BE49-F238E27FC236}">
                <a16:creationId xmlns:a16="http://schemas.microsoft.com/office/drawing/2014/main" id="{DE89AB7D-4AD2-415B-B0A1-DE71DC32F2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41"/>
          <a:stretch/>
        </p:blipFill>
        <p:spPr bwMode="auto">
          <a:xfrm>
            <a:off x="105986" y="209006"/>
            <a:ext cx="7560424" cy="964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E82D8A-B613-4EE8-B429-76A63CD574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387" y="467581"/>
            <a:ext cx="700025" cy="74513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69A4EAA-3DA8-4760-88E6-912E12D41620}"/>
              </a:ext>
            </a:extLst>
          </p:cNvPr>
          <p:cNvSpPr/>
          <p:nvPr/>
        </p:nvSpPr>
        <p:spPr>
          <a:xfrm>
            <a:off x="105988" y="209006"/>
            <a:ext cx="7560425" cy="9640388"/>
          </a:xfrm>
          <a:prstGeom prst="rect">
            <a:avLst/>
          </a:prstGeom>
          <a:solidFill>
            <a:srgbClr val="003865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9458FA-AC1E-40B9-B088-B88917881D13}"/>
              </a:ext>
            </a:extLst>
          </p:cNvPr>
          <p:cNvSpPr/>
          <p:nvPr/>
        </p:nvSpPr>
        <p:spPr>
          <a:xfrm>
            <a:off x="3711990" y="5310669"/>
            <a:ext cx="348418" cy="111407"/>
          </a:xfrm>
          <a:prstGeom prst="rect">
            <a:avLst/>
          </a:prstGeom>
          <a:solidFill>
            <a:srgbClr val="78B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 baseline="0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13473C4C-A216-481B-B255-67BBE0EC3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94557" y="3595553"/>
            <a:ext cx="5183286" cy="115218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678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Thank you!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76FEDA52-E29D-44DD-836D-2410D8A0A6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94556" y="6039207"/>
            <a:ext cx="5183286" cy="6575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30" b="1">
                <a:solidFill>
                  <a:schemeClr val="bg1"/>
                </a:solidFill>
                <a:latin typeface="+mn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 dirty="0"/>
              <a:t>QUESTIONS?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3FD922C-52CD-43EF-8FA9-B5E9305745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48161" y="607418"/>
            <a:ext cx="1876077" cy="2589723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B4CA161E-F3A9-43A2-91F0-81B9C87DAF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4556" y="6822017"/>
            <a:ext cx="5183286" cy="194415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1403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Dave Cowan</a:t>
            </a:r>
            <a:br>
              <a:rPr lang="en-US" dirty="0"/>
            </a:br>
            <a:r>
              <a:rPr lang="en-US" dirty="0"/>
              <a:t>dave.cowan@state.mn.us</a:t>
            </a:r>
            <a:br>
              <a:rPr lang="en-US" dirty="0"/>
            </a:br>
            <a:r>
              <a:rPr lang="en-US" dirty="0"/>
              <a:t>Safe Routes to School Coordinator | MnDOT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6635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81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E5A0D4A-B3BD-4272-B23D-7C195CFE12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6264" y="209550"/>
            <a:ext cx="7559873" cy="96393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6DFF20-BCBC-445D-9679-B31C0C724A59}"/>
              </a:ext>
            </a:extLst>
          </p:cNvPr>
          <p:cNvSpPr/>
          <p:nvPr/>
        </p:nvSpPr>
        <p:spPr>
          <a:xfrm>
            <a:off x="105988" y="209006"/>
            <a:ext cx="7560425" cy="9640388"/>
          </a:xfrm>
          <a:prstGeom prst="rect">
            <a:avLst/>
          </a:prstGeom>
          <a:solidFill>
            <a:srgbClr val="00386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7ED4D7E-2716-4C25-9FEC-312E41BE9C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8919" y="5064411"/>
            <a:ext cx="3945910" cy="839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3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 dirty="0"/>
              <a:t>MONTH XX, 2021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1DF327-8D9D-4936-908A-FE7B86D3AA9A}"/>
              </a:ext>
            </a:extLst>
          </p:cNvPr>
          <p:cNvSpPr/>
          <p:nvPr/>
        </p:nvSpPr>
        <p:spPr>
          <a:xfrm>
            <a:off x="931348" y="6144262"/>
            <a:ext cx="348418" cy="111407"/>
          </a:xfrm>
          <a:prstGeom prst="rect">
            <a:avLst/>
          </a:prstGeom>
          <a:solidFill>
            <a:srgbClr val="78B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B278CB0-2978-4762-B228-9A11706665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8919" y="2158011"/>
            <a:ext cx="5183286" cy="25897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825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Enter Title of Presentation Here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949D9BE4-B083-4863-9FB5-FF9DEF0804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8918" y="6793882"/>
            <a:ext cx="4768601" cy="839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75">
                <a:solidFill>
                  <a:schemeClr val="bg1"/>
                </a:solidFill>
                <a:latin typeface="+mj-lt"/>
              </a:defRPr>
            </a:lvl1pPr>
            <a:lvl2pPr marL="291465" indent="0">
              <a:buNone/>
              <a:defRPr/>
            </a:lvl2pPr>
          </a:lstStyle>
          <a:p>
            <a:pPr marL="0" marR="0" lvl="0" indent="0" algn="l" defTabSz="58293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Dave Cowan  |  Safe Routes to School Coordinator  |  MnDOT</a:t>
            </a:r>
          </a:p>
          <a:p>
            <a:pPr lvl="0"/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C905F90-F9DE-40D9-93D5-1CCCEC1F6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27519" y="6929209"/>
            <a:ext cx="1876077" cy="258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119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N:\Transit\Bike and Pedestrian Section\Safe Routes to School\Communications\Photos\2015 grand rapids infra\DSC_3104__1600x1064.jpg">
            <a:extLst>
              <a:ext uri="{FF2B5EF4-FFF2-40B4-BE49-F238E27FC236}">
                <a16:creationId xmlns:a16="http://schemas.microsoft.com/office/drawing/2014/main" id="{496887D9-8C4C-4FA2-B851-271F184E41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" t="27971" r="1170" b="8398"/>
          <a:stretch/>
        </p:blipFill>
        <p:spPr bwMode="auto">
          <a:xfrm>
            <a:off x="105988" y="209006"/>
            <a:ext cx="7560425" cy="7544349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FD648FF-648F-42CF-A140-B94427F18122}"/>
              </a:ext>
            </a:extLst>
          </p:cNvPr>
          <p:cNvSpPr/>
          <p:nvPr/>
        </p:nvSpPr>
        <p:spPr>
          <a:xfrm>
            <a:off x="105988" y="191590"/>
            <a:ext cx="7560425" cy="7091549"/>
          </a:xfrm>
          <a:prstGeom prst="rect">
            <a:avLst/>
          </a:prstGeom>
          <a:solidFill>
            <a:srgbClr val="003865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5288BE0-18DA-4690-A95C-417DA2DEE0F4}"/>
              </a:ext>
            </a:extLst>
          </p:cNvPr>
          <p:cNvSpPr/>
          <p:nvPr/>
        </p:nvSpPr>
        <p:spPr>
          <a:xfrm>
            <a:off x="105988" y="6338989"/>
            <a:ext cx="7560425" cy="3384132"/>
          </a:xfrm>
          <a:custGeom>
            <a:avLst/>
            <a:gdLst>
              <a:gd name="connsiteX0" fmla="*/ 11859490 w 11859490"/>
              <a:gd name="connsiteY0" fmla="*/ 0 h 2307363"/>
              <a:gd name="connsiteX1" fmla="*/ 11859490 w 11859490"/>
              <a:gd name="connsiteY1" fmla="*/ 2307363 h 2307363"/>
              <a:gd name="connsiteX2" fmla="*/ 0 w 11859490"/>
              <a:gd name="connsiteY2" fmla="*/ 2307363 h 2307363"/>
              <a:gd name="connsiteX3" fmla="*/ 0 w 11859490"/>
              <a:gd name="connsiteY3" fmla="*/ 657299 h 230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59490" h="2307363">
                <a:moveTo>
                  <a:pt x="11859490" y="0"/>
                </a:moveTo>
                <a:lnTo>
                  <a:pt x="11859490" y="2307363"/>
                </a:lnTo>
                <a:lnTo>
                  <a:pt x="0" y="2307363"/>
                </a:lnTo>
                <a:lnTo>
                  <a:pt x="0" y="6572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148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7ED4D7E-2716-4C25-9FEC-312E41BE9C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5918" y="7753355"/>
            <a:ext cx="3945910" cy="839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30">
                <a:solidFill>
                  <a:srgbClr val="0038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 dirty="0"/>
              <a:t>MONTH XX, 2021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949D9BE4-B083-4863-9FB5-FF9DEF0804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5918" y="8749085"/>
            <a:ext cx="4768601" cy="839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75">
                <a:solidFill>
                  <a:srgbClr val="008EAA"/>
                </a:solidFill>
                <a:latin typeface="+mj-lt"/>
              </a:defRPr>
            </a:lvl1pPr>
            <a:lvl2pPr marL="291465" indent="0">
              <a:buNone/>
              <a:defRPr/>
            </a:lvl2pPr>
          </a:lstStyle>
          <a:p>
            <a:pPr marL="0" marR="0" lvl="0" indent="0" algn="l" defTabSz="58293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Dave Cowan  |  Safe Routes to School Coordinator  |  MnDOT</a:t>
            </a:r>
          </a:p>
          <a:p>
            <a:pPr lvl="0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B278CB0-2978-4762-B228-9A11706665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5918" y="2158011"/>
            <a:ext cx="5183286" cy="2589723"/>
          </a:xfrm>
          <a:prstGeom prst="rect">
            <a:avLst/>
          </a:prstGeom>
          <a:noFill/>
        </p:spPr>
        <p:txBody>
          <a:bodyPr anchor="b"/>
          <a:lstStyle>
            <a:lvl1pPr marL="0" indent="0">
              <a:buNone/>
              <a:defRPr sz="3825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Enter Title of Presentation Here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C905F90-F9DE-40D9-93D5-1CCCEC1F6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29514" y="6929209"/>
            <a:ext cx="1872086" cy="258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398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2EE9916-1C11-45D5-A3D4-7A0EFB7C43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6264" y="209550"/>
            <a:ext cx="7559873" cy="75612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D648FF-648F-42CF-A140-B94427F18122}"/>
              </a:ext>
            </a:extLst>
          </p:cNvPr>
          <p:cNvSpPr/>
          <p:nvPr/>
        </p:nvSpPr>
        <p:spPr>
          <a:xfrm>
            <a:off x="105711" y="191589"/>
            <a:ext cx="7560425" cy="7561221"/>
          </a:xfrm>
          <a:prstGeom prst="rect">
            <a:avLst/>
          </a:prstGeom>
          <a:solidFill>
            <a:srgbClr val="00386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5288BE0-18DA-4690-A95C-417DA2DEE0F4}"/>
              </a:ext>
            </a:extLst>
          </p:cNvPr>
          <p:cNvSpPr/>
          <p:nvPr/>
        </p:nvSpPr>
        <p:spPr>
          <a:xfrm>
            <a:off x="105988" y="6338989"/>
            <a:ext cx="7560425" cy="3384132"/>
          </a:xfrm>
          <a:custGeom>
            <a:avLst/>
            <a:gdLst>
              <a:gd name="connsiteX0" fmla="*/ 11859490 w 11859490"/>
              <a:gd name="connsiteY0" fmla="*/ 0 h 2307363"/>
              <a:gd name="connsiteX1" fmla="*/ 11859490 w 11859490"/>
              <a:gd name="connsiteY1" fmla="*/ 2307363 h 2307363"/>
              <a:gd name="connsiteX2" fmla="*/ 0 w 11859490"/>
              <a:gd name="connsiteY2" fmla="*/ 2307363 h 2307363"/>
              <a:gd name="connsiteX3" fmla="*/ 0 w 11859490"/>
              <a:gd name="connsiteY3" fmla="*/ 657299 h 230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59490" h="2307363">
                <a:moveTo>
                  <a:pt x="11859490" y="0"/>
                </a:moveTo>
                <a:lnTo>
                  <a:pt x="11859490" y="2307363"/>
                </a:lnTo>
                <a:lnTo>
                  <a:pt x="0" y="2307363"/>
                </a:lnTo>
                <a:lnTo>
                  <a:pt x="0" y="6572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148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7ED4D7E-2716-4C25-9FEC-312E41BE9C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5918" y="7753355"/>
            <a:ext cx="3945910" cy="839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30">
                <a:solidFill>
                  <a:srgbClr val="0038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 dirty="0"/>
              <a:t>MONTH XX, 2021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949D9BE4-B083-4863-9FB5-FF9DEF0804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5918" y="8749085"/>
            <a:ext cx="4768601" cy="839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75">
                <a:solidFill>
                  <a:srgbClr val="008EAA"/>
                </a:solidFill>
                <a:latin typeface="+mj-lt"/>
              </a:defRPr>
            </a:lvl1pPr>
            <a:lvl2pPr marL="291465" indent="0">
              <a:buNone/>
              <a:defRPr/>
            </a:lvl2pPr>
          </a:lstStyle>
          <a:p>
            <a:pPr marL="0" marR="0" lvl="0" indent="0" algn="l" defTabSz="58293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Dave Cowan  |  Safe Routes to School Coordinator  |  MnDOT</a:t>
            </a:r>
          </a:p>
          <a:p>
            <a:pPr lvl="0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B278CB0-2978-4762-B228-9A11706665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5918" y="2158011"/>
            <a:ext cx="5183286" cy="2589723"/>
          </a:xfrm>
          <a:prstGeom prst="rect">
            <a:avLst/>
          </a:prstGeom>
          <a:noFill/>
        </p:spPr>
        <p:txBody>
          <a:bodyPr anchor="b"/>
          <a:lstStyle>
            <a:lvl1pPr marL="0" indent="0">
              <a:buNone/>
              <a:defRPr sz="3825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Enter Title of Presentation Here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C905F90-F9DE-40D9-93D5-1CCCEC1F6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29514" y="6929209"/>
            <a:ext cx="1872086" cy="258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107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us_va_woodbridge_kilby walking sidewalk kids only">
            <a:extLst>
              <a:ext uri="{FF2B5EF4-FFF2-40B4-BE49-F238E27FC236}">
                <a16:creationId xmlns:a16="http://schemas.microsoft.com/office/drawing/2014/main" id="{832E5A47-A7A1-401C-B765-2E9126CD8D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" t="22818" r="533" b="5391"/>
          <a:stretch/>
        </p:blipFill>
        <p:spPr bwMode="auto">
          <a:xfrm>
            <a:off x="105988" y="207874"/>
            <a:ext cx="7560425" cy="964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Google Shape;171;p20">
            <a:extLst>
              <a:ext uri="{FF2B5EF4-FFF2-40B4-BE49-F238E27FC236}">
                <a16:creationId xmlns:a16="http://schemas.microsoft.com/office/drawing/2014/main" id="{7CA491F3-35DB-47EF-AC5D-494A68E3DA8B}"/>
              </a:ext>
            </a:extLst>
          </p:cNvPr>
          <p:cNvSpPr/>
          <p:nvPr/>
        </p:nvSpPr>
        <p:spPr>
          <a:xfrm>
            <a:off x="105986" y="207874"/>
            <a:ext cx="7560425" cy="9642653"/>
          </a:xfrm>
          <a:prstGeom prst="rect">
            <a:avLst/>
          </a:prstGeom>
          <a:solidFill>
            <a:srgbClr val="003865">
              <a:alpha val="55000"/>
            </a:srgbClr>
          </a:solidFill>
          <a:ln>
            <a:noFill/>
          </a:ln>
        </p:spPr>
        <p:txBody>
          <a:bodyPr spcFirstLastPara="1" wrap="square" lIns="58283" tIns="29134" rIns="58283" bIns="2913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148" baseline="-25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F551F0-2141-43A9-A0B0-BD51E43ED9D8}"/>
              </a:ext>
            </a:extLst>
          </p:cNvPr>
          <p:cNvSpPr/>
          <p:nvPr/>
        </p:nvSpPr>
        <p:spPr>
          <a:xfrm>
            <a:off x="931348" y="4739478"/>
            <a:ext cx="348418" cy="111407"/>
          </a:xfrm>
          <a:prstGeom prst="rect">
            <a:avLst/>
          </a:prstGeom>
          <a:solidFill>
            <a:srgbClr val="78B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665CF93-4156-4172-8760-9FC826F52C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0325" y="3251320"/>
            <a:ext cx="4497128" cy="15995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5" b="1">
                <a:solidFill>
                  <a:schemeClr val="bg1"/>
                </a:solidFill>
                <a:latin typeface="+mj-lt"/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 dirty="0"/>
              <a:t>Section Divider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573DD3E-DE67-46AB-80D2-64D01022DA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0324" y="5370136"/>
            <a:ext cx="2113121" cy="10011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3" i="1">
                <a:solidFill>
                  <a:schemeClr val="bg1"/>
                </a:solidFill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44077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N:\Transit\Bike and Pedestrian Section\Safe Routes to School\Communications\Photos\St. Anthony 2015 minigrant bike rodeo\DSC_0008.JPG">
            <a:extLst>
              <a:ext uri="{FF2B5EF4-FFF2-40B4-BE49-F238E27FC236}">
                <a16:creationId xmlns:a16="http://schemas.microsoft.com/office/drawing/2014/main" id="{2795B01C-C0E0-4BA9-A157-6CAEB6CDEA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93" r="1382" b="2086"/>
          <a:stretch/>
        </p:blipFill>
        <p:spPr bwMode="auto">
          <a:xfrm>
            <a:off x="105989" y="248809"/>
            <a:ext cx="7560424" cy="956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171;p20">
            <a:extLst>
              <a:ext uri="{FF2B5EF4-FFF2-40B4-BE49-F238E27FC236}">
                <a16:creationId xmlns:a16="http://schemas.microsoft.com/office/drawing/2014/main" id="{7CA491F3-35DB-47EF-AC5D-494A68E3DA8B}"/>
              </a:ext>
            </a:extLst>
          </p:cNvPr>
          <p:cNvSpPr/>
          <p:nvPr/>
        </p:nvSpPr>
        <p:spPr>
          <a:xfrm>
            <a:off x="105988" y="207874"/>
            <a:ext cx="7560425" cy="9642653"/>
          </a:xfrm>
          <a:prstGeom prst="rect">
            <a:avLst/>
          </a:prstGeom>
          <a:solidFill>
            <a:srgbClr val="003865">
              <a:alpha val="55000"/>
            </a:srgbClr>
          </a:solidFill>
          <a:ln>
            <a:noFill/>
          </a:ln>
        </p:spPr>
        <p:txBody>
          <a:bodyPr spcFirstLastPara="1" wrap="square" lIns="58283" tIns="29134" rIns="58283" bIns="2913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148" baseline="-25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F551F0-2141-43A9-A0B0-BD51E43ED9D8}"/>
              </a:ext>
            </a:extLst>
          </p:cNvPr>
          <p:cNvSpPr/>
          <p:nvPr/>
        </p:nvSpPr>
        <p:spPr>
          <a:xfrm>
            <a:off x="931348" y="4739478"/>
            <a:ext cx="348418" cy="111407"/>
          </a:xfrm>
          <a:prstGeom prst="rect">
            <a:avLst/>
          </a:prstGeom>
          <a:solidFill>
            <a:srgbClr val="78B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665CF93-4156-4172-8760-9FC826F52C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0325" y="3251320"/>
            <a:ext cx="4497128" cy="15995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5" b="1">
                <a:solidFill>
                  <a:schemeClr val="bg1"/>
                </a:solidFill>
                <a:latin typeface="+mj-lt"/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 dirty="0"/>
              <a:t>Section Divider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573DD3E-DE67-46AB-80D2-64D01022DA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0324" y="5370136"/>
            <a:ext cx="2113121" cy="10011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3" i="1">
                <a:solidFill>
                  <a:schemeClr val="bg1"/>
                </a:solidFill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1781497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42D7AE3-3DD0-4AF7-BC94-B1D7A19EB3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5758" y="207223"/>
            <a:ext cx="7560886" cy="964395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Google Shape;171;p20">
            <a:extLst>
              <a:ext uri="{FF2B5EF4-FFF2-40B4-BE49-F238E27FC236}">
                <a16:creationId xmlns:a16="http://schemas.microsoft.com/office/drawing/2014/main" id="{7CA491F3-35DB-47EF-AC5D-494A68E3DA8B}"/>
              </a:ext>
            </a:extLst>
          </p:cNvPr>
          <p:cNvSpPr/>
          <p:nvPr/>
        </p:nvSpPr>
        <p:spPr>
          <a:xfrm>
            <a:off x="105988" y="207874"/>
            <a:ext cx="7560425" cy="9642653"/>
          </a:xfrm>
          <a:prstGeom prst="rect">
            <a:avLst/>
          </a:prstGeom>
          <a:solidFill>
            <a:srgbClr val="003865">
              <a:alpha val="55000"/>
            </a:srgbClr>
          </a:solidFill>
          <a:ln>
            <a:noFill/>
          </a:ln>
        </p:spPr>
        <p:txBody>
          <a:bodyPr spcFirstLastPara="1" wrap="square" lIns="58283" tIns="29134" rIns="58283" bIns="2913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148" baseline="-25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F551F0-2141-43A9-A0B0-BD51E43ED9D8}"/>
              </a:ext>
            </a:extLst>
          </p:cNvPr>
          <p:cNvSpPr/>
          <p:nvPr/>
        </p:nvSpPr>
        <p:spPr>
          <a:xfrm>
            <a:off x="931348" y="4739478"/>
            <a:ext cx="348418" cy="111407"/>
          </a:xfrm>
          <a:prstGeom prst="rect">
            <a:avLst/>
          </a:prstGeom>
          <a:solidFill>
            <a:srgbClr val="78B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665CF93-4156-4172-8760-9FC826F52C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0325" y="3251320"/>
            <a:ext cx="4497128" cy="15995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5" b="1">
                <a:solidFill>
                  <a:schemeClr val="bg1"/>
                </a:solidFill>
                <a:latin typeface="+mj-lt"/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 dirty="0"/>
              <a:t>Section Divider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573DD3E-DE67-46AB-80D2-64D01022DA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0324" y="5370136"/>
            <a:ext cx="2113121" cy="10011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3" i="1">
                <a:solidFill>
                  <a:schemeClr val="bg1"/>
                </a:solidFill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2028842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us_va_woodbridge_kilby walking sidewalk kids only">
            <a:extLst>
              <a:ext uri="{FF2B5EF4-FFF2-40B4-BE49-F238E27FC236}">
                <a16:creationId xmlns:a16="http://schemas.microsoft.com/office/drawing/2014/main" id="{832E5A47-A7A1-401C-B765-2E9126CD8D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" t="22818" r="533" b="5391"/>
          <a:stretch/>
        </p:blipFill>
        <p:spPr bwMode="auto">
          <a:xfrm>
            <a:off x="105988" y="207874"/>
            <a:ext cx="7560425" cy="964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0B4F675-A3E3-4895-A72B-3038A74BCBD3}"/>
              </a:ext>
            </a:extLst>
          </p:cNvPr>
          <p:cNvSpPr/>
          <p:nvPr/>
        </p:nvSpPr>
        <p:spPr>
          <a:xfrm>
            <a:off x="741912" y="4375573"/>
            <a:ext cx="3915640" cy="2817707"/>
          </a:xfrm>
          <a:prstGeom prst="rect">
            <a:avLst/>
          </a:prstGeom>
          <a:solidFill>
            <a:srgbClr val="00386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665CF93-4156-4172-8760-9FC826F52C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0325" y="4633081"/>
            <a:ext cx="3693575" cy="1100173"/>
          </a:xfrm>
          <a:prstGeom prst="rect">
            <a:avLst/>
          </a:prstGeom>
        </p:spPr>
        <p:txBody>
          <a:bodyPr wrap="square" bIns="274320">
            <a:spAutoFit/>
          </a:bodyPr>
          <a:lstStyle>
            <a:lvl1pPr marL="0" indent="0">
              <a:buNone/>
              <a:defRPr sz="2805" b="1">
                <a:solidFill>
                  <a:schemeClr val="bg1"/>
                </a:solidFill>
                <a:latin typeface="+mj-lt"/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 dirty="0"/>
              <a:t>Section Divider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573DD3E-DE67-46AB-80D2-64D01022DA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0325" y="6120370"/>
            <a:ext cx="2113121" cy="425116"/>
          </a:xfrm>
          <a:prstGeom prst="rect">
            <a:avLst/>
          </a:prstGeom>
        </p:spPr>
        <p:txBody>
          <a:bodyPr tIns="182880">
            <a:spAutoFit/>
          </a:bodyPr>
          <a:lstStyle>
            <a:lvl1pPr marL="0" indent="0">
              <a:buNone/>
              <a:defRPr sz="1403" i="1">
                <a:solidFill>
                  <a:schemeClr val="bg1"/>
                </a:solidFill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B63766-2E97-48BB-B951-E8F22D39433C}"/>
              </a:ext>
            </a:extLst>
          </p:cNvPr>
          <p:cNvSpPr/>
          <p:nvPr/>
        </p:nvSpPr>
        <p:spPr>
          <a:xfrm>
            <a:off x="913683" y="6000839"/>
            <a:ext cx="348418" cy="111407"/>
          </a:xfrm>
          <a:prstGeom prst="rect">
            <a:avLst/>
          </a:prstGeom>
          <a:solidFill>
            <a:srgbClr val="78B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</p:spTree>
    <p:extLst>
      <p:ext uri="{BB962C8B-B14F-4D97-AF65-F5344CB8AC3E}">
        <p14:creationId xmlns:p14="http://schemas.microsoft.com/office/powerpoint/2010/main" val="2066981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N:\Transit\Bike and Pedestrian Section\Safe Routes to School\Communications\Photos\St. Anthony 2015 minigrant bike rodeo\DSC_0008.JPG">
            <a:extLst>
              <a:ext uri="{FF2B5EF4-FFF2-40B4-BE49-F238E27FC236}">
                <a16:creationId xmlns:a16="http://schemas.microsoft.com/office/drawing/2014/main" id="{5D53BEA3-E225-4FB0-BB66-6E96C3ED0A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93" r="1382" b="2086"/>
          <a:stretch/>
        </p:blipFill>
        <p:spPr bwMode="auto">
          <a:xfrm>
            <a:off x="105989" y="248809"/>
            <a:ext cx="7560424" cy="956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4328F24-85FE-4F9C-ADED-6157A3A82DB4}"/>
              </a:ext>
            </a:extLst>
          </p:cNvPr>
          <p:cNvSpPr/>
          <p:nvPr/>
        </p:nvSpPr>
        <p:spPr>
          <a:xfrm>
            <a:off x="741912" y="4375573"/>
            <a:ext cx="3915640" cy="2817707"/>
          </a:xfrm>
          <a:prstGeom prst="rect">
            <a:avLst/>
          </a:prstGeom>
          <a:solidFill>
            <a:srgbClr val="00386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E33C8950-043A-4732-B82E-626551DBBB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0325" y="4633081"/>
            <a:ext cx="3693575" cy="1100173"/>
          </a:xfrm>
          <a:prstGeom prst="rect">
            <a:avLst/>
          </a:prstGeom>
        </p:spPr>
        <p:txBody>
          <a:bodyPr wrap="square" bIns="274320">
            <a:spAutoFit/>
          </a:bodyPr>
          <a:lstStyle>
            <a:lvl1pPr marL="0" indent="0">
              <a:buNone/>
              <a:defRPr sz="2805" b="1">
                <a:solidFill>
                  <a:schemeClr val="bg1"/>
                </a:solidFill>
                <a:latin typeface="+mj-lt"/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 dirty="0"/>
              <a:t>Section Divider Title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0FEA5A4A-7C44-4BB3-AB8C-624645BFFF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0325" y="6120370"/>
            <a:ext cx="2113121" cy="425116"/>
          </a:xfrm>
          <a:prstGeom prst="rect">
            <a:avLst/>
          </a:prstGeom>
        </p:spPr>
        <p:txBody>
          <a:bodyPr tIns="182880">
            <a:spAutoFit/>
          </a:bodyPr>
          <a:lstStyle>
            <a:lvl1pPr marL="0" indent="0">
              <a:buNone/>
              <a:defRPr sz="1403" i="1">
                <a:solidFill>
                  <a:schemeClr val="bg1"/>
                </a:solidFill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55EF9C-2ED5-4EC7-8018-ADA90A1FA7DE}"/>
              </a:ext>
            </a:extLst>
          </p:cNvPr>
          <p:cNvSpPr/>
          <p:nvPr/>
        </p:nvSpPr>
        <p:spPr>
          <a:xfrm>
            <a:off x="913683" y="6000839"/>
            <a:ext cx="348418" cy="111407"/>
          </a:xfrm>
          <a:prstGeom prst="rect">
            <a:avLst/>
          </a:prstGeom>
          <a:solidFill>
            <a:srgbClr val="78B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</p:spTree>
    <p:extLst>
      <p:ext uri="{BB962C8B-B14F-4D97-AF65-F5344CB8AC3E}">
        <p14:creationId xmlns:p14="http://schemas.microsoft.com/office/powerpoint/2010/main" val="193115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0763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</p:sldLayoutIdLst>
  <p:txStyles>
    <p:titleStyle>
      <a:lvl1pPr algn="l" defTabSz="582930" rtl="0" eaLnBrk="1" latinLnBrk="0" hangingPunct="1">
        <a:lnSpc>
          <a:spcPct val="90000"/>
        </a:lnSpc>
        <a:spcBef>
          <a:spcPct val="0"/>
        </a:spcBef>
        <a:buNone/>
        <a:defRPr sz="28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5733" indent="-145733" algn="l" defTabSz="58293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19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2866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12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159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07"/>
          <a:stretch/>
        </p:blipFill>
        <p:spPr>
          <a:xfrm>
            <a:off x="-1" y="-238114"/>
            <a:ext cx="7772402" cy="603504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1" y="222112"/>
            <a:ext cx="7808767" cy="119662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19054" y="5171778"/>
            <a:ext cx="7772400" cy="610699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38897" y="5214111"/>
            <a:ext cx="7411039" cy="75638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3900" i="1" dirty="0">
                <a:solidFill>
                  <a:srgbClr val="78BE21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Día de la caminata invernal</a:t>
            </a:r>
            <a:r>
              <a:rPr lang="en-US" sz="3900" b="1" i="1">
                <a:solidFill>
                  <a:srgbClr val="78BE21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US" sz="3600">
                <a:solidFill>
                  <a:srgbClr val="78BE21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</a:t>
            </a:r>
            <a:r>
              <a:rPr lang="en-US" sz="3600" dirty="0">
                <a:solidFill>
                  <a:srgbClr val="78BE21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en-US" sz="3600" dirty="0" err="1">
                <a:solidFill>
                  <a:srgbClr val="78BE21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febrero</a:t>
            </a:r>
            <a:endParaRPr lang="en-US" sz="3600" dirty="0">
              <a:solidFill>
                <a:srgbClr val="78BE21"/>
              </a:solidFill>
              <a:latin typeface="Brandon Grotesque Bold" panose="020B0803020203060202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30628" y="322675"/>
            <a:ext cx="7558456" cy="11966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4400" b="1" i="1" dirty="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¡Empieza el Año Nuevo con alegría al caminar!</a:t>
            </a:r>
            <a:endParaRPr lang="en-US" sz="4400" b="1" i="1" dirty="0">
              <a:solidFill>
                <a:srgbClr val="003865"/>
              </a:solidFill>
              <a:latin typeface="Brandon Grotesque Bold" panose="020B0803020203060202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156028" y="9737771"/>
            <a:ext cx="6099992" cy="19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000"/>
              </a:lnSpc>
            </a:pPr>
            <a:r>
              <a:rPr lang="es-MX" sz="1300" baseline="300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Más información sobre las Rutas Seguras de Minnesota a la Escuela</a:t>
            </a:r>
            <a:r>
              <a:rPr lang="en-US" sz="1300" baseline="300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US" sz="1300" b="1" baseline="30000" dirty="0" err="1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www.mnsaferoutestoschool.org</a:t>
            </a:r>
            <a:endParaRPr lang="en-US" sz="1300" b="1" baseline="30000" dirty="0">
              <a:solidFill>
                <a:srgbClr val="00386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-114300" y="4965700"/>
            <a:ext cx="244928" cy="0"/>
          </a:xfrm>
          <a:prstGeom prst="line">
            <a:avLst/>
          </a:prstGeom>
          <a:ln w="12700" cap="sq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649936" y="4965700"/>
            <a:ext cx="244928" cy="0"/>
          </a:xfrm>
          <a:prstGeom prst="line">
            <a:avLst/>
          </a:prstGeom>
          <a:ln w="12700" cap="sq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Logo&#10;&#10;Description automatically generated with medium confidence">
            <a:extLst>
              <a:ext uri="{FF2B5EF4-FFF2-40B4-BE49-F238E27FC236}">
                <a16:creationId xmlns:a16="http://schemas.microsoft.com/office/drawing/2014/main" id="{7615F2B6-7287-4D06-9E53-5398C3A83E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675" y="8680489"/>
            <a:ext cx="1799409" cy="108194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ED9AE24-4969-4893-80C4-BFFA36EF93B1}"/>
              </a:ext>
            </a:extLst>
          </p:cNvPr>
          <p:cNvSpPr txBox="1"/>
          <p:nvPr/>
        </p:nvSpPr>
        <p:spPr>
          <a:xfrm>
            <a:off x="12356" y="5949916"/>
            <a:ext cx="77600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rgbClr val="0C8DA9"/>
                </a:solidFill>
                <a:latin typeface="Brandon Grotesque Medium" panose="020B0603020203060202" pitchFamily="34" charset="0"/>
              </a:rPr>
              <a:t>¡Necesitamos padres voluntarios para el </a:t>
            </a:r>
            <a:r>
              <a:rPr lang="es-MX" sz="2800" i="1" dirty="0">
                <a:solidFill>
                  <a:srgbClr val="0C8DA9"/>
                </a:solidFill>
                <a:latin typeface="Brandon Grotesque Medium" panose="020B0603020203060202" pitchFamily="34" charset="0"/>
              </a:rPr>
              <a:t>Día de la Caminata</a:t>
            </a:r>
            <a:r>
              <a:rPr lang="es-MX" sz="2800" dirty="0">
                <a:solidFill>
                  <a:srgbClr val="0C8DA9"/>
                </a:solidFill>
                <a:latin typeface="Brandon Grotesque Medium" panose="020B0603020203060202" pitchFamily="34" charset="0"/>
              </a:rPr>
              <a:t> a la Escuela en </a:t>
            </a:r>
            <a:r>
              <a:rPr lang="en-US" sz="2800" dirty="0">
                <a:solidFill>
                  <a:srgbClr val="0C8DA9"/>
                </a:solidFill>
                <a:latin typeface="Brandon Grotesque Medium" panose="020B0603020203060202" pitchFamily="34" charset="0"/>
              </a:rPr>
              <a:t>[Name of School]!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267192-6A15-410B-B33A-122C866E2ACB}"/>
              </a:ext>
            </a:extLst>
          </p:cNvPr>
          <p:cNvSpPr txBox="1"/>
          <p:nvPr/>
        </p:nvSpPr>
        <p:spPr>
          <a:xfrm>
            <a:off x="211001" y="7013235"/>
            <a:ext cx="73256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Dirige un autobús escolar a pie</a:t>
            </a:r>
            <a:endParaRPr lang="en-US" sz="2000" dirty="0">
              <a:solidFill>
                <a:srgbClr val="00355F"/>
              </a:solidFill>
              <a:latin typeface="Brandon Grotesque Medium" panose="020B0603020203060202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Organiza un punto de control para los autobuses escolares a pie</a:t>
            </a:r>
            <a:r>
              <a:rPr lang="en-US" sz="20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Ofrece refrigerios y premios en la escuela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¡Anima a tu niño y a sus amigos a participar!</a:t>
            </a:r>
            <a:endParaRPr lang="en-US" sz="2000" dirty="0">
              <a:solidFill>
                <a:srgbClr val="00355F"/>
              </a:solidFill>
              <a:latin typeface="Brandon Grotesque Medium" panose="020B0603020203060202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D2C1116-95DA-4C17-82FB-684D0960BB4E}"/>
              </a:ext>
            </a:extLst>
          </p:cNvPr>
          <p:cNvSpPr txBox="1"/>
          <p:nvPr/>
        </p:nvSpPr>
        <p:spPr>
          <a:xfrm>
            <a:off x="135924" y="8304572"/>
            <a:ext cx="7553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rgbClr val="0C8DA9"/>
                </a:solidFill>
                <a:latin typeface="Brandon Grotesque Medium" panose="020B0603020203060202" pitchFamily="34" charset="0"/>
              </a:rPr>
              <a:t>¿Listo para ayudar? ¡Ponte en contacto!</a:t>
            </a:r>
            <a:endParaRPr lang="en-US" sz="2800" dirty="0">
              <a:solidFill>
                <a:srgbClr val="0C8DA9"/>
              </a:solidFill>
              <a:latin typeface="Brandon Grotesque Medium" panose="020B0603020203060202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B0F1A2E-3A17-41F0-A4D8-5125E7C6C6FF}"/>
              </a:ext>
            </a:extLst>
          </p:cNvPr>
          <p:cNvSpPr txBox="1"/>
          <p:nvPr/>
        </p:nvSpPr>
        <p:spPr>
          <a:xfrm>
            <a:off x="238897" y="8821077"/>
            <a:ext cx="6623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355F"/>
                </a:solidFill>
                <a:latin typeface="Brandon Grotesque Medium" panose="020B0603020203060202" pitchFamily="34" charset="0"/>
              </a:rPr>
              <a:t>Contacto</a:t>
            </a:r>
            <a:r>
              <a:rPr lang="en-US" sz="20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 [role] [First name] [Last name]</a:t>
            </a:r>
          </a:p>
          <a:p>
            <a:r>
              <a:rPr lang="en-US" sz="20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[Phone number] | [E-mail address]</a:t>
            </a:r>
          </a:p>
        </p:txBody>
      </p:sp>
    </p:spTree>
    <p:extLst>
      <p:ext uri="{BB962C8B-B14F-4D97-AF65-F5344CB8AC3E}">
        <p14:creationId xmlns:p14="http://schemas.microsoft.com/office/powerpoint/2010/main" val="3538761811"/>
      </p:ext>
    </p:extLst>
  </p:cSld>
  <p:clrMapOvr>
    <a:masterClrMapping/>
  </p:clrMapOvr>
</p:sld>
</file>

<file path=ppt/theme/theme1.xml><?xml version="1.0" encoding="utf-8"?>
<a:theme xmlns:a="http://schemas.openxmlformats.org/drawingml/2006/main" name="MnSRTS_PowerPoint_Template_v3">
  <a:themeElements>
    <a:clrScheme name="MnSRTS">
      <a:dk1>
        <a:srgbClr val="003865"/>
      </a:dk1>
      <a:lt1>
        <a:sysClr val="window" lastClr="FFFFFF"/>
      </a:lt1>
      <a:dk2>
        <a:srgbClr val="53565A"/>
      </a:dk2>
      <a:lt2>
        <a:srgbClr val="D9D9D6"/>
      </a:lt2>
      <a:accent1>
        <a:srgbClr val="003865"/>
      </a:accent1>
      <a:accent2>
        <a:srgbClr val="008EAA"/>
      </a:accent2>
      <a:accent3>
        <a:srgbClr val="78BE21"/>
      </a:accent3>
      <a:accent4>
        <a:srgbClr val="FFCE51"/>
      </a:accent4>
      <a:accent5>
        <a:srgbClr val="53565A"/>
      </a:accent5>
      <a:accent6>
        <a:srgbClr val="97999B"/>
      </a:accent6>
      <a:hlink>
        <a:srgbClr val="D9D9D6"/>
      </a:hlink>
      <a:folHlink>
        <a:srgbClr val="5B9BD5"/>
      </a:folHlink>
    </a:clrScheme>
    <a:fontScheme name="Custom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455D8F55-67A8-4240-978E-2F128F97F365}" vid="{725724AF-9116-2046-BCB5-AA5A7C74910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3468907-a698-479b-8007-358aebef40ae" xsi:nil="true"/>
    <lcf76f155ced4ddcb4097134ff3c332f xmlns="a074c3bc-21a4-4771-acfe-b989cfb31b8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E984B514CA6747BDEB654F428B7275" ma:contentTypeVersion="13" ma:contentTypeDescription="Create a new document." ma:contentTypeScope="" ma:versionID="3f25b890f8382d9baa331876827bdc87">
  <xsd:schema xmlns:xsd="http://www.w3.org/2001/XMLSchema" xmlns:xs="http://www.w3.org/2001/XMLSchema" xmlns:p="http://schemas.microsoft.com/office/2006/metadata/properties" xmlns:ns2="a074c3bc-21a4-4771-acfe-b989cfb31b81" xmlns:ns3="e3468907-a698-479b-8007-358aebef40ae" targetNamespace="http://schemas.microsoft.com/office/2006/metadata/properties" ma:root="true" ma:fieldsID="00f40e6d22e16a6c322a7f2f05b07f26" ns2:_="" ns3:_="">
    <xsd:import namespace="a074c3bc-21a4-4771-acfe-b989cfb31b81"/>
    <xsd:import namespace="e3468907-a698-479b-8007-358aebef40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74c3bc-21a4-4771-acfe-b989cfb31b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19cb8a3-2c43-49ff-bdd4-56a41dc47c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468907-a698-479b-8007-358aebef40a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21fac1c-9310-462a-bf3f-ab978407c081}" ma:internalName="TaxCatchAll" ma:showField="CatchAllData" ma:web="e3468907-a698-479b-8007-358aebef40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A6AC84-79DB-4A5E-B423-F6A3E7283E51}">
  <ds:schemaRefs>
    <ds:schemaRef ds:uri="http://schemas.microsoft.com/office/2006/metadata/properties"/>
    <ds:schemaRef ds:uri="http://schemas.microsoft.com/office/infopath/2007/PartnerControls"/>
    <ds:schemaRef ds:uri="e3468907-a698-479b-8007-358aebef40ae"/>
    <ds:schemaRef ds:uri="a074c3bc-21a4-4771-acfe-b989cfb31b81"/>
  </ds:schemaRefs>
</ds:datastoreItem>
</file>

<file path=customXml/itemProps2.xml><?xml version="1.0" encoding="utf-8"?>
<ds:datastoreItem xmlns:ds="http://schemas.openxmlformats.org/officeDocument/2006/customXml" ds:itemID="{6DB7EAC8-6A5D-41B2-9644-C1BB949733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3D6ED8-3356-4628-8A10-359514E8D4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74c3bc-21a4-4771-acfe-b989cfb31b81"/>
    <ds:schemaRef ds:uri="e3468907-a698-479b-8007-358aebef40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1320</TotalTime>
  <Words>123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Brandon Grotesque Bold</vt:lpstr>
      <vt:lpstr>Brandon Grotesque Medium</vt:lpstr>
      <vt:lpstr>Calibri</vt:lpstr>
      <vt:lpstr>Open Sans</vt:lpstr>
      <vt:lpstr>Open Sans Semibold</vt:lpstr>
      <vt:lpstr>Verdana</vt:lpstr>
      <vt:lpstr>MnSRTS_PowerPoint_Template_v3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School Here</dc:title>
  <dc:creator>Connor Cox</dc:creator>
  <cp:lastModifiedBy>Corbin, Kelly (She/Her/Hers) (DOT)</cp:lastModifiedBy>
  <cp:revision>78</cp:revision>
  <dcterms:created xsi:type="dcterms:W3CDTF">2016-08-26T20:26:34Z</dcterms:created>
  <dcterms:modified xsi:type="dcterms:W3CDTF">2023-10-13T16:58:05Z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0x01010090E984B514CA6747BDEB654F428B7275</vt:lpwstr>
  </property>
</Properties>
</file>