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6483" r="1170" b="12207"/>
          <a:stretch/>
        </p:blipFill>
        <p:spPr bwMode="auto">
          <a:xfrm>
            <a:off x="105988" y="209006"/>
            <a:ext cx="7560425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gradFill flip="none" rotWithShape="1">
            <a:gsLst>
              <a:gs pos="40000">
                <a:srgbClr val="003865">
                  <a:alpha val="70000"/>
                </a:srgbClr>
              </a:gs>
              <a:gs pos="100000">
                <a:srgbClr val="003865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354DBB-63E0-404E-A70C-802ECA4DF6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264" y="249133"/>
            <a:ext cx="7559873" cy="9560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443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E939D-3150-4295-B9DB-8C9837FD4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857C729-529F-4A42-A7FE-95EDC7EC82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986" y="194890"/>
            <a:ext cx="2845871" cy="9043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EB79B8D7-FD56-49DA-9908-13075EF55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2704" y="209006"/>
            <a:ext cx="4623709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76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09006"/>
            <a:ext cx="7560427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13A62-526D-4042-B035-09A33A515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7DC2AAED-AD87-404D-9068-A76FAE0543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C80E1B4A-CD90-4A1E-B632-A91559209D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04094"/>
            <a:ext cx="422464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D95C-709C-4384-91EA-FA1576B9A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7BCC26-B8AC-4307-978D-F6B6E46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4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B8C578-BF67-4995-8875-C3C64F4672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7580" y="2404038"/>
            <a:ext cx="391224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BDB2317F-C4D8-40C4-9E19-004B7DF14E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612" y="2404094"/>
            <a:ext cx="269652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C749ECA-63A3-4955-A9BF-75182981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57C5D6-1D88-4DF9-9162-01C95D4D2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DDCABFE-33C4-4666-AD41-8B914E880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DE22BAB-C2BE-47F7-A8B7-A7C1F0F4D6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</p:spTree>
    <p:extLst>
      <p:ext uri="{BB962C8B-B14F-4D97-AF65-F5344CB8AC3E}">
        <p14:creationId xmlns:p14="http://schemas.microsoft.com/office/powerpoint/2010/main" val="366731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DB2616B-1163-4F04-8A6C-5884F4976A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3844"/>
            <a:ext cx="2059328" cy="3622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7D685228-11A4-4727-B131-AEA931D838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41769" y="4110264"/>
            <a:ext cx="2059328" cy="570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FCB0E08E-50F7-4FD6-A285-386F2FB26D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7085" y="243842"/>
            <a:ext cx="2059328" cy="9570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D0B10FB-1F27-4051-A882-F6990E102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2626215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85B6A6-FCF3-456D-ADF5-C87872F434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2F360BD-D1E3-4595-A24D-B3276E14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4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N:\Transit\Bike and Pedestrian Section\Safe Routes to School\Communications\Photos\2015 grand rapids infra\DSC_3063__1600x1064.jpg">
            <a:extLst>
              <a:ext uri="{FF2B5EF4-FFF2-40B4-BE49-F238E27FC236}">
                <a16:creationId xmlns:a16="http://schemas.microsoft.com/office/drawing/2014/main" id="{DE89AB7D-4AD2-415B-B0A1-DE71DC32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1"/>
          <a:stretch/>
        </p:blipFill>
        <p:spPr bwMode="auto">
          <a:xfrm>
            <a:off x="105986" y="209006"/>
            <a:ext cx="7560424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82D8A-B613-4EE8-B429-76A63CD57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87" y="467581"/>
            <a:ext cx="700025" cy="745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9A4EAA-3DA8-4760-88E6-912E12D41620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458FA-AC1E-40B9-B088-B88917881D13}"/>
              </a:ext>
            </a:extLst>
          </p:cNvPr>
          <p:cNvSpPr/>
          <p:nvPr/>
        </p:nvSpPr>
        <p:spPr>
          <a:xfrm>
            <a:off x="3711990" y="531066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aseline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3473C4C-A216-481B-B255-67BBE0EC3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557" y="3595553"/>
            <a:ext cx="5183286" cy="11521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678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FEDA52-E29D-44DD-836D-2410D8A0A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556" y="6039207"/>
            <a:ext cx="5183286" cy="657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30" b="1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FD922C-52CD-43EF-8FA9-B5E930574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8161" y="607418"/>
            <a:ext cx="1876077" cy="2589723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4CA161E-F3A9-43A2-91F0-81B9C87DA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4556" y="6822017"/>
            <a:ext cx="5183286" cy="194415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40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Dave Cowan</a:t>
            </a:r>
            <a:br>
              <a:rPr lang="en-US" dirty="0"/>
            </a:br>
            <a:r>
              <a:rPr lang="en-US" dirty="0"/>
              <a:t>dave.cowan@state.mn.us</a:t>
            </a:r>
            <a:br>
              <a:rPr lang="en-US" dirty="0"/>
            </a:br>
            <a:r>
              <a:rPr lang="en-US" dirty="0"/>
              <a:t>Safe Routes to School Coordinator | MnDOT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6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5A0D4A-B3BD-4272-B23D-7C195CFE1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9639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27971" r="1170" b="8398"/>
          <a:stretch/>
        </p:blipFill>
        <p:spPr bwMode="auto">
          <a:xfrm>
            <a:off x="105988" y="209006"/>
            <a:ext cx="7560425" cy="754434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988" y="191590"/>
            <a:ext cx="7560425" cy="7091549"/>
          </a:xfrm>
          <a:prstGeom prst="rect">
            <a:avLst/>
          </a:prstGeom>
          <a:solidFill>
            <a:srgbClr val="00386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9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2EE9916-1C11-45D5-A3D4-7A0EFB7C43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7561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711" y="191589"/>
            <a:ext cx="7560425" cy="7561221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/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6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4077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2795B01C-C0E0-4BA9-A157-6CAEB6CDE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/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8149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2D7AE3-3DD0-4AF7-BC94-B1D7A19EB3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58" y="207223"/>
            <a:ext cx="7560886" cy="96439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02884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/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B4F675-A3E3-4895-A72B-3038A74BCBD3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B63766-2E97-48BB-B951-E8F22D39433C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206698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5D53BEA3-E225-4FB0-BB66-6E96C3ED0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/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193115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76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7"/>
          <a:stretch/>
        </p:blipFill>
        <p:spPr>
          <a:xfrm>
            <a:off x="-1" y="-238114"/>
            <a:ext cx="7772402" cy="6035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222112"/>
            <a:ext cx="7808767" cy="11966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9054" y="5171778"/>
            <a:ext cx="7772400" cy="610699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8897" y="5214111"/>
            <a:ext cx="7411039" cy="756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900" i="1" dirty="0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</a:t>
            </a:r>
            <a:r>
              <a:rPr lang="en-US" sz="3900" b="1" i="1" dirty="0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600" dirty="0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7, 2024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0628" y="322675"/>
            <a:ext cx="7558456" cy="1196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the New Year with walking cheer for a </a:t>
            </a:r>
            <a:r>
              <a:rPr lang="en-US" sz="4400" b="1" i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healthy habit!</a:t>
            </a:r>
            <a:endParaRPr lang="en-US" sz="4400" b="1" i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6028" y="9737771"/>
            <a:ext cx="7964606" cy="19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1300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more about Minnesota Safe Routes to School: </a:t>
            </a:r>
            <a:r>
              <a:rPr lang="en-US" sz="1300" b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5F2B6-7287-4D06-9E53-5398C3A83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61" y="8656332"/>
            <a:ext cx="1998068" cy="12013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D9AE24-4969-4893-80C4-BFFA36EF93B1}"/>
              </a:ext>
            </a:extLst>
          </p:cNvPr>
          <p:cNvSpPr txBox="1"/>
          <p:nvPr/>
        </p:nvSpPr>
        <p:spPr>
          <a:xfrm>
            <a:off x="12356" y="5949916"/>
            <a:ext cx="7760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We need parent volunteers for </a:t>
            </a:r>
            <a:r>
              <a:rPr lang="en-US" sz="2800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Walk to School Day at </a:t>
            </a:r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67192-6A15-410B-B33A-122C866E2ACB}"/>
              </a:ext>
            </a:extLst>
          </p:cNvPr>
          <p:cNvSpPr txBox="1"/>
          <p:nvPr/>
        </p:nvSpPr>
        <p:spPr>
          <a:xfrm>
            <a:off x="211001" y="7013235"/>
            <a:ext cx="7325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Lead a walking school bus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Host a check point for walking school buses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Provide refreshments &amp; prizes at the school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Encourage your child and their friends to participate!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2C1116-95DA-4C17-82FB-684D0960BB4E}"/>
              </a:ext>
            </a:extLst>
          </p:cNvPr>
          <p:cNvSpPr txBox="1"/>
          <p:nvPr/>
        </p:nvSpPr>
        <p:spPr>
          <a:xfrm>
            <a:off x="135924" y="8284595"/>
            <a:ext cx="755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Ready to help? Get in touch!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F1A2E-3A17-41F0-A4D8-5125E7C6C6FF}"/>
              </a:ext>
            </a:extLst>
          </p:cNvPr>
          <p:cNvSpPr txBox="1"/>
          <p:nvPr/>
        </p:nvSpPr>
        <p:spPr>
          <a:xfrm>
            <a:off x="238897" y="8821077"/>
            <a:ext cx="662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Contact [role] [First name] [Last name]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[Phone number] | [E-mail address]</a:t>
            </a:r>
          </a:p>
        </p:txBody>
      </p:sp>
    </p:spTree>
    <p:extLst>
      <p:ext uri="{BB962C8B-B14F-4D97-AF65-F5344CB8AC3E}">
        <p14:creationId xmlns:p14="http://schemas.microsoft.com/office/powerpoint/2010/main" val="3538761811"/>
      </p:ext>
    </p:extLst>
  </p:cSld>
  <p:clrMapOvr>
    <a:masterClrMapping/>
  </p:clrMapOvr>
</p:sld>
</file>

<file path=ppt/theme/theme1.xml><?xml version="1.0" encoding="utf-8"?>
<a:theme xmlns:a="http://schemas.openxmlformats.org/drawingml/2006/main" name="MnSRTS_PowerPoint_Template_v3">
  <a:themeElements>
    <a:clrScheme name="MnSRTS">
      <a:dk1>
        <a:srgbClr val="003865"/>
      </a:dk1>
      <a:lt1>
        <a:sysClr val="window" lastClr="FFFFFF"/>
      </a:lt1>
      <a:dk2>
        <a:srgbClr val="53565A"/>
      </a:dk2>
      <a:lt2>
        <a:srgbClr val="D9D9D6"/>
      </a:lt2>
      <a:accent1>
        <a:srgbClr val="003865"/>
      </a:accent1>
      <a:accent2>
        <a:srgbClr val="008EAA"/>
      </a:accent2>
      <a:accent3>
        <a:srgbClr val="78BE21"/>
      </a:accent3>
      <a:accent4>
        <a:srgbClr val="FFCE51"/>
      </a:accent4>
      <a:accent5>
        <a:srgbClr val="53565A"/>
      </a:accent5>
      <a:accent6>
        <a:srgbClr val="97999B"/>
      </a:accent6>
      <a:hlink>
        <a:srgbClr val="D9D9D6"/>
      </a:hlink>
      <a:folHlink>
        <a:srgbClr val="5B9BD5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55D8F55-67A8-4240-978E-2F128F97F365}" vid="{725724AF-9116-2046-BCB5-AA5A7C7491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A1CF2-A8A0-4F1D-939E-E38250973F42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8D4EA8B9-5386-47EF-AADF-3373DC298A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746432-63B8-4526-AE51-99124BAA2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107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Brandon Grotesque Bold</vt:lpstr>
      <vt:lpstr>Brandon Grotesque Medium</vt:lpstr>
      <vt:lpstr>Calibri</vt:lpstr>
      <vt:lpstr>Open Sans</vt:lpstr>
      <vt:lpstr>Open Sans Semibold</vt:lpstr>
      <vt:lpstr>Verdana</vt:lpstr>
      <vt:lpstr>MnSRTS_PowerPoint_Template_v3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77</cp:revision>
  <dcterms:created xsi:type="dcterms:W3CDTF">2016-08-26T20:26:34Z</dcterms:created>
  <dcterms:modified xsi:type="dcterms:W3CDTF">2023-10-13T16:57:31Z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