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A_E35E0BCC.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B_A3E15CB1.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handoutMasterIdLst>
    <p:handoutMasterId r:id="rId34"/>
  </p:handoutMasterIdLst>
  <p:sldIdLst>
    <p:sldId id="256" r:id="rId2"/>
    <p:sldId id="298" r:id="rId3"/>
    <p:sldId id="280" r:id="rId4"/>
    <p:sldId id="266" r:id="rId5"/>
    <p:sldId id="297" r:id="rId6"/>
    <p:sldId id="265" r:id="rId7"/>
    <p:sldId id="296" r:id="rId8"/>
    <p:sldId id="698" r:id="rId9"/>
    <p:sldId id="697" r:id="rId10"/>
    <p:sldId id="281" r:id="rId11"/>
    <p:sldId id="299" r:id="rId12"/>
    <p:sldId id="283" r:id="rId13"/>
    <p:sldId id="289" r:id="rId14"/>
    <p:sldId id="695" r:id="rId15"/>
    <p:sldId id="292" r:id="rId16"/>
    <p:sldId id="293" r:id="rId17"/>
    <p:sldId id="294" r:id="rId18"/>
    <p:sldId id="295" r:id="rId19"/>
    <p:sldId id="284" r:id="rId20"/>
    <p:sldId id="286" r:id="rId21"/>
    <p:sldId id="702" r:id="rId22"/>
    <p:sldId id="270" r:id="rId23"/>
    <p:sldId id="300" r:id="rId24"/>
    <p:sldId id="285" r:id="rId25"/>
    <p:sldId id="301" r:id="rId26"/>
    <p:sldId id="460" r:id="rId27"/>
    <p:sldId id="693" r:id="rId28"/>
    <p:sldId id="302" r:id="rId29"/>
    <p:sldId id="692" r:id="rId30"/>
    <p:sldId id="699" r:id="rId31"/>
    <p:sldId id="271" r:id="rId32"/>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
      <p:font typeface="Open Sans Semibold" panose="020B0706030804020204" pitchFamily="34" charset="0"/>
      <p:bold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49987C-D387-B501-20A8-803575F22CFF}" name="Sara Zimmerman" initials="SZ" userId="Sara Zimmerma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003865"/>
    <a:srgbClr val="008EAA"/>
    <a:srgbClr val="78BE21"/>
    <a:srgbClr val="FFCE51"/>
    <a:srgbClr val="D9D9D6"/>
    <a:srgbClr val="97999B"/>
    <a:srgbClr val="53565A"/>
    <a:srgbClr val="009F9D"/>
    <a:srgbClr val="FBA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9" autoAdjust="0"/>
    <p:restoredTop sz="75545" autoAdjust="0"/>
  </p:normalViewPr>
  <p:slideViewPr>
    <p:cSldViewPr snapToGrid="0">
      <p:cViewPr varScale="1">
        <p:scale>
          <a:sx n="80" d="100"/>
          <a:sy n="80" d="100"/>
        </p:scale>
        <p:origin x="1710"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7" d="100"/>
          <a:sy n="97" d="100"/>
        </p:scale>
        <p:origin x="474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1B_A3E15CB1.xml><?xml version="1.0" encoding="utf-8"?>
<p188:cmLst xmlns:a="http://schemas.openxmlformats.org/drawingml/2006/main" xmlns:r="http://schemas.openxmlformats.org/officeDocument/2006/relationships" xmlns:p188="http://schemas.microsoft.com/office/powerpoint/2018/8/main">
  <p188:cm id="{2E6053E0-183C-402F-9A88-846D67633027}" authorId="{7149987C-D387-B501-20A8-803575F22CFF}" created="2022-05-20T18:41:01.551">
    <ac:deMkLst xmlns:ac="http://schemas.microsoft.com/office/drawing/2013/main/command">
      <pc:docMk xmlns:pc="http://schemas.microsoft.com/office/powerpoint/2013/main/command"/>
      <pc:sldMk xmlns:pc="http://schemas.microsoft.com/office/powerpoint/2013/main/command" cId="2749455537" sldId="283"/>
      <ac:picMk id="3074" creationId="{27DFDE4D-EB90-996A-DE51-EB44E5CF9641}"/>
    </ac:deMkLst>
    <p188:txBody>
      <a:bodyPr/>
      <a:lstStyle/>
      <a:p>
        <a:r>
          <a:rPr lang="en-US"/>
          <a:t>For design: redo this chart and have walk/bike be green and be the bottom bar in the chart, bus orange, and POV  be red (labeled personal vehicle)</a:t>
        </a:r>
      </a:p>
    </p188:txBody>
  </p188:cm>
</p188:cmLst>
</file>

<file path=ppt/comments/modernComment_12A_E35E0BCC.xml><?xml version="1.0" encoding="utf-8"?>
<p188:cmLst xmlns:a="http://schemas.openxmlformats.org/drawingml/2006/main" xmlns:r="http://schemas.openxmlformats.org/officeDocument/2006/relationships" xmlns:p188="http://schemas.microsoft.com/office/powerpoint/2018/8/main">
  <p188:cm id="{6576F3A7-C193-4696-A66C-9AAF3D64AAD5}" authorId="{7149987C-D387-B501-20A8-803575F22CFF}" created="2022-05-23T18:40:47.056">
    <pc:sldMkLst xmlns:pc="http://schemas.microsoft.com/office/powerpoint/2013/main/command">
      <pc:docMk/>
      <pc:sldMk cId="3814591436" sldId="298"/>
    </pc:sldMkLst>
    <p188:txBody>
      <a:bodyPr/>
      <a:lstStyle/>
      <a:p>
        <a:r>
          <a:rPr lang="en-US"/>
          <a:t>Design: reformat for readability/template slide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EAE8AC-1F0E-41B7-AD76-19CC26672DBB}" type="doc">
      <dgm:prSet loTypeId="urn:microsoft.com/office/officeart/2008/layout/HalfCircleOrganizationChart" loCatId="hierarchy" qsTypeId="urn:microsoft.com/office/officeart/2005/8/quickstyle/simple5" qsCatId="simple" csTypeId="urn:microsoft.com/office/officeart/2005/8/colors/accent1_2" csCatId="accent1" phldr="1"/>
      <dgm:spPr/>
      <dgm:t>
        <a:bodyPr/>
        <a:lstStyle/>
        <a:p>
          <a:endParaRPr lang="en-US"/>
        </a:p>
      </dgm:t>
    </dgm:pt>
    <dgm:pt modelId="{35154EDD-C30F-49A2-83E1-34BB8ACD6097}">
      <dgm:prSet phldrT="[Text]" custT="1"/>
      <dgm:spPr>
        <a:solidFill>
          <a:schemeClr val="accent1"/>
        </a:solidFill>
      </dgm:spPr>
      <dgm:t>
        <a:bodyPr/>
        <a:lstStyle/>
        <a:p>
          <a:r>
            <a:rPr lang="en-US" sz="3200" b="1" dirty="0">
              <a:solidFill>
                <a:schemeClr val="accent1"/>
              </a:solidFill>
            </a:rPr>
            <a:t>School Siting Committee</a:t>
          </a:r>
        </a:p>
      </dgm:t>
    </dgm:pt>
    <dgm:pt modelId="{E265559A-27B7-4C37-8AB4-BB0453292ECC}" type="parTrans" cxnId="{254F9631-B2C5-4275-ADD0-15AA6D9754C6}">
      <dgm:prSet/>
      <dgm:spPr/>
      <dgm:t>
        <a:bodyPr/>
        <a:lstStyle/>
        <a:p>
          <a:endParaRPr lang="en-US" b="1"/>
        </a:p>
      </dgm:t>
    </dgm:pt>
    <dgm:pt modelId="{E3661478-8D50-4ADE-9629-9FE57B4C2B15}" type="sibTrans" cxnId="{254F9631-B2C5-4275-ADD0-15AA6D9754C6}">
      <dgm:prSet/>
      <dgm:spPr/>
      <dgm:t>
        <a:bodyPr/>
        <a:lstStyle/>
        <a:p>
          <a:endParaRPr lang="en-US" b="1"/>
        </a:p>
      </dgm:t>
    </dgm:pt>
    <dgm:pt modelId="{FB71938C-6A62-4D20-A39B-25A16031F7A5}">
      <dgm:prSet phldrT="[Text]"/>
      <dgm:spPr/>
      <dgm:t>
        <a:bodyPr/>
        <a:lstStyle/>
        <a:p>
          <a:r>
            <a:rPr lang="en-US" b="1" dirty="0"/>
            <a:t>Stakeholders</a:t>
          </a:r>
        </a:p>
      </dgm:t>
    </dgm:pt>
    <dgm:pt modelId="{CC5104DC-0A95-4D98-AC83-608CE6CC08E7}" type="parTrans" cxnId="{18C9B719-CD69-440D-9D1A-5DB677CEE39D}">
      <dgm:prSet/>
      <dgm:spPr/>
      <dgm:t>
        <a:bodyPr/>
        <a:lstStyle/>
        <a:p>
          <a:endParaRPr lang="en-US" b="1"/>
        </a:p>
      </dgm:t>
    </dgm:pt>
    <dgm:pt modelId="{91C95D46-8D31-40DB-A32F-5BD8FDCF1C01}" type="sibTrans" cxnId="{18C9B719-CD69-440D-9D1A-5DB677CEE39D}">
      <dgm:prSet/>
      <dgm:spPr/>
      <dgm:t>
        <a:bodyPr/>
        <a:lstStyle/>
        <a:p>
          <a:endParaRPr lang="en-US" b="1"/>
        </a:p>
      </dgm:t>
    </dgm:pt>
    <dgm:pt modelId="{69194006-263C-40C9-BA13-4BE3B8502B8D}">
      <dgm:prSet phldrT="[Text]"/>
      <dgm:spPr/>
      <dgm:t>
        <a:bodyPr/>
        <a:lstStyle/>
        <a:p>
          <a:r>
            <a:rPr lang="en-US" b="1" dirty="0"/>
            <a:t>Parents</a:t>
          </a:r>
        </a:p>
      </dgm:t>
    </dgm:pt>
    <dgm:pt modelId="{DC8C0434-232E-453C-AAF0-270306A40083}" type="parTrans" cxnId="{C860EB6E-566F-4C2B-B03A-289236ED6E62}">
      <dgm:prSet/>
      <dgm:spPr/>
      <dgm:t>
        <a:bodyPr/>
        <a:lstStyle/>
        <a:p>
          <a:endParaRPr lang="en-US" b="1"/>
        </a:p>
      </dgm:t>
    </dgm:pt>
    <dgm:pt modelId="{DB067A12-9FE9-4250-A78E-9DF2577ADDC2}" type="sibTrans" cxnId="{C860EB6E-566F-4C2B-B03A-289236ED6E62}">
      <dgm:prSet/>
      <dgm:spPr/>
      <dgm:t>
        <a:bodyPr/>
        <a:lstStyle/>
        <a:p>
          <a:endParaRPr lang="en-US" b="1"/>
        </a:p>
      </dgm:t>
    </dgm:pt>
    <dgm:pt modelId="{03B44FAB-B509-450E-AC66-1D19A081EC07}">
      <dgm:prSet phldrT="[Text]"/>
      <dgm:spPr/>
      <dgm:t>
        <a:bodyPr/>
        <a:lstStyle/>
        <a:p>
          <a:r>
            <a:rPr lang="en-US" b="1" dirty="0"/>
            <a:t>School </a:t>
          </a:r>
        </a:p>
        <a:p>
          <a:r>
            <a:rPr lang="en-US" b="1" dirty="0"/>
            <a:t>Board</a:t>
          </a:r>
        </a:p>
      </dgm:t>
    </dgm:pt>
    <dgm:pt modelId="{F475C379-15D0-444C-BE24-ECC2964914B2}" type="parTrans" cxnId="{EF1531E0-86BB-4FE1-BCE0-81C2F6B284BF}">
      <dgm:prSet/>
      <dgm:spPr/>
      <dgm:t>
        <a:bodyPr/>
        <a:lstStyle/>
        <a:p>
          <a:endParaRPr lang="en-US" b="1"/>
        </a:p>
      </dgm:t>
    </dgm:pt>
    <dgm:pt modelId="{2FC6C421-F415-4947-B477-F72EDB384D30}" type="sibTrans" cxnId="{EF1531E0-86BB-4FE1-BCE0-81C2F6B284BF}">
      <dgm:prSet/>
      <dgm:spPr/>
      <dgm:t>
        <a:bodyPr/>
        <a:lstStyle/>
        <a:p>
          <a:endParaRPr lang="en-US" b="1"/>
        </a:p>
      </dgm:t>
    </dgm:pt>
    <dgm:pt modelId="{6DB0F4BB-E985-40DC-9272-C614646ED647}">
      <dgm:prSet phldrT="[Text]"/>
      <dgm:spPr/>
      <dgm:t>
        <a:bodyPr/>
        <a:lstStyle/>
        <a:p>
          <a:r>
            <a:rPr lang="en-US" b="1" dirty="0"/>
            <a:t>Teachers &amp; Staff</a:t>
          </a:r>
        </a:p>
      </dgm:t>
    </dgm:pt>
    <dgm:pt modelId="{9DF18E09-2B10-4A1C-BE87-E332B075E648}" type="parTrans" cxnId="{9267A9FE-01FA-40AC-8F1D-BFDC327472BE}">
      <dgm:prSet/>
      <dgm:spPr/>
      <dgm:t>
        <a:bodyPr/>
        <a:lstStyle/>
        <a:p>
          <a:endParaRPr lang="en-US" b="1"/>
        </a:p>
      </dgm:t>
    </dgm:pt>
    <dgm:pt modelId="{74B5662D-A4A4-40EB-A686-81B156EFEE8D}" type="sibTrans" cxnId="{9267A9FE-01FA-40AC-8F1D-BFDC327472BE}">
      <dgm:prSet/>
      <dgm:spPr/>
      <dgm:t>
        <a:bodyPr/>
        <a:lstStyle/>
        <a:p>
          <a:endParaRPr lang="en-US" b="1"/>
        </a:p>
      </dgm:t>
    </dgm:pt>
    <dgm:pt modelId="{03A0B128-3C31-40F3-BC6C-64BC67436602}">
      <dgm:prSet phldrT="[Text]"/>
      <dgm:spPr/>
      <dgm:t>
        <a:bodyPr/>
        <a:lstStyle/>
        <a:p>
          <a:r>
            <a:rPr lang="en-US" b="1" dirty="0"/>
            <a:t>Nonprofit Groups</a:t>
          </a:r>
        </a:p>
      </dgm:t>
    </dgm:pt>
    <dgm:pt modelId="{D25D5E0A-29AD-4011-81B9-DD1887FBE00F}" type="parTrans" cxnId="{B1C696A6-FDF2-40A6-AA69-C43672BB8E79}">
      <dgm:prSet/>
      <dgm:spPr/>
      <dgm:t>
        <a:bodyPr/>
        <a:lstStyle/>
        <a:p>
          <a:endParaRPr lang="en-US" b="1"/>
        </a:p>
      </dgm:t>
    </dgm:pt>
    <dgm:pt modelId="{6E1ED10A-C081-4D3A-8330-F6E55C2ED277}" type="sibTrans" cxnId="{B1C696A6-FDF2-40A6-AA69-C43672BB8E79}">
      <dgm:prSet/>
      <dgm:spPr/>
      <dgm:t>
        <a:bodyPr/>
        <a:lstStyle/>
        <a:p>
          <a:endParaRPr lang="en-US" b="1"/>
        </a:p>
      </dgm:t>
    </dgm:pt>
    <dgm:pt modelId="{0A3C361B-3DAD-4982-94F6-5089879B50E7}">
      <dgm:prSet phldrT="[Text]"/>
      <dgm:spPr/>
      <dgm:t>
        <a:bodyPr/>
        <a:lstStyle/>
        <a:p>
          <a:r>
            <a:rPr lang="en-US" b="1" dirty="0"/>
            <a:t>Students</a:t>
          </a:r>
        </a:p>
      </dgm:t>
    </dgm:pt>
    <dgm:pt modelId="{C2868EBD-2D34-42A4-AE75-E64B9BA9CA03}" type="parTrans" cxnId="{D74C8005-4B21-4D16-963F-48BAE5D7C48B}">
      <dgm:prSet/>
      <dgm:spPr/>
      <dgm:t>
        <a:bodyPr/>
        <a:lstStyle/>
        <a:p>
          <a:endParaRPr lang="en-US" b="1"/>
        </a:p>
      </dgm:t>
    </dgm:pt>
    <dgm:pt modelId="{DA0C0D23-1522-4CD0-B8CA-956C7E19AC36}" type="sibTrans" cxnId="{D74C8005-4B21-4D16-963F-48BAE5D7C48B}">
      <dgm:prSet/>
      <dgm:spPr/>
      <dgm:t>
        <a:bodyPr/>
        <a:lstStyle/>
        <a:p>
          <a:endParaRPr lang="en-US" b="1"/>
        </a:p>
      </dgm:t>
    </dgm:pt>
    <dgm:pt modelId="{4E3E0F4E-9D74-43F7-8FC0-471822EC3A10}">
      <dgm:prSet phldrT="[Text]"/>
      <dgm:spPr/>
      <dgm:t>
        <a:bodyPr/>
        <a:lstStyle/>
        <a:p>
          <a:r>
            <a:rPr lang="en-US" b="1" dirty="0"/>
            <a:t>Local </a:t>
          </a:r>
        </a:p>
        <a:p>
          <a:r>
            <a:rPr lang="en-US" b="1" dirty="0"/>
            <a:t>Govt.</a:t>
          </a:r>
        </a:p>
      </dgm:t>
    </dgm:pt>
    <dgm:pt modelId="{62E95F3D-7C13-4F9D-ADC4-DCFE3E2F99A0}" type="parTrans" cxnId="{E16B094D-0783-4BD6-9AE9-A44A14294D88}">
      <dgm:prSet/>
      <dgm:spPr/>
      <dgm:t>
        <a:bodyPr/>
        <a:lstStyle/>
        <a:p>
          <a:endParaRPr lang="en-US" b="1"/>
        </a:p>
      </dgm:t>
    </dgm:pt>
    <dgm:pt modelId="{1F541025-8C57-4F2D-A4E0-2D979A6B676C}" type="sibTrans" cxnId="{E16B094D-0783-4BD6-9AE9-A44A14294D88}">
      <dgm:prSet/>
      <dgm:spPr/>
      <dgm:t>
        <a:bodyPr/>
        <a:lstStyle/>
        <a:p>
          <a:endParaRPr lang="en-US" b="1"/>
        </a:p>
      </dgm:t>
    </dgm:pt>
    <dgm:pt modelId="{4985EA31-6BAB-44EC-B22E-3E097A7DF8C0}">
      <dgm:prSet phldrT="[Text]"/>
      <dgm:spPr/>
      <dgm:t>
        <a:bodyPr/>
        <a:lstStyle/>
        <a:p>
          <a:r>
            <a:rPr lang="en-US" b="1" dirty="0"/>
            <a:t>Planners</a:t>
          </a:r>
        </a:p>
      </dgm:t>
    </dgm:pt>
    <dgm:pt modelId="{236140A0-211E-48A8-AEDF-AEAF27AED118}" type="parTrans" cxnId="{35E2F945-3F6C-4E77-B94C-C30432C662FD}">
      <dgm:prSet/>
      <dgm:spPr/>
      <dgm:t>
        <a:bodyPr/>
        <a:lstStyle/>
        <a:p>
          <a:endParaRPr lang="en-US" b="1"/>
        </a:p>
      </dgm:t>
    </dgm:pt>
    <dgm:pt modelId="{BBC6BC00-3997-4397-B037-CED5110B5DE4}" type="sibTrans" cxnId="{35E2F945-3F6C-4E77-B94C-C30432C662FD}">
      <dgm:prSet/>
      <dgm:spPr/>
      <dgm:t>
        <a:bodyPr/>
        <a:lstStyle/>
        <a:p>
          <a:endParaRPr lang="en-US" b="1"/>
        </a:p>
      </dgm:t>
    </dgm:pt>
    <dgm:pt modelId="{33CB6F6C-4804-4D7C-B9A9-C8EF65C4FE3C}">
      <dgm:prSet phldrT="[Text]"/>
      <dgm:spPr/>
      <dgm:t>
        <a:bodyPr/>
        <a:lstStyle/>
        <a:p>
          <a:r>
            <a:rPr lang="en-US" b="1" dirty="0"/>
            <a:t>Engineering</a:t>
          </a:r>
        </a:p>
      </dgm:t>
    </dgm:pt>
    <dgm:pt modelId="{834C69E1-2394-4810-AE07-49CF62D3B03C}" type="parTrans" cxnId="{30AC042C-210E-4DED-8998-5CED6E843F21}">
      <dgm:prSet/>
      <dgm:spPr/>
      <dgm:t>
        <a:bodyPr/>
        <a:lstStyle/>
        <a:p>
          <a:endParaRPr lang="en-US" b="1"/>
        </a:p>
      </dgm:t>
    </dgm:pt>
    <dgm:pt modelId="{CC2AFBA4-6869-44B3-B76E-290C6C404F2E}" type="sibTrans" cxnId="{30AC042C-210E-4DED-8998-5CED6E843F21}">
      <dgm:prSet/>
      <dgm:spPr/>
      <dgm:t>
        <a:bodyPr/>
        <a:lstStyle/>
        <a:p>
          <a:endParaRPr lang="en-US" b="1"/>
        </a:p>
      </dgm:t>
    </dgm:pt>
    <dgm:pt modelId="{53B49AF6-C1CA-4963-87F1-4032ED9F498F}">
      <dgm:prSet phldrT="[Text]"/>
      <dgm:spPr/>
      <dgm:t>
        <a:bodyPr/>
        <a:lstStyle/>
        <a:p>
          <a:r>
            <a:rPr lang="en-US" b="1" dirty="0"/>
            <a:t>Parks &amp; Rec.</a:t>
          </a:r>
        </a:p>
      </dgm:t>
    </dgm:pt>
    <dgm:pt modelId="{B5B71C44-0006-43B3-A9E1-BAA6625DEC7C}" type="parTrans" cxnId="{D9C40712-2387-45BE-8D57-20E4F71EA9CA}">
      <dgm:prSet/>
      <dgm:spPr/>
      <dgm:t>
        <a:bodyPr/>
        <a:lstStyle/>
        <a:p>
          <a:endParaRPr lang="en-US" b="1"/>
        </a:p>
      </dgm:t>
    </dgm:pt>
    <dgm:pt modelId="{6EDF1EA0-D7B7-42E4-B794-61F3EE63A549}" type="sibTrans" cxnId="{D9C40712-2387-45BE-8D57-20E4F71EA9CA}">
      <dgm:prSet/>
      <dgm:spPr/>
      <dgm:t>
        <a:bodyPr/>
        <a:lstStyle/>
        <a:p>
          <a:endParaRPr lang="en-US" b="1"/>
        </a:p>
      </dgm:t>
    </dgm:pt>
    <dgm:pt modelId="{796F423C-9A8B-41BD-95A5-02910EE884A7}">
      <dgm:prSet phldrT="[Text]"/>
      <dgm:spPr/>
      <dgm:t>
        <a:bodyPr/>
        <a:lstStyle/>
        <a:p>
          <a:r>
            <a:rPr lang="en-US" b="1" dirty="0"/>
            <a:t>Elected Officials</a:t>
          </a:r>
        </a:p>
      </dgm:t>
    </dgm:pt>
    <dgm:pt modelId="{35DB5D68-47D0-4892-B0C7-C30D7D5D0F45}" type="parTrans" cxnId="{092CA2C6-1153-4C5A-967A-94E5FE1F6727}">
      <dgm:prSet/>
      <dgm:spPr/>
      <dgm:t>
        <a:bodyPr/>
        <a:lstStyle/>
        <a:p>
          <a:endParaRPr lang="en-US" b="1"/>
        </a:p>
      </dgm:t>
    </dgm:pt>
    <dgm:pt modelId="{866DFCC0-9CB3-441A-9804-D27AE1D1A508}" type="sibTrans" cxnId="{092CA2C6-1153-4C5A-967A-94E5FE1F6727}">
      <dgm:prSet/>
      <dgm:spPr/>
      <dgm:t>
        <a:bodyPr/>
        <a:lstStyle/>
        <a:p>
          <a:endParaRPr lang="en-US" b="1"/>
        </a:p>
      </dgm:t>
    </dgm:pt>
    <dgm:pt modelId="{CEE1C00B-18B1-448A-B295-B9F1A4888DC1}">
      <dgm:prSet phldrT="[Text]"/>
      <dgm:spPr/>
      <dgm:t>
        <a:bodyPr/>
        <a:lstStyle/>
        <a:p>
          <a:r>
            <a:rPr lang="en-US" b="1" dirty="0"/>
            <a:t>Facility Staff</a:t>
          </a:r>
        </a:p>
      </dgm:t>
    </dgm:pt>
    <dgm:pt modelId="{C587520E-D630-4596-B37B-97DCACFB0144}" type="parTrans" cxnId="{8C676DDB-E7F5-4816-B3CF-5A06DB317126}">
      <dgm:prSet/>
      <dgm:spPr/>
      <dgm:t>
        <a:bodyPr/>
        <a:lstStyle/>
        <a:p>
          <a:endParaRPr lang="en-US" b="1"/>
        </a:p>
      </dgm:t>
    </dgm:pt>
    <dgm:pt modelId="{7C03E919-A9DF-4A82-8191-06F7E758B606}" type="sibTrans" cxnId="{8C676DDB-E7F5-4816-B3CF-5A06DB317126}">
      <dgm:prSet/>
      <dgm:spPr/>
      <dgm:t>
        <a:bodyPr/>
        <a:lstStyle/>
        <a:p>
          <a:endParaRPr lang="en-US" b="1"/>
        </a:p>
      </dgm:t>
    </dgm:pt>
    <dgm:pt modelId="{A1382609-8361-429C-BEB0-C2E41F05948E}">
      <dgm:prSet phldrT="[Text]"/>
      <dgm:spPr/>
      <dgm:t>
        <a:bodyPr/>
        <a:lstStyle/>
        <a:p>
          <a:r>
            <a:rPr lang="en-US" b="1" dirty="0"/>
            <a:t>Admin</a:t>
          </a:r>
        </a:p>
      </dgm:t>
    </dgm:pt>
    <dgm:pt modelId="{45C00DE0-A49B-4EE7-AE5D-9A57D310B67B}" type="parTrans" cxnId="{F2555EFF-8B50-4445-83F1-0B5E862AC7C1}">
      <dgm:prSet/>
      <dgm:spPr/>
      <dgm:t>
        <a:bodyPr/>
        <a:lstStyle/>
        <a:p>
          <a:endParaRPr lang="en-US" b="1"/>
        </a:p>
      </dgm:t>
    </dgm:pt>
    <dgm:pt modelId="{7570D300-E15A-448E-B5A9-AAFCAB4A0559}" type="sibTrans" cxnId="{F2555EFF-8B50-4445-83F1-0B5E862AC7C1}">
      <dgm:prSet/>
      <dgm:spPr/>
      <dgm:t>
        <a:bodyPr/>
        <a:lstStyle/>
        <a:p>
          <a:endParaRPr lang="en-US" b="1"/>
        </a:p>
      </dgm:t>
    </dgm:pt>
    <dgm:pt modelId="{CFA37A84-13BD-44EE-8BB3-E74F9D48C988}" type="pres">
      <dgm:prSet presAssocID="{6AEAE8AC-1F0E-41B7-AD76-19CC26672DBB}" presName="Name0" presStyleCnt="0">
        <dgm:presLayoutVars>
          <dgm:orgChart val="1"/>
          <dgm:chPref val="1"/>
          <dgm:dir/>
          <dgm:animOne val="branch"/>
          <dgm:animLvl val="lvl"/>
          <dgm:resizeHandles/>
        </dgm:presLayoutVars>
      </dgm:prSet>
      <dgm:spPr/>
    </dgm:pt>
    <dgm:pt modelId="{4B678C4F-FE6D-4AA5-B235-8A64E63AFE7F}" type="pres">
      <dgm:prSet presAssocID="{35154EDD-C30F-49A2-83E1-34BB8ACD6097}" presName="hierRoot1" presStyleCnt="0">
        <dgm:presLayoutVars>
          <dgm:hierBranch val="init"/>
        </dgm:presLayoutVars>
      </dgm:prSet>
      <dgm:spPr/>
    </dgm:pt>
    <dgm:pt modelId="{7DCE6EB4-91F5-4537-8081-B478973375AD}" type="pres">
      <dgm:prSet presAssocID="{35154EDD-C30F-49A2-83E1-34BB8ACD6097}" presName="rootComposite1" presStyleCnt="0"/>
      <dgm:spPr/>
    </dgm:pt>
    <dgm:pt modelId="{BBF2448C-4E34-46A3-BAFA-1E4688D40178}" type="pres">
      <dgm:prSet presAssocID="{35154EDD-C30F-49A2-83E1-34BB8ACD6097}" presName="rootText1" presStyleLbl="alignAcc1" presStyleIdx="0" presStyleCnt="0" custScaleX="467447" custScaleY="140273" custLinFactNeighborX="-203" custLinFactNeighborY="-30689">
        <dgm:presLayoutVars>
          <dgm:chPref val="3"/>
        </dgm:presLayoutVars>
      </dgm:prSet>
      <dgm:spPr/>
    </dgm:pt>
    <dgm:pt modelId="{6140F9DD-91B9-4CE6-A3C2-982C8FE36CAE}" type="pres">
      <dgm:prSet presAssocID="{35154EDD-C30F-49A2-83E1-34BB8ACD6097}" presName="topArc1" presStyleLbl="parChTrans1D1" presStyleIdx="0" presStyleCnt="28"/>
      <dgm:spPr/>
    </dgm:pt>
    <dgm:pt modelId="{C1100253-ECE6-42F1-B079-329746518D87}" type="pres">
      <dgm:prSet presAssocID="{35154EDD-C30F-49A2-83E1-34BB8ACD6097}" presName="bottomArc1" presStyleLbl="parChTrans1D1" presStyleIdx="1" presStyleCnt="28"/>
      <dgm:spPr/>
    </dgm:pt>
    <dgm:pt modelId="{CE409869-0CB1-4C0E-93E4-1D27B5B8FD8F}" type="pres">
      <dgm:prSet presAssocID="{35154EDD-C30F-49A2-83E1-34BB8ACD6097}" presName="topConnNode1" presStyleLbl="node1" presStyleIdx="0" presStyleCnt="0"/>
      <dgm:spPr/>
    </dgm:pt>
    <dgm:pt modelId="{F5789962-9A35-4EC0-B5F1-EDBEAF2B2DA7}" type="pres">
      <dgm:prSet presAssocID="{35154EDD-C30F-49A2-83E1-34BB8ACD6097}" presName="hierChild2" presStyleCnt="0"/>
      <dgm:spPr/>
    </dgm:pt>
    <dgm:pt modelId="{1515C717-A3C1-4EB3-92B3-496BF624C462}" type="pres">
      <dgm:prSet presAssocID="{F475C379-15D0-444C-BE24-ECC2964914B2}" presName="Name28" presStyleLbl="parChTrans1D2" presStyleIdx="0" presStyleCnt="3"/>
      <dgm:spPr/>
    </dgm:pt>
    <dgm:pt modelId="{DDA709DD-2144-4D5C-ACDC-5AB610F3588F}" type="pres">
      <dgm:prSet presAssocID="{03B44FAB-B509-450E-AC66-1D19A081EC07}" presName="hierRoot2" presStyleCnt="0">
        <dgm:presLayoutVars>
          <dgm:hierBranch val="init"/>
        </dgm:presLayoutVars>
      </dgm:prSet>
      <dgm:spPr/>
    </dgm:pt>
    <dgm:pt modelId="{FBDB94FC-6909-439B-B1ED-C8ED08465C87}" type="pres">
      <dgm:prSet presAssocID="{03B44FAB-B509-450E-AC66-1D19A081EC07}" presName="rootComposite2" presStyleCnt="0"/>
      <dgm:spPr/>
    </dgm:pt>
    <dgm:pt modelId="{7F751627-6125-4FA1-ABE7-2E401F978943}" type="pres">
      <dgm:prSet presAssocID="{03B44FAB-B509-450E-AC66-1D19A081EC07}" presName="rootText2" presStyleLbl="alignAcc1" presStyleIdx="0" presStyleCnt="0">
        <dgm:presLayoutVars>
          <dgm:chPref val="3"/>
        </dgm:presLayoutVars>
      </dgm:prSet>
      <dgm:spPr/>
    </dgm:pt>
    <dgm:pt modelId="{5756A954-1530-4C75-B5EA-15DF3B29963E}" type="pres">
      <dgm:prSet presAssocID="{03B44FAB-B509-450E-AC66-1D19A081EC07}" presName="topArc2" presStyleLbl="parChTrans1D1" presStyleIdx="2" presStyleCnt="28"/>
      <dgm:spPr/>
    </dgm:pt>
    <dgm:pt modelId="{4280C9FD-FBE6-4FB2-A14D-5DB00F75C5B5}" type="pres">
      <dgm:prSet presAssocID="{03B44FAB-B509-450E-AC66-1D19A081EC07}" presName="bottomArc2" presStyleLbl="parChTrans1D1" presStyleIdx="3" presStyleCnt="28"/>
      <dgm:spPr/>
    </dgm:pt>
    <dgm:pt modelId="{A19389A4-5423-4900-B9B6-4EFE82666FD8}" type="pres">
      <dgm:prSet presAssocID="{03B44FAB-B509-450E-AC66-1D19A081EC07}" presName="topConnNode2" presStyleLbl="node2" presStyleIdx="0" presStyleCnt="0"/>
      <dgm:spPr/>
    </dgm:pt>
    <dgm:pt modelId="{B1CFAD1A-A7B5-48F0-AC65-EE2AA69AB53F}" type="pres">
      <dgm:prSet presAssocID="{03B44FAB-B509-450E-AC66-1D19A081EC07}" presName="hierChild4" presStyleCnt="0"/>
      <dgm:spPr/>
    </dgm:pt>
    <dgm:pt modelId="{DE085CF6-3704-47B8-AD8D-A86FED46E443}" type="pres">
      <dgm:prSet presAssocID="{35DB5D68-47D0-4892-B0C7-C30D7D5D0F45}" presName="Name28" presStyleLbl="parChTrans1D3" presStyleIdx="0" presStyleCnt="10"/>
      <dgm:spPr/>
    </dgm:pt>
    <dgm:pt modelId="{0A900EC3-7D0D-4BC2-B49F-3A7019B76D0C}" type="pres">
      <dgm:prSet presAssocID="{796F423C-9A8B-41BD-95A5-02910EE884A7}" presName="hierRoot2" presStyleCnt="0">
        <dgm:presLayoutVars>
          <dgm:hierBranch val="init"/>
        </dgm:presLayoutVars>
      </dgm:prSet>
      <dgm:spPr/>
    </dgm:pt>
    <dgm:pt modelId="{B93CC559-5269-4C21-9EB3-5E7D5A7C711E}" type="pres">
      <dgm:prSet presAssocID="{796F423C-9A8B-41BD-95A5-02910EE884A7}" presName="rootComposite2" presStyleCnt="0"/>
      <dgm:spPr/>
    </dgm:pt>
    <dgm:pt modelId="{8BB971AE-F934-4937-852F-B43543B83550}" type="pres">
      <dgm:prSet presAssocID="{796F423C-9A8B-41BD-95A5-02910EE884A7}" presName="rootText2" presStyleLbl="alignAcc1" presStyleIdx="0" presStyleCnt="0">
        <dgm:presLayoutVars>
          <dgm:chPref val="3"/>
        </dgm:presLayoutVars>
      </dgm:prSet>
      <dgm:spPr/>
    </dgm:pt>
    <dgm:pt modelId="{58A580C0-A005-493D-926A-599A1C295900}" type="pres">
      <dgm:prSet presAssocID="{796F423C-9A8B-41BD-95A5-02910EE884A7}" presName="topArc2" presStyleLbl="parChTrans1D1" presStyleIdx="4" presStyleCnt="28"/>
      <dgm:spPr/>
    </dgm:pt>
    <dgm:pt modelId="{10CA2DE7-F29E-411C-A045-CBEA539E9854}" type="pres">
      <dgm:prSet presAssocID="{796F423C-9A8B-41BD-95A5-02910EE884A7}" presName="bottomArc2" presStyleLbl="parChTrans1D1" presStyleIdx="5" presStyleCnt="28"/>
      <dgm:spPr/>
    </dgm:pt>
    <dgm:pt modelId="{E0A2CF58-27D8-44C4-8586-CEF4DC01252F}" type="pres">
      <dgm:prSet presAssocID="{796F423C-9A8B-41BD-95A5-02910EE884A7}" presName="topConnNode2" presStyleLbl="node3" presStyleIdx="0" presStyleCnt="0"/>
      <dgm:spPr/>
    </dgm:pt>
    <dgm:pt modelId="{82D62B05-0CEE-48A6-9B35-754F65D9FD0F}" type="pres">
      <dgm:prSet presAssocID="{796F423C-9A8B-41BD-95A5-02910EE884A7}" presName="hierChild4" presStyleCnt="0"/>
      <dgm:spPr/>
    </dgm:pt>
    <dgm:pt modelId="{1A5900BA-0F1C-4757-B404-3CCDA01C2434}" type="pres">
      <dgm:prSet presAssocID="{796F423C-9A8B-41BD-95A5-02910EE884A7}" presName="hierChild5" presStyleCnt="0"/>
      <dgm:spPr/>
    </dgm:pt>
    <dgm:pt modelId="{9DDECBFA-909C-461A-9F29-23B82EC01529}" type="pres">
      <dgm:prSet presAssocID="{45C00DE0-A49B-4EE7-AE5D-9A57D310B67B}" presName="Name28" presStyleLbl="parChTrans1D3" presStyleIdx="1" presStyleCnt="10"/>
      <dgm:spPr/>
    </dgm:pt>
    <dgm:pt modelId="{075B688F-3497-4227-874E-4A09C3BC4862}" type="pres">
      <dgm:prSet presAssocID="{A1382609-8361-429C-BEB0-C2E41F05948E}" presName="hierRoot2" presStyleCnt="0">
        <dgm:presLayoutVars>
          <dgm:hierBranch val="init"/>
        </dgm:presLayoutVars>
      </dgm:prSet>
      <dgm:spPr/>
    </dgm:pt>
    <dgm:pt modelId="{236B3F0E-DF06-41B7-9036-575B01641B40}" type="pres">
      <dgm:prSet presAssocID="{A1382609-8361-429C-BEB0-C2E41F05948E}" presName="rootComposite2" presStyleCnt="0"/>
      <dgm:spPr/>
    </dgm:pt>
    <dgm:pt modelId="{8EC719E7-B2B1-4E93-A8FE-19FA993CEDF1}" type="pres">
      <dgm:prSet presAssocID="{A1382609-8361-429C-BEB0-C2E41F05948E}" presName="rootText2" presStyleLbl="alignAcc1" presStyleIdx="0" presStyleCnt="0">
        <dgm:presLayoutVars>
          <dgm:chPref val="3"/>
        </dgm:presLayoutVars>
      </dgm:prSet>
      <dgm:spPr/>
    </dgm:pt>
    <dgm:pt modelId="{E716615B-4AC7-4697-BA5C-30137B774E16}" type="pres">
      <dgm:prSet presAssocID="{A1382609-8361-429C-BEB0-C2E41F05948E}" presName="topArc2" presStyleLbl="parChTrans1D1" presStyleIdx="6" presStyleCnt="28"/>
      <dgm:spPr/>
    </dgm:pt>
    <dgm:pt modelId="{9523BEEC-DD0B-45D6-88D7-588A75B5E931}" type="pres">
      <dgm:prSet presAssocID="{A1382609-8361-429C-BEB0-C2E41F05948E}" presName="bottomArc2" presStyleLbl="parChTrans1D1" presStyleIdx="7" presStyleCnt="28"/>
      <dgm:spPr/>
    </dgm:pt>
    <dgm:pt modelId="{0556B6EC-1294-4B8C-B700-C3258C0DB06A}" type="pres">
      <dgm:prSet presAssocID="{A1382609-8361-429C-BEB0-C2E41F05948E}" presName="topConnNode2" presStyleLbl="node3" presStyleIdx="0" presStyleCnt="0"/>
      <dgm:spPr/>
    </dgm:pt>
    <dgm:pt modelId="{04E3D9CD-E94A-4229-9B8F-CB1F25EA369E}" type="pres">
      <dgm:prSet presAssocID="{A1382609-8361-429C-BEB0-C2E41F05948E}" presName="hierChild4" presStyleCnt="0"/>
      <dgm:spPr/>
    </dgm:pt>
    <dgm:pt modelId="{16AC166A-A188-4B19-91DC-87D7E197C3EA}" type="pres">
      <dgm:prSet presAssocID="{A1382609-8361-429C-BEB0-C2E41F05948E}" presName="hierChild5" presStyleCnt="0"/>
      <dgm:spPr/>
    </dgm:pt>
    <dgm:pt modelId="{44A6FEE4-8B12-4708-8C33-6B84A4065C49}" type="pres">
      <dgm:prSet presAssocID="{C587520E-D630-4596-B37B-97DCACFB0144}" presName="Name28" presStyleLbl="parChTrans1D3" presStyleIdx="2" presStyleCnt="10"/>
      <dgm:spPr/>
    </dgm:pt>
    <dgm:pt modelId="{74795506-21D7-4589-AEF0-1BC4B6500DC7}" type="pres">
      <dgm:prSet presAssocID="{CEE1C00B-18B1-448A-B295-B9F1A4888DC1}" presName="hierRoot2" presStyleCnt="0">
        <dgm:presLayoutVars>
          <dgm:hierBranch val="init"/>
        </dgm:presLayoutVars>
      </dgm:prSet>
      <dgm:spPr/>
    </dgm:pt>
    <dgm:pt modelId="{7FEA0795-D284-4506-8A95-8F410F767E50}" type="pres">
      <dgm:prSet presAssocID="{CEE1C00B-18B1-448A-B295-B9F1A4888DC1}" presName="rootComposite2" presStyleCnt="0"/>
      <dgm:spPr/>
    </dgm:pt>
    <dgm:pt modelId="{9DEC3159-AC6A-485A-8BC7-799867C4252A}" type="pres">
      <dgm:prSet presAssocID="{CEE1C00B-18B1-448A-B295-B9F1A4888DC1}" presName="rootText2" presStyleLbl="alignAcc1" presStyleIdx="0" presStyleCnt="0">
        <dgm:presLayoutVars>
          <dgm:chPref val="3"/>
        </dgm:presLayoutVars>
      </dgm:prSet>
      <dgm:spPr/>
    </dgm:pt>
    <dgm:pt modelId="{12078A09-5BCF-4342-855C-1EA0D6C23F8D}" type="pres">
      <dgm:prSet presAssocID="{CEE1C00B-18B1-448A-B295-B9F1A4888DC1}" presName="topArc2" presStyleLbl="parChTrans1D1" presStyleIdx="8" presStyleCnt="28"/>
      <dgm:spPr/>
    </dgm:pt>
    <dgm:pt modelId="{328A1EF7-8F9D-445F-9507-BAE8020E4D14}" type="pres">
      <dgm:prSet presAssocID="{CEE1C00B-18B1-448A-B295-B9F1A4888DC1}" presName="bottomArc2" presStyleLbl="parChTrans1D1" presStyleIdx="9" presStyleCnt="28"/>
      <dgm:spPr/>
    </dgm:pt>
    <dgm:pt modelId="{B30AB0EA-5C43-4C98-8042-ADB25F6C1AF1}" type="pres">
      <dgm:prSet presAssocID="{CEE1C00B-18B1-448A-B295-B9F1A4888DC1}" presName="topConnNode2" presStyleLbl="node3" presStyleIdx="0" presStyleCnt="0"/>
      <dgm:spPr/>
    </dgm:pt>
    <dgm:pt modelId="{88D59379-DD7B-43CD-9E39-308B00A7EDA9}" type="pres">
      <dgm:prSet presAssocID="{CEE1C00B-18B1-448A-B295-B9F1A4888DC1}" presName="hierChild4" presStyleCnt="0"/>
      <dgm:spPr/>
    </dgm:pt>
    <dgm:pt modelId="{C44353B2-13EF-4387-833E-D5A6A1B000B3}" type="pres">
      <dgm:prSet presAssocID="{CEE1C00B-18B1-448A-B295-B9F1A4888DC1}" presName="hierChild5" presStyleCnt="0"/>
      <dgm:spPr/>
    </dgm:pt>
    <dgm:pt modelId="{3C2652C4-3CAB-4DC4-A151-F0F17B6DD5B6}" type="pres">
      <dgm:prSet presAssocID="{03B44FAB-B509-450E-AC66-1D19A081EC07}" presName="hierChild5" presStyleCnt="0"/>
      <dgm:spPr/>
    </dgm:pt>
    <dgm:pt modelId="{68BB9239-A0C4-4CAD-BECF-793D5A4D713C}" type="pres">
      <dgm:prSet presAssocID="{CC5104DC-0A95-4D98-AC83-608CE6CC08E7}" presName="Name28" presStyleLbl="parChTrans1D2" presStyleIdx="1" presStyleCnt="3"/>
      <dgm:spPr/>
    </dgm:pt>
    <dgm:pt modelId="{47A6DAF8-EC99-4196-BE11-C01AF3A2C5F4}" type="pres">
      <dgm:prSet presAssocID="{FB71938C-6A62-4D20-A39B-25A16031F7A5}" presName="hierRoot2" presStyleCnt="0">
        <dgm:presLayoutVars>
          <dgm:hierBranch val="init"/>
        </dgm:presLayoutVars>
      </dgm:prSet>
      <dgm:spPr/>
    </dgm:pt>
    <dgm:pt modelId="{6401C178-E02C-480F-8C4C-ECC13E61BE10}" type="pres">
      <dgm:prSet presAssocID="{FB71938C-6A62-4D20-A39B-25A16031F7A5}" presName="rootComposite2" presStyleCnt="0"/>
      <dgm:spPr/>
    </dgm:pt>
    <dgm:pt modelId="{5A36FEAC-E9A7-450F-8CE2-3666BBF132EC}" type="pres">
      <dgm:prSet presAssocID="{FB71938C-6A62-4D20-A39B-25A16031F7A5}" presName="rootText2" presStyleLbl="alignAcc1" presStyleIdx="0" presStyleCnt="0">
        <dgm:presLayoutVars>
          <dgm:chPref val="3"/>
        </dgm:presLayoutVars>
      </dgm:prSet>
      <dgm:spPr/>
    </dgm:pt>
    <dgm:pt modelId="{F7FC5BB3-3ED1-4E1C-9EFA-52FC426CEA3F}" type="pres">
      <dgm:prSet presAssocID="{FB71938C-6A62-4D20-A39B-25A16031F7A5}" presName="topArc2" presStyleLbl="parChTrans1D1" presStyleIdx="10" presStyleCnt="28"/>
      <dgm:spPr/>
    </dgm:pt>
    <dgm:pt modelId="{5BBAE083-8BCB-40E1-8580-FEEB993872C7}" type="pres">
      <dgm:prSet presAssocID="{FB71938C-6A62-4D20-A39B-25A16031F7A5}" presName="bottomArc2" presStyleLbl="parChTrans1D1" presStyleIdx="11" presStyleCnt="28"/>
      <dgm:spPr/>
    </dgm:pt>
    <dgm:pt modelId="{8C1C86F9-5D12-44A0-8BE1-0298C4263C4A}" type="pres">
      <dgm:prSet presAssocID="{FB71938C-6A62-4D20-A39B-25A16031F7A5}" presName="topConnNode2" presStyleLbl="node2" presStyleIdx="0" presStyleCnt="0"/>
      <dgm:spPr/>
    </dgm:pt>
    <dgm:pt modelId="{CF9EF13F-B0B4-42BC-862E-AD89F5C48958}" type="pres">
      <dgm:prSet presAssocID="{FB71938C-6A62-4D20-A39B-25A16031F7A5}" presName="hierChild4" presStyleCnt="0"/>
      <dgm:spPr/>
    </dgm:pt>
    <dgm:pt modelId="{63029346-B462-42BF-B366-81DC7B42E056}" type="pres">
      <dgm:prSet presAssocID="{DC8C0434-232E-453C-AAF0-270306A40083}" presName="Name28" presStyleLbl="parChTrans1D3" presStyleIdx="3" presStyleCnt="10"/>
      <dgm:spPr/>
    </dgm:pt>
    <dgm:pt modelId="{5B04E214-0B6E-43DA-9AF3-F6DF1A96170E}" type="pres">
      <dgm:prSet presAssocID="{69194006-263C-40C9-BA13-4BE3B8502B8D}" presName="hierRoot2" presStyleCnt="0">
        <dgm:presLayoutVars>
          <dgm:hierBranch val="init"/>
        </dgm:presLayoutVars>
      </dgm:prSet>
      <dgm:spPr/>
    </dgm:pt>
    <dgm:pt modelId="{6FF3FF7D-4372-4246-A299-B4254F7BEC53}" type="pres">
      <dgm:prSet presAssocID="{69194006-263C-40C9-BA13-4BE3B8502B8D}" presName="rootComposite2" presStyleCnt="0"/>
      <dgm:spPr/>
    </dgm:pt>
    <dgm:pt modelId="{F8E37327-2C99-4F49-8B3C-924AFE1BAFE0}" type="pres">
      <dgm:prSet presAssocID="{69194006-263C-40C9-BA13-4BE3B8502B8D}" presName="rootText2" presStyleLbl="alignAcc1" presStyleIdx="0" presStyleCnt="0">
        <dgm:presLayoutVars>
          <dgm:chPref val="3"/>
        </dgm:presLayoutVars>
      </dgm:prSet>
      <dgm:spPr/>
    </dgm:pt>
    <dgm:pt modelId="{73023BF9-A258-4C41-A5DC-8622DDFF668A}" type="pres">
      <dgm:prSet presAssocID="{69194006-263C-40C9-BA13-4BE3B8502B8D}" presName="topArc2" presStyleLbl="parChTrans1D1" presStyleIdx="12" presStyleCnt="28"/>
      <dgm:spPr/>
    </dgm:pt>
    <dgm:pt modelId="{1F3BD02E-CCBA-4A3F-9634-971BBDC97A90}" type="pres">
      <dgm:prSet presAssocID="{69194006-263C-40C9-BA13-4BE3B8502B8D}" presName="bottomArc2" presStyleLbl="parChTrans1D1" presStyleIdx="13" presStyleCnt="28"/>
      <dgm:spPr/>
    </dgm:pt>
    <dgm:pt modelId="{96FE4458-1D34-451F-AC02-BCC720F42C59}" type="pres">
      <dgm:prSet presAssocID="{69194006-263C-40C9-BA13-4BE3B8502B8D}" presName="topConnNode2" presStyleLbl="node3" presStyleIdx="0" presStyleCnt="0"/>
      <dgm:spPr/>
    </dgm:pt>
    <dgm:pt modelId="{1C673BF2-DF3E-47EB-AE2A-464E2AA758A5}" type="pres">
      <dgm:prSet presAssocID="{69194006-263C-40C9-BA13-4BE3B8502B8D}" presName="hierChild4" presStyleCnt="0"/>
      <dgm:spPr/>
    </dgm:pt>
    <dgm:pt modelId="{27128693-5D06-427D-A364-91B0EE0B3578}" type="pres">
      <dgm:prSet presAssocID="{69194006-263C-40C9-BA13-4BE3B8502B8D}" presName="hierChild5" presStyleCnt="0"/>
      <dgm:spPr/>
    </dgm:pt>
    <dgm:pt modelId="{D230A88E-7F94-4A22-9254-ECB81FFFA6AE}" type="pres">
      <dgm:prSet presAssocID="{9DF18E09-2B10-4A1C-BE87-E332B075E648}" presName="Name28" presStyleLbl="parChTrans1D3" presStyleIdx="4" presStyleCnt="10"/>
      <dgm:spPr/>
    </dgm:pt>
    <dgm:pt modelId="{07056D8B-F82E-4CA3-A996-C3FCDE656C36}" type="pres">
      <dgm:prSet presAssocID="{6DB0F4BB-E985-40DC-9272-C614646ED647}" presName="hierRoot2" presStyleCnt="0">
        <dgm:presLayoutVars>
          <dgm:hierBranch val="init"/>
        </dgm:presLayoutVars>
      </dgm:prSet>
      <dgm:spPr/>
    </dgm:pt>
    <dgm:pt modelId="{AF179AAA-582A-46F9-8CF3-FABE5C9562D6}" type="pres">
      <dgm:prSet presAssocID="{6DB0F4BB-E985-40DC-9272-C614646ED647}" presName="rootComposite2" presStyleCnt="0"/>
      <dgm:spPr/>
    </dgm:pt>
    <dgm:pt modelId="{E6DE199F-A931-4334-9C1A-7A592B10E52E}" type="pres">
      <dgm:prSet presAssocID="{6DB0F4BB-E985-40DC-9272-C614646ED647}" presName="rootText2" presStyleLbl="alignAcc1" presStyleIdx="0" presStyleCnt="0">
        <dgm:presLayoutVars>
          <dgm:chPref val="3"/>
        </dgm:presLayoutVars>
      </dgm:prSet>
      <dgm:spPr/>
    </dgm:pt>
    <dgm:pt modelId="{BFBC97EA-3468-436A-8B0A-1E27E490937D}" type="pres">
      <dgm:prSet presAssocID="{6DB0F4BB-E985-40DC-9272-C614646ED647}" presName="topArc2" presStyleLbl="parChTrans1D1" presStyleIdx="14" presStyleCnt="28"/>
      <dgm:spPr/>
    </dgm:pt>
    <dgm:pt modelId="{E390E727-4C75-4279-949B-F331B2B82EBC}" type="pres">
      <dgm:prSet presAssocID="{6DB0F4BB-E985-40DC-9272-C614646ED647}" presName="bottomArc2" presStyleLbl="parChTrans1D1" presStyleIdx="15" presStyleCnt="28"/>
      <dgm:spPr/>
    </dgm:pt>
    <dgm:pt modelId="{43AF49A9-0815-4592-8E78-574125E8895F}" type="pres">
      <dgm:prSet presAssocID="{6DB0F4BB-E985-40DC-9272-C614646ED647}" presName="topConnNode2" presStyleLbl="node3" presStyleIdx="0" presStyleCnt="0"/>
      <dgm:spPr/>
    </dgm:pt>
    <dgm:pt modelId="{B8278495-6AAD-41F1-9B47-466B5D859BC2}" type="pres">
      <dgm:prSet presAssocID="{6DB0F4BB-E985-40DC-9272-C614646ED647}" presName="hierChild4" presStyleCnt="0"/>
      <dgm:spPr/>
    </dgm:pt>
    <dgm:pt modelId="{E8D5EC28-8ECF-483F-9078-9E391204C6B6}" type="pres">
      <dgm:prSet presAssocID="{6DB0F4BB-E985-40DC-9272-C614646ED647}" presName="hierChild5" presStyleCnt="0"/>
      <dgm:spPr/>
    </dgm:pt>
    <dgm:pt modelId="{28D8957B-781E-45F8-8026-BDC7603AFBCD}" type="pres">
      <dgm:prSet presAssocID="{C2868EBD-2D34-42A4-AE75-E64B9BA9CA03}" presName="Name28" presStyleLbl="parChTrans1D3" presStyleIdx="5" presStyleCnt="10"/>
      <dgm:spPr/>
    </dgm:pt>
    <dgm:pt modelId="{6229968C-84BF-4962-BCA4-990F8F0D5136}" type="pres">
      <dgm:prSet presAssocID="{0A3C361B-3DAD-4982-94F6-5089879B50E7}" presName="hierRoot2" presStyleCnt="0">
        <dgm:presLayoutVars>
          <dgm:hierBranch val="init"/>
        </dgm:presLayoutVars>
      </dgm:prSet>
      <dgm:spPr/>
    </dgm:pt>
    <dgm:pt modelId="{97D99670-3007-40F4-AAD6-2720AF8F30D4}" type="pres">
      <dgm:prSet presAssocID="{0A3C361B-3DAD-4982-94F6-5089879B50E7}" presName="rootComposite2" presStyleCnt="0"/>
      <dgm:spPr/>
    </dgm:pt>
    <dgm:pt modelId="{A74332BA-EC68-4BB1-B405-B3544135C8CD}" type="pres">
      <dgm:prSet presAssocID="{0A3C361B-3DAD-4982-94F6-5089879B50E7}" presName="rootText2" presStyleLbl="alignAcc1" presStyleIdx="0" presStyleCnt="0">
        <dgm:presLayoutVars>
          <dgm:chPref val="3"/>
        </dgm:presLayoutVars>
      </dgm:prSet>
      <dgm:spPr/>
    </dgm:pt>
    <dgm:pt modelId="{30B62727-04AC-4FA6-B465-F6CEFCB51439}" type="pres">
      <dgm:prSet presAssocID="{0A3C361B-3DAD-4982-94F6-5089879B50E7}" presName="topArc2" presStyleLbl="parChTrans1D1" presStyleIdx="16" presStyleCnt="28"/>
      <dgm:spPr/>
    </dgm:pt>
    <dgm:pt modelId="{E6A43E8D-4EF4-45FA-BC50-A40829D37FB5}" type="pres">
      <dgm:prSet presAssocID="{0A3C361B-3DAD-4982-94F6-5089879B50E7}" presName="bottomArc2" presStyleLbl="parChTrans1D1" presStyleIdx="17" presStyleCnt="28"/>
      <dgm:spPr/>
    </dgm:pt>
    <dgm:pt modelId="{A203BC9A-6518-4116-BE6B-1730E55DD99D}" type="pres">
      <dgm:prSet presAssocID="{0A3C361B-3DAD-4982-94F6-5089879B50E7}" presName="topConnNode2" presStyleLbl="node3" presStyleIdx="0" presStyleCnt="0"/>
      <dgm:spPr/>
    </dgm:pt>
    <dgm:pt modelId="{3B00C1D7-5111-41D0-95B8-669E932B163B}" type="pres">
      <dgm:prSet presAssocID="{0A3C361B-3DAD-4982-94F6-5089879B50E7}" presName="hierChild4" presStyleCnt="0"/>
      <dgm:spPr/>
    </dgm:pt>
    <dgm:pt modelId="{E8BD6424-B3D3-4CA5-A6BC-A979EEF1CB33}" type="pres">
      <dgm:prSet presAssocID="{0A3C361B-3DAD-4982-94F6-5089879B50E7}" presName="hierChild5" presStyleCnt="0"/>
      <dgm:spPr/>
    </dgm:pt>
    <dgm:pt modelId="{BB02ECB5-F505-4ED7-A0F5-B565911FC760}" type="pres">
      <dgm:prSet presAssocID="{D25D5E0A-29AD-4011-81B9-DD1887FBE00F}" presName="Name28" presStyleLbl="parChTrans1D3" presStyleIdx="6" presStyleCnt="10"/>
      <dgm:spPr/>
    </dgm:pt>
    <dgm:pt modelId="{A765C174-35CC-41DA-B195-D67425906CC7}" type="pres">
      <dgm:prSet presAssocID="{03A0B128-3C31-40F3-BC6C-64BC67436602}" presName="hierRoot2" presStyleCnt="0">
        <dgm:presLayoutVars>
          <dgm:hierBranch val="init"/>
        </dgm:presLayoutVars>
      </dgm:prSet>
      <dgm:spPr/>
    </dgm:pt>
    <dgm:pt modelId="{E757176F-D671-49EE-960C-3971E9E6A391}" type="pres">
      <dgm:prSet presAssocID="{03A0B128-3C31-40F3-BC6C-64BC67436602}" presName="rootComposite2" presStyleCnt="0"/>
      <dgm:spPr/>
    </dgm:pt>
    <dgm:pt modelId="{2C248BA3-9E0F-4FA9-B9AB-9D3F75351BD6}" type="pres">
      <dgm:prSet presAssocID="{03A0B128-3C31-40F3-BC6C-64BC67436602}" presName="rootText2" presStyleLbl="alignAcc1" presStyleIdx="0" presStyleCnt="0">
        <dgm:presLayoutVars>
          <dgm:chPref val="3"/>
        </dgm:presLayoutVars>
      </dgm:prSet>
      <dgm:spPr/>
    </dgm:pt>
    <dgm:pt modelId="{788C89F0-0F83-400F-993C-C3E982979A61}" type="pres">
      <dgm:prSet presAssocID="{03A0B128-3C31-40F3-BC6C-64BC67436602}" presName="topArc2" presStyleLbl="parChTrans1D1" presStyleIdx="18" presStyleCnt="28"/>
      <dgm:spPr/>
    </dgm:pt>
    <dgm:pt modelId="{CBD2899A-1E34-4969-96FE-B9DFD1D6EF54}" type="pres">
      <dgm:prSet presAssocID="{03A0B128-3C31-40F3-BC6C-64BC67436602}" presName="bottomArc2" presStyleLbl="parChTrans1D1" presStyleIdx="19" presStyleCnt="28"/>
      <dgm:spPr/>
    </dgm:pt>
    <dgm:pt modelId="{7FAC6057-7E6C-4B77-B8CA-4F0846156086}" type="pres">
      <dgm:prSet presAssocID="{03A0B128-3C31-40F3-BC6C-64BC67436602}" presName="topConnNode2" presStyleLbl="node3" presStyleIdx="0" presStyleCnt="0"/>
      <dgm:spPr/>
    </dgm:pt>
    <dgm:pt modelId="{D07B77F1-0AF5-4B1A-8A1C-23A0E03C28DD}" type="pres">
      <dgm:prSet presAssocID="{03A0B128-3C31-40F3-BC6C-64BC67436602}" presName="hierChild4" presStyleCnt="0"/>
      <dgm:spPr/>
    </dgm:pt>
    <dgm:pt modelId="{708677CF-544F-4F65-A1E9-E120FF09F19B}" type="pres">
      <dgm:prSet presAssocID="{03A0B128-3C31-40F3-BC6C-64BC67436602}" presName="hierChild5" presStyleCnt="0"/>
      <dgm:spPr/>
    </dgm:pt>
    <dgm:pt modelId="{4FC5F341-5FF3-4557-BB66-0B2697CCAB0C}" type="pres">
      <dgm:prSet presAssocID="{FB71938C-6A62-4D20-A39B-25A16031F7A5}" presName="hierChild5" presStyleCnt="0"/>
      <dgm:spPr/>
    </dgm:pt>
    <dgm:pt modelId="{E91C8DF7-1231-4585-8A9E-B7C255EE8778}" type="pres">
      <dgm:prSet presAssocID="{62E95F3D-7C13-4F9D-ADC4-DCFE3E2F99A0}" presName="Name28" presStyleLbl="parChTrans1D2" presStyleIdx="2" presStyleCnt="3"/>
      <dgm:spPr/>
    </dgm:pt>
    <dgm:pt modelId="{5D5AEE0E-482E-4190-9AAC-CAA95FFA53CF}" type="pres">
      <dgm:prSet presAssocID="{4E3E0F4E-9D74-43F7-8FC0-471822EC3A10}" presName="hierRoot2" presStyleCnt="0">
        <dgm:presLayoutVars>
          <dgm:hierBranch val="init"/>
        </dgm:presLayoutVars>
      </dgm:prSet>
      <dgm:spPr/>
    </dgm:pt>
    <dgm:pt modelId="{B93C81E6-1ECF-4DC6-ADA3-9CA0E4996557}" type="pres">
      <dgm:prSet presAssocID="{4E3E0F4E-9D74-43F7-8FC0-471822EC3A10}" presName="rootComposite2" presStyleCnt="0"/>
      <dgm:spPr/>
    </dgm:pt>
    <dgm:pt modelId="{1FFEDC61-31C9-4BB3-80F6-F3D76D2569D8}" type="pres">
      <dgm:prSet presAssocID="{4E3E0F4E-9D74-43F7-8FC0-471822EC3A10}" presName="rootText2" presStyleLbl="alignAcc1" presStyleIdx="0" presStyleCnt="0">
        <dgm:presLayoutVars>
          <dgm:chPref val="3"/>
        </dgm:presLayoutVars>
      </dgm:prSet>
      <dgm:spPr/>
    </dgm:pt>
    <dgm:pt modelId="{36112DB5-F3B2-4E99-973D-1057DDDAD27F}" type="pres">
      <dgm:prSet presAssocID="{4E3E0F4E-9D74-43F7-8FC0-471822EC3A10}" presName="topArc2" presStyleLbl="parChTrans1D1" presStyleIdx="20" presStyleCnt="28"/>
      <dgm:spPr/>
    </dgm:pt>
    <dgm:pt modelId="{F4F21D63-DDE0-4553-9FBE-0DB44CEA9957}" type="pres">
      <dgm:prSet presAssocID="{4E3E0F4E-9D74-43F7-8FC0-471822EC3A10}" presName="bottomArc2" presStyleLbl="parChTrans1D1" presStyleIdx="21" presStyleCnt="28"/>
      <dgm:spPr/>
    </dgm:pt>
    <dgm:pt modelId="{BF196D7C-D9DC-4881-8A68-53344161FD87}" type="pres">
      <dgm:prSet presAssocID="{4E3E0F4E-9D74-43F7-8FC0-471822EC3A10}" presName="topConnNode2" presStyleLbl="node2" presStyleIdx="0" presStyleCnt="0"/>
      <dgm:spPr/>
    </dgm:pt>
    <dgm:pt modelId="{8184CC55-99F5-4120-90C3-660DCF109E99}" type="pres">
      <dgm:prSet presAssocID="{4E3E0F4E-9D74-43F7-8FC0-471822EC3A10}" presName="hierChild4" presStyleCnt="0"/>
      <dgm:spPr/>
    </dgm:pt>
    <dgm:pt modelId="{9386754A-E205-4DE2-9964-D41F4964D036}" type="pres">
      <dgm:prSet presAssocID="{236140A0-211E-48A8-AEDF-AEAF27AED118}" presName="Name28" presStyleLbl="parChTrans1D3" presStyleIdx="7" presStyleCnt="10"/>
      <dgm:spPr/>
    </dgm:pt>
    <dgm:pt modelId="{37F6FEFE-48CD-4B36-A680-336C07A3471E}" type="pres">
      <dgm:prSet presAssocID="{4985EA31-6BAB-44EC-B22E-3E097A7DF8C0}" presName="hierRoot2" presStyleCnt="0">
        <dgm:presLayoutVars>
          <dgm:hierBranch val="init"/>
        </dgm:presLayoutVars>
      </dgm:prSet>
      <dgm:spPr/>
    </dgm:pt>
    <dgm:pt modelId="{3798EC1B-3F9D-4425-BF9D-0C3F6427A185}" type="pres">
      <dgm:prSet presAssocID="{4985EA31-6BAB-44EC-B22E-3E097A7DF8C0}" presName="rootComposite2" presStyleCnt="0"/>
      <dgm:spPr/>
    </dgm:pt>
    <dgm:pt modelId="{C41BD1FB-2325-4760-BA8E-E97270912458}" type="pres">
      <dgm:prSet presAssocID="{4985EA31-6BAB-44EC-B22E-3E097A7DF8C0}" presName="rootText2" presStyleLbl="alignAcc1" presStyleIdx="0" presStyleCnt="0">
        <dgm:presLayoutVars>
          <dgm:chPref val="3"/>
        </dgm:presLayoutVars>
      </dgm:prSet>
      <dgm:spPr/>
    </dgm:pt>
    <dgm:pt modelId="{3650AB5E-4002-4332-AAF1-5841DC0A48F1}" type="pres">
      <dgm:prSet presAssocID="{4985EA31-6BAB-44EC-B22E-3E097A7DF8C0}" presName="topArc2" presStyleLbl="parChTrans1D1" presStyleIdx="22" presStyleCnt="28"/>
      <dgm:spPr/>
    </dgm:pt>
    <dgm:pt modelId="{33551422-E973-422C-A93C-CE3982345B33}" type="pres">
      <dgm:prSet presAssocID="{4985EA31-6BAB-44EC-B22E-3E097A7DF8C0}" presName="bottomArc2" presStyleLbl="parChTrans1D1" presStyleIdx="23" presStyleCnt="28"/>
      <dgm:spPr/>
    </dgm:pt>
    <dgm:pt modelId="{1AC8D642-5EE6-40C4-A51C-28B1E855C2E1}" type="pres">
      <dgm:prSet presAssocID="{4985EA31-6BAB-44EC-B22E-3E097A7DF8C0}" presName="topConnNode2" presStyleLbl="node3" presStyleIdx="0" presStyleCnt="0"/>
      <dgm:spPr/>
    </dgm:pt>
    <dgm:pt modelId="{BAEED2E2-527D-47C2-9FFC-01AB063339E7}" type="pres">
      <dgm:prSet presAssocID="{4985EA31-6BAB-44EC-B22E-3E097A7DF8C0}" presName="hierChild4" presStyleCnt="0"/>
      <dgm:spPr/>
    </dgm:pt>
    <dgm:pt modelId="{6695C059-FB30-457A-872F-6CB5CCECE824}" type="pres">
      <dgm:prSet presAssocID="{4985EA31-6BAB-44EC-B22E-3E097A7DF8C0}" presName="hierChild5" presStyleCnt="0"/>
      <dgm:spPr/>
    </dgm:pt>
    <dgm:pt modelId="{D4CFCBE7-F4EC-40BD-906C-90579CFC69A2}" type="pres">
      <dgm:prSet presAssocID="{834C69E1-2394-4810-AE07-49CF62D3B03C}" presName="Name28" presStyleLbl="parChTrans1D3" presStyleIdx="8" presStyleCnt="10"/>
      <dgm:spPr/>
    </dgm:pt>
    <dgm:pt modelId="{5DB07718-B17F-4945-8401-E8913DE428E1}" type="pres">
      <dgm:prSet presAssocID="{33CB6F6C-4804-4D7C-B9A9-C8EF65C4FE3C}" presName="hierRoot2" presStyleCnt="0">
        <dgm:presLayoutVars>
          <dgm:hierBranch val="init"/>
        </dgm:presLayoutVars>
      </dgm:prSet>
      <dgm:spPr/>
    </dgm:pt>
    <dgm:pt modelId="{3F6BA08C-BA87-4DA9-8E35-027A27ECE049}" type="pres">
      <dgm:prSet presAssocID="{33CB6F6C-4804-4D7C-B9A9-C8EF65C4FE3C}" presName="rootComposite2" presStyleCnt="0"/>
      <dgm:spPr/>
    </dgm:pt>
    <dgm:pt modelId="{4C95EB12-590E-4AB0-B3CE-8BD41825AD61}" type="pres">
      <dgm:prSet presAssocID="{33CB6F6C-4804-4D7C-B9A9-C8EF65C4FE3C}" presName="rootText2" presStyleLbl="alignAcc1" presStyleIdx="0" presStyleCnt="0">
        <dgm:presLayoutVars>
          <dgm:chPref val="3"/>
        </dgm:presLayoutVars>
      </dgm:prSet>
      <dgm:spPr/>
    </dgm:pt>
    <dgm:pt modelId="{A7D6630E-1B37-4AD0-A169-6DF2BB1E5133}" type="pres">
      <dgm:prSet presAssocID="{33CB6F6C-4804-4D7C-B9A9-C8EF65C4FE3C}" presName="topArc2" presStyleLbl="parChTrans1D1" presStyleIdx="24" presStyleCnt="28"/>
      <dgm:spPr/>
    </dgm:pt>
    <dgm:pt modelId="{E91AAECA-A023-4481-A685-2D17DC06E8AC}" type="pres">
      <dgm:prSet presAssocID="{33CB6F6C-4804-4D7C-B9A9-C8EF65C4FE3C}" presName="bottomArc2" presStyleLbl="parChTrans1D1" presStyleIdx="25" presStyleCnt="28"/>
      <dgm:spPr/>
    </dgm:pt>
    <dgm:pt modelId="{567583B5-565A-4FC1-A9DA-17469A36BC46}" type="pres">
      <dgm:prSet presAssocID="{33CB6F6C-4804-4D7C-B9A9-C8EF65C4FE3C}" presName="topConnNode2" presStyleLbl="node3" presStyleIdx="0" presStyleCnt="0"/>
      <dgm:spPr/>
    </dgm:pt>
    <dgm:pt modelId="{CA9B3D9B-1869-4D92-A16B-D73E973DD8D8}" type="pres">
      <dgm:prSet presAssocID="{33CB6F6C-4804-4D7C-B9A9-C8EF65C4FE3C}" presName="hierChild4" presStyleCnt="0"/>
      <dgm:spPr/>
    </dgm:pt>
    <dgm:pt modelId="{2B52AABB-358F-4584-9DE7-5504DDF7D6A5}" type="pres">
      <dgm:prSet presAssocID="{33CB6F6C-4804-4D7C-B9A9-C8EF65C4FE3C}" presName="hierChild5" presStyleCnt="0"/>
      <dgm:spPr/>
    </dgm:pt>
    <dgm:pt modelId="{76C92AF4-2332-4E24-9665-4316ABADD0EB}" type="pres">
      <dgm:prSet presAssocID="{B5B71C44-0006-43B3-A9E1-BAA6625DEC7C}" presName="Name28" presStyleLbl="parChTrans1D3" presStyleIdx="9" presStyleCnt="10"/>
      <dgm:spPr/>
    </dgm:pt>
    <dgm:pt modelId="{10E5AA8E-4685-40AB-8A12-4CB4E51DF287}" type="pres">
      <dgm:prSet presAssocID="{53B49AF6-C1CA-4963-87F1-4032ED9F498F}" presName="hierRoot2" presStyleCnt="0">
        <dgm:presLayoutVars>
          <dgm:hierBranch val="init"/>
        </dgm:presLayoutVars>
      </dgm:prSet>
      <dgm:spPr/>
    </dgm:pt>
    <dgm:pt modelId="{DD55BEE3-0998-47F2-A5A7-8C132237896E}" type="pres">
      <dgm:prSet presAssocID="{53B49AF6-C1CA-4963-87F1-4032ED9F498F}" presName="rootComposite2" presStyleCnt="0"/>
      <dgm:spPr/>
    </dgm:pt>
    <dgm:pt modelId="{3BDDB693-D7F7-405E-8202-78DD25378974}" type="pres">
      <dgm:prSet presAssocID="{53B49AF6-C1CA-4963-87F1-4032ED9F498F}" presName="rootText2" presStyleLbl="alignAcc1" presStyleIdx="0" presStyleCnt="0">
        <dgm:presLayoutVars>
          <dgm:chPref val="3"/>
        </dgm:presLayoutVars>
      </dgm:prSet>
      <dgm:spPr/>
    </dgm:pt>
    <dgm:pt modelId="{87EFCC9F-779D-45C9-BF30-0388BB9A0F0E}" type="pres">
      <dgm:prSet presAssocID="{53B49AF6-C1CA-4963-87F1-4032ED9F498F}" presName="topArc2" presStyleLbl="parChTrans1D1" presStyleIdx="26" presStyleCnt="28"/>
      <dgm:spPr/>
    </dgm:pt>
    <dgm:pt modelId="{901AE39C-6367-42DB-98C5-D57BDDE8C66E}" type="pres">
      <dgm:prSet presAssocID="{53B49AF6-C1CA-4963-87F1-4032ED9F498F}" presName="bottomArc2" presStyleLbl="parChTrans1D1" presStyleIdx="27" presStyleCnt="28"/>
      <dgm:spPr/>
    </dgm:pt>
    <dgm:pt modelId="{4B6B2E0D-572C-4CFE-B05D-5EE78206B146}" type="pres">
      <dgm:prSet presAssocID="{53B49AF6-C1CA-4963-87F1-4032ED9F498F}" presName="topConnNode2" presStyleLbl="node3" presStyleIdx="0" presStyleCnt="0"/>
      <dgm:spPr/>
    </dgm:pt>
    <dgm:pt modelId="{3083E2F3-90EA-485B-946D-DEA02D81DB55}" type="pres">
      <dgm:prSet presAssocID="{53B49AF6-C1CA-4963-87F1-4032ED9F498F}" presName="hierChild4" presStyleCnt="0"/>
      <dgm:spPr/>
    </dgm:pt>
    <dgm:pt modelId="{3E154F93-4B8D-4EFB-A851-A8523B73A339}" type="pres">
      <dgm:prSet presAssocID="{53B49AF6-C1CA-4963-87F1-4032ED9F498F}" presName="hierChild5" presStyleCnt="0"/>
      <dgm:spPr/>
    </dgm:pt>
    <dgm:pt modelId="{B6578BC2-6F41-4119-959B-EC91AFD1A0B5}" type="pres">
      <dgm:prSet presAssocID="{4E3E0F4E-9D74-43F7-8FC0-471822EC3A10}" presName="hierChild5" presStyleCnt="0"/>
      <dgm:spPr/>
    </dgm:pt>
    <dgm:pt modelId="{27EEED5C-0C38-4415-9B8D-1B5670A00F29}" type="pres">
      <dgm:prSet presAssocID="{35154EDD-C30F-49A2-83E1-34BB8ACD6097}" presName="hierChild3" presStyleCnt="0"/>
      <dgm:spPr/>
    </dgm:pt>
  </dgm:ptLst>
  <dgm:cxnLst>
    <dgm:cxn modelId="{32BA0300-365C-494B-9139-6648FD0666DB}" type="presOf" srcId="{33CB6F6C-4804-4D7C-B9A9-C8EF65C4FE3C}" destId="{567583B5-565A-4FC1-A9DA-17469A36BC46}" srcOrd="1" destOrd="0" presId="urn:microsoft.com/office/officeart/2008/layout/HalfCircleOrganizationChart"/>
    <dgm:cxn modelId="{26502900-8C60-4789-A417-5427E2D6BD35}" type="presOf" srcId="{796F423C-9A8B-41BD-95A5-02910EE884A7}" destId="{8BB971AE-F934-4937-852F-B43543B83550}" srcOrd="0" destOrd="0" presId="urn:microsoft.com/office/officeart/2008/layout/HalfCircleOrganizationChart"/>
    <dgm:cxn modelId="{D74C8005-4B21-4D16-963F-48BAE5D7C48B}" srcId="{FB71938C-6A62-4D20-A39B-25A16031F7A5}" destId="{0A3C361B-3DAD-4982-94F6-5089879B50E7}" srcOrd="2" destOrd="0" parTransId="{C2868EBD-2D34-42A4-AE75-E64B9BA9CA03}" sibTransId="{DA0C0D23-1522-4CD0-B8CA-956C7E19AC36}"/>
    <dgm:cxn modelId="{B85EDB05-1FF8-49B5-A59F-71F628AD78BF}" type="presOf" srcId="{A1382609-8361-429C-BEB0-C2E41F05948E}" destId="{8EC719E7-B2B1-4E93-A8FE-19FA993CEDF1}" srcOrd="0" destOrd="0" presId="urn:microsoft.com/office/officeart/2008/layout/HalfCircleOrganizationChart"/>
    <dgm:cxn modelId="{D4861F0D-CDA1-4D15-927C-5EDF60CB8812}" type="presOf" srcId="{35154EDD-C30F-49A2-83E1-34BB8ACD6097}" destId="{BBF2448C-4E34-46A3-BAFA-1E4688D40178}" srcOrd="0" destOrd="0" presId="urn:microsoft.com/office/officeart/2008/layout/HalfCircleOrganizationChart"/>
    <dgm:cxn modelId="{78E66110-B57D-41FC-8CE6-4881A0CF6A1F}" type="presOf" srcId="{53B49AF6-C1CA-4963-87F1-4032ED9F498F}" destId="{3BDDB693-D7F7-405E-8202-78DD25378974}" srcOrd="0" destOrd="0" presId="urn:microsoft.com/office/officeart/2008/layout/HalfCircleOrganizationChart"/>
    <dgm:cxn modelId="{D9C40712-2387-45BE-8D57-20E4F71EA9CA}" srcId="{4E3E0F4E-9D74-43F7-8FC0-471822EC3A10}" destId="{53B49AF6-C1CA-4963-87F1-4032ED9F498F}" srcOrd="2" destOrd="0" parTransId="{B5B71C44-0006-43B3-A9E1-BAA6625DEC7C}" sibTransId="{6EDF1EA0-D7B7-42E4-B794-61F3EE63A549}"/>
    <dgm:cxn modelId="{6CC26615-3EDE-438C-9567-3AA0AADB0031}" type="presOf" srcId="{6AEAE8AC-1F0E-41B7-AD76-19CC26672DBB}" destId="{CFA37A84-13BD-44EE-8BB3-E74F9D48C988}" srcOrd="0" destOrd="0" presId="urn:microsoft.com/office/officeart/2008/layout/HalfCircleOrganizationChart"/>
    <dgm:cxn modelId="{DD480C17-55EB-478A-A108-563174F8F749}" type="presOf" srcId="{62E95F3D-7C13-4F9D-ADC4-DCFE3E2F99A0}" destId="{E91C8DF7-1231-4585-8A9E-B7C255EE8778}" srcOrd="0" destOrd="0" presId="urn:microsoft.com/office/officeart/2008/layout/HalfCircleOrganizationChart"/>
    <dgm:cxn modelId="{F8ECBB18-98E7-46E3-B2F8-EA6021659D3B}" type="presOf" srcId="{4E3E0F4E-9D74-43F7-8FC0-471822EC3A10}" destId="{1FFEDC61-31C9-4BB3-80F6-F3D76D2569D8}" srcOrd="0" destOrd="0" presId="urn:microsoft.com/office/officeart/2008/layout/HalfCircleOrganizationChart"/>
    <dgm:cxn modelId="{18C9B719-CD69-440D-9D1A-5DB677CEE39D}" srcId="{35154EDD-C30F-49A2-83E1-34BB8ACD6097}" destId="{FB71938C-6A62-4D20-A39B-25A16031F7A5}" srcOrd="1" destOrd="0" parTransId="{CC5104DC-0A95-4D98-AC83-608CE6CC08E7}" sibTransId="{91C95D46-8D31-40DB-A32F-5BD8FDCF1C01}"/>
    <dgm:cxn modelId="{2804C91E-5277-4C36-82F1-EFD87F507C72}" type="presOf" srcId="{FB71938C-6A62-4D20-A39B-25A16031F7A5}" destId="{5A36FEAC-E9A7-450F-8CE2-3666BBF132EC}" srcOrd="0" destOrd="0" presId="urn:microsoft.com/office/officeart/2008/layout/HalfCircleOrganizationChart"/>
    <dgm:cxn modelId="{30AC042C-210E-4DED-8998-5CED6E843F21}" srcId="{4E3E0F4E-9D74-43F7-8FC0-471822EC3A10}" destId="{33CB6F6C-4804-4D7C-B9A9-C8EF65C4FE3C}" srcOrd="1" destOrd="0" parTransId="{834C69E1-2394-4810-AE07-49CF62D3B03C}" sibTransId="{CC2AFBA4-6869-44B3-B76E-290C6C404F2E}"/>
    <dgm:cxn modelId="{254F9631-B2C5-4275-ADD0-15AA6D9754C6}" srcId="{6AEAE8AC-1F0E-41B7-AD76-19CC26672DBB}" destId="{35154EDD-C30F-49A2-83E1-34BB8ACD6097}" srcOrd="0" destOrd="0" parTransId="{E265559A-27B7-4C37-8AB4-BB0453292ECC}" sibTransId="{E3661478-8D50-4ADE-9629-9FE57B4C2B15}"/>
    <dgm:cxn modelId="{2BDA183C-8454-48A2-84AC-1BC6677C4476}" type="presOf" srcId="{53B49AF6-C1CA-4963-87F1-4032ED9F498F}" destId="{4B6B2E0D-572C-4CFE-B05D-5EE78206B146}" srcOrd="1" destOrd="0" presId="urn:microsoft.com/office/officeart/2008/layout/HalfCircleOrganizationChart"/>
    <dgm:cxn modelId="{C2BB7D3D-7511-45EA-BA51-8C3619F84A70}" type="presOf" srcId="{DC8C0434-232E-453C-AAF0-270306A40083}" destId="{63029346-B462-42BF-B366-81DC7B42E056}" srcOrd="0" destOrd="0" presId="urn:microsoft.com/office/officeart/2008/layout/HalfCircleOrganizationChart"/>
    <dgm:cxn modelId="{742FA861-30E8-4E12-B81F-8AC2D4A0F2A7}" type="presOf" srcId="{0A3C361B-3DAD-4982-94F6-5089879B50E7}" destId="{A203BC9A-6518-4116-BE6B-1730E55DD99D}" srcOrd="1" destOrd="0" presId="urn:microsoft.com/office/officeart/2008/layout/HalfCircleOrganizationChart"/>
    <dgm:cxn modelId="{35E2F945-3F6C-4E77-B94C-C30432C662FD}" srcId="{4E3E0F4E-9D74-43F7-8FC0-471822EC3A10}" destId="{4985EA31-6BAB-44EC-B22E-3E097A7DF8C0}" srcOrd="0" destOrd="0" parTransId="{236140A0-211E-48A8-AEDF-AEAF27AED118}" sibTransId="{BBC6BC00-3997-4397-B037-CED5110B5DE4}"/>
    <dgm:cxn modelId="{2FA2FE66-BC32-4A71-87D2-1035E4934DB9}" type="presOf" srcId="{C2868EBD-2D34-42A4-AE75-E64B9BA9CA03}" destId="{28D8957B-781E-45F8-8026-BDC7603AFBCD}" srcOrd="0" destOrd="0" presId="urn:microsoft.com/office/officeart/2008/layout/HalfCircleOrganizationChart"/>
    <dgm:cxn modelId="{E1459B47-A598-44DB-85C9-230F2FE683CF}" type="presOf" srcId="{03A0B128-3C31-40F3-BC6C-64BC67436602}" destId="{7FAC6057-7E6C-4B77-B8CA-4F0846156086}" srcOrd="1" destOrd="0" presId="urn:microsoft.com/office/officeart/2008/layout/HalfCircleOrganizationChart"/>
    <dgm:cxn modelId="{0F33F46B-6FDF-454E-8B76-1E9BA6BF28B5}" type="presOf" srcId="{45C00DE0-A49B-4EE7-AE5D-9A57D310B67B}" destId="{9DDECBFA-909C-461A-9F29-23B82EC01529}" srcOrd="0" destOrd="0" presId="urn:microsoft.com/office/officeart/2008/layout/HalfCircleOrganizationChart"/>
    <dgm:cxn modelId="{E16B094D-0783-4BD6-9AE9-A44A14294D88}" srcId="{35154EDD-C30F-49A2-83E1-34BB8ACD6097}" destId="{4E3E0F4E-9D74-43F7-8FC0-471822EC3A10}" srcOrd="2" destOrd="0" parTransId="{62E95F3D-7C13-4F9D-ADC4-DCFE3E2F99A0}" sibTransId="{1F541025-8C57-4F2D-A4E0-2D979A6B676C}"/>
    <dgm:cxn modelId="{C860EB6E-566F-4C2B-B03A-289236ED6E62}" srcId="{FB71938C-6A62-4D20-A39B-25A16031F7A5}" destId="{69194006-263C-40C9-BA13-4BE3B8502B8D}" srcOrd="0" destOrd="0" parTransId="{DC8C0434-232E-453C-AAF0-270306A40083}" sibTransId="{DB067A12-9FE9-4250-A78E-9DF2577ADDC2}"/>
    <dgm:cxn modelId="{09DD7450-D600-4F4E-9FDC-CA8FB02D611B}" type="presOf" srcId="{0A3C361B-3DAD-4982-94F6-5089879B50E7}" destId="{A74332BA-EC68-4BB1-B405-B3544135C8CD}" srcOrd="0" destOrd="0" presId="urn:microsoft.com/office/officeart/2008/layout/HalfCircleOrganizationChart"/>
    <dgm:cxn modelId="{F7318A51-809F-4EC5-9DE5-21872B42F123}" type="presOf" srcId="{4985EA31-6BAB-44EC-B22E-3E097A7DF8C0}" destId="{1AC8D642-5EE6-40C4-A51C-28B1E855C2E1}" srcOrd="1" destOrd="0" presId="urn:microsoft.com/office/officeart/2008/layout/HalfCircleOrganizationChart"/>
    <dgm:cxn modelId="{257BCB75-C8B0-4E47-B162-F2B32FC343DE}" type="presOf" srcId="{6DB0F4BB-E985-40DC-9272-C614646ED647}" destId="{43AF49A9-0815-4592-8E78-574125E8895F}" srcOrd="1" destOrd="0" presId="urn:microsoft.com/office/officeart/2008/layout/HalfCircleOrganizationChart"/>
    <dgm:cxn modelId="{4F780776-330B-4176-84BC-C45E851035E1}" type="presOf" srcId="{F475C379-15D0-444C-BE24-ECC2964914B2}" destId="{1515C717-A3C1-4EB3-92B3-496BF624C462}" srcOrd="0" destOrd="0" presId="urn:microsoft.com/office/officeart/2008/layout/HalfCircleOrganizationChart"/>
    <dgm:cxn modelId="{CC62D95A-1277-4EE2-BDE4-F9B5B75F8902}" type="presOf" srcId="{03B44FAB-B509-450E-AC66-1D19A081EC07}" destId="{7F751627-6125-4FA1-ABE7-2E401F978943}" srcOrd="0" destOrd="0" presId="urn:microsoft.com/office/officeart/2008/layout/HalfCircleOrganizationChart"/>
    <dgm:cxn modelId="{5F95B07B-AB29-48E7-A913-771779C92A93}" type="presOf" srcId="{C587520E-D630-4596-B37B-97DCACFB0144}" destId="{44A6FEE4-8B12-4708-8C33-6B84A4065C49}" srcOrd="0" destOrd="0" presId="urn:microsoft.com/office/officeart/2008/layout/HalfCircleOrganizationChart"/>
    <dgm:cxn modelId="{D3DF5E7C-F2F5-4577-A7D6-BB530AB11174}" type="presOf" srcId="{69194006-263C-40C9-BA13-4BE3B8502B8D}" destId="{96FE4458-1D34-451F-AC02-BCC720F42C59}" srcOrd="1" destOrd="0" presId="urn:microsoft.com/office/officeart/2008/layout/HalfCircleOrganizationChart"/>
    <dgm:cxn modelId="{A5959988-C000-4134-90E6-678A9E543342}" type="presOf" srcId="{236140A0-211E-48A8-AEDF-AEAF27AED118}" destId="{9386754A-E205-4DE2-9964-D41F4964D036}" srcOrd="0" destOrd="0" presId="urn:microsoft.com/office/officeart/2008/layout/HalfCircleOrganizationChart"/>
    <dgm:cxn modelId="{5833838A-3413-411B-8CBE-9CDADF05678D}" type="presOf" srcId="{FB71938C-6A62-4D20-A39B-25A16031F7A5}" destId="{8C1C86F9-5D12-44A0-8BE1-0298C4263C4A}" srcOrd="1" destOrd="0" presId="urn:microsoft.com/office/officeart/2008/layout/HalfCircleOrganizationChart"/>
    <dgm:cxn modelId="{925EBD8F-9344-4EAB-B2EF-52204658C36D}" type="presOf" srcId="{796F423C-9A8B-41BD-95A5-02910EE884A7}" destId="{E0A2CF58-27D8-44C4-8586-CEF4DC01252F}" srcOrd="1" destOrd="0" presId="urn:microsoft.com/office/officeart/2008/layout/HalfCircleOrganizationChart"/>
    <dgm:cxn modelId="{966D9495-7212-4A80-8AE5-824F5E6B17DD}" type="presOf" srcId="{CEE1C00B-18B1-448A-B295-B9F1A4888DC1}" destId="{9DEC3159-AC6A-485A-8BC7-799867C4252A}" srcOrd="0" destOrd="0" presId="urn:microsoft.com/office/officeart/2008/layout/HalfCircleOrganizationChart"/>
    <dgm:cxn modelId="{7F7244A4-3D80-4D76-9CF2-99383EBF8840}" type="presOf" srcId="{A1382609-8361-429C-BEB0-C2E41F05948E}" destId="{0556B6EC-1294-4B8C-B700-C3258C0DB06A}" srcOrd="1" destOrd="0" presId="urn:microsoft.com/office/officeart/2008/layout/HalfCircleOrganizationChart"/>
    <dgm:cxn modelId="{B1C696A6-FDF2-40A6-AA69-C43672BB8E79}" srcId="{FB71938C-6A62-4D20-A39B-25A16031F7A5}" destId="{03A0B128-3C31-40F3-BC6C-64BC67436602}" srcOrd="3" destOrd="0" parTransId="{D25D5E0A-29AD-4011-81B9-DD1887FBE00F}" sibTransId="{6E1ED10A-C081-4D3A-8330-F6E55C2ED277}"/>
    <dgm:cxn modelId="{0B1A99AB-8333-4079-884F-47DB643430D3}" type="presOf" srcId="{CC5104DC-0A95-4D98-AC83-608CE6CC08E7}" destId="{68BB9239-A0C4-4CAD-BECF-793D5A4D713C}" srcOrd="0" destOrd="0" presId="urn:microsoft.com/office/officeart/2008/layout/HalfCircleOrganizationChart"/>
    <dgm:cxn modelId="{E17059B0-7BF0-4317-977B-616F71FF1932}" type="presOf" srcId="{834C69E1-2394-4810-AE07-49CF62D3B03C}" destId="{D4CFCBE7-F4EC-40BD-906C-90579CFC69A2}" srcOrd="0" destOrd="0" presId="urn:microsoft.com/office/officeart/2008/layout/HalfCircleOrganizationChart"/>
    <dgm:cxn modelId="{2BDC28B1-0C41-4434-AA5A-43F5CC5B8440}" type="presOf" srcId="{CEE1C00B-18B1-448A-B295-B9F1A4888DC1}" destId="{B30AB0EA-5C43-4C98-8042-ADB25F6C1AF1}" srcOrd="1" destOrd="0" presId="urn:microsoft.com/office/officeart/2008/layout/HalfCircleOrganizationChart"/>
    <dgm:cxn modelId="{19BF0DB4-D856-43FF-AA50-6CACA12BAED3}" type="presOf" srcId="{B5B71C44-0006-43B3-A9E1-BAA6625DEC7C}" destId="{76C92AF4-2332-4E24-9665-4316ABADD0EB}" srcOrd="0" destOrd="0" presId="urn:microsoft.com/office/officeart/2008/layout/HalfCircleOrganizationChart"/>
    <dgm:cxn modelId="{6590AAB9-E35E-46E7-B627-9CA070AEEF9E}" type="presOf" srcId="{D25D5E0A-29AD-4011-81B9-DD1887FBE00F}" destId="{BB02ECB5-F505-4ED7-A0F5-B565911FC760}" srcOrd="0" destOrd="0" presId="urn:microsoft.com/office/officeart/2008/layout/HalfCircleOrganizationChart"/>
    <dgm:cxn modelId="{95EF45BE-4E9C-4310-8CF6-E2C39C525091}" type="presOf" srcId="{69194006-263C-40C9-BA13-4BE3B8502B8D}" destId="{F8E37327-2C99-4F49-8B3C-924AFE1BAFE0}" srcOrd="0" destOrd="0" presId="urn:microsoft.com/office/officeart/2008/layout/HalfCircleOrganizationChart"/>
    <dgm:cxn modelId="{56802CC4-E7E9-4167-A01A-BAC9CEBAE329}" type="presOf" srcId="{33CB6F6C-4804-4D7C-B9A9-C8EF65C4FE3C}" destId="{4C95EB12-590E-4AB0-B3CE-8BD41825AD61}" srcOrd="0" destOrd="0" presId="urn:microsoft.com/office/officeart/2008/layout/HalfCircleOrganizationChart"/>
    <dgm:cxn modelId="{092CA2C6-1153-4C5A-967A-94E5FE1F6727}" srcId="{03B44FAB-B509-450E-AC66-1D19A081EC07}" destId="{796F423C-9A8B-41BD-95A5-02910EE884A7}" srcOrd="0" destOrd="0" parTransId="{35DB5D68-47D0-4892-B0C7-C30D7D5D0F45}" sibTransId="{866DFCC0-9CB3-441A-9804-D27AE1D1A508}"/>
    <dgm:cxn modelId="{F8D38EC9-EABF-48DC-B905-A0B4A644DF19}" type="presOf" srcId="{35154EDD-C30F-49A2-83E1-34BB8ACD6097}" destId="{CE409869-0CB1-4C0E-93E4-1D27B5B8FD8F}" srcOrd="1" destOrd="0" presId="urn:microsoft.com/office/officeart/2008/layout/HalfCircleOrganizationChart"/>
    <dgm:cxn modelId="{3A2870CC-0DB2-4A84-AAEB-B935B9D7AF94}" type="presOf" srcId="{03A0B128-3C31-40F3-BC6C-64BC67436602}" destId="{2C248BA3-9E0F-4FA9-B9AB-9D3F75351BD6}" srcOrd="0" destOrd="0" presId="urn:microsoft.com/office/officeart/2008/layout/HalfCircleOrganizationChart"/>
    <dgm:cxn modelId="{8C676DDB-E7F5-4816-B3CF-5A06DB317126}" srcId="{03B44FAB-B509-450E-AC66-1D19A081EC07}" destId="{CEE1C00B-18B1-448A-B295-B9F1A4888DC1}" srcOrd="2" destOrd="0" parTransId="{C587520E-D630-4596-B37B-97DCACFB0144}" sibTransId="{7C03E919-A9DF-4A82-8191-06F7E758B606}"/>
    <dgm:cxn modelId="{EF1531E0-86BB-4FE1-BCE0-81C2F6B284BF}" srcId="{35154EDD-C30F-49A2-83E1-34BB8ACD6097}" destId="{03B44FAB-B509-450E-AC66-1D19A081EC07}" srcOrd="0" destOrd="0" parTransId="{F475C379-15D0-444C-BE24-ECC2964914B2}" sibTransId="{2FC6C421-F415-4947-B477-F72EDB384D30}"/>
    <dgm:cxn modelId="{750DBBE0-B611-4881-8D2C-3F045CD72210}" type="presOf" srcId="{9DF18E09-2B10-4A1C-BE87-E332B075E648}" destId="{D230A88E-7F94-4A22-9254-ECB81FFFA6AE}" srcOrd="0" destOrd="0" presId="urn:microsoft.com/office/officeart/2008/layout/HalfCircleOrganizationChart"/>
    <dgm:cxn modelId="{5179F7F1-49CB-4A6E-8ED1-47B4B077B9C4}" type="presOf" srcId="{4E3E0F4E-9D74-43F7-8FC0-471822EC3A10}" destId="{BF196D7C-D9DC-4881-8A68-53344161FD87}" srcOrd="1" destOrd="0" presId="urn:microsoft.com/office/officeart/2008/layout/HalfCircleOrganizationChart"/>
    <dgm:cxn modelId="{E9B1E8F2-B74D-43B9-AA8F-4B47A82B84B2}" type="presOf" srcId="{6DB0F4BB-E985-40DC-9272-C614646ED647}" destId="{E6DE199F-A931-4334-9C1A-7A592B10E52E}" srcOrd="0" destOrd="0" presId="urn:microsoft.com/office/officeart/2008/layout/HalfCircleOrganizationChart"/>
    <dgm:cxn modelId="{622428F4-B801-4287-B4FA-F7D73B9AD8A3}" type="presOf" srcId="{35DB5D68-47D0-4892-B0C7-C30D7D5D0F45}" destId="{DE085CF6-3704-47B8-AD8D-A86FED46E443}" srcOrd="0" destOrd="0" presId="urn:microsoft.com/office/officeart/2008/layout/HalfCircleOrganizationChart"/>
    <dgm:cxn modelId="{751774FD-9AA7-4907-A92C-B22EDC37F138}" type="presOf" srcId="{03B44FAB-B509-450E-AC66-1D19A081EC07}" destId="{A19389A4-5423-4900-B9B6-4EFE82666FD8}" srcOrd="1" destOrd="0" presId="urn:microsoft.com/office/officeart/2008/layout/HalfCircleOrganizationChart"/>
    <dgm:cxn modelId="{9267A9FE-01FA-40AC-8F1D-BFDC327472BE}" srcId="{FB71938C-6A62-4D20-A39B-25A16031F7A5}" destId="{6DB0F4BB-E985-40DC-9272-C614646ED647}" srcOrd="1" destOrd="0" parTransId="{9DF18E09-2B10-4A1C-BE87-E332B075E648}" sibTransId="{74B5662D-A4A4-40EB-A686-81B156EFEE8D}"/>
    <dgm:cxn modelId="{F2555EFF-8B50-4445-83F1-0B5E862AC7C1}" srcId="{03B44FAB-B509-450E-AC66-1D19A081EC07}" destId="{A1382609-8361-429C-BEB0-C2E41F05948E}" srcOrd="1" destOrd="0" parTransId="{45C00DE0-A49B-4EE7-AE5D-9A57D310B67B}" sibTransId="{7570D300-E15A-448E-B5A9-AAFCAB4A0559}"/>
    <dgm:cxn modelId="{F56FF0FF-8C65-4423-A5BB-55583AEC67B8}" type="presOf" srcId="{4985EA31-6BAB-44EC-B22E-3E097A7DF8C0}" destId="{C41BD1FB-2325-4760-BA8E-E97270912458}" srcOrd="0" destOrd="0" presId="urn:microsoft.com/office/officeart/2008/layout/HalfCircleOrganizationChart"/>
    <dgm:cxn modelId="{8DD6B2C0-57C4-4D1E-B7F4-6D3DDFCF2D3D}" type="presParOf" srcId="{CFA37A84-13BD-44EE-8BB3-E74F9D48C988}" destId="{4B678C4F-FE6D-4AA5-B235-8A64E63AFE7F}" srcOrd="0" destOrd="0" presId="urn:microsoft.com/office/officeart/2008/layout/HalfCircleOrganizationChart"/>
    <dgm:cxn modelId="{071F70A6-1622-4CFF-8318-D9C5C437D0A8}" type="presParOf" srcId="{4B678C4F-FE6D-4AA5-B235-8A64E63AFE7F}" destId="{7DCE6EB4-91F5-4537-8081-B478973375AD}" srcOrd="0" destOrd="0" presId="urn:microsoft.com/office/officeart/2008/layout/HalfCircleOrganizationChart"/>
    <dgm:cxn modelId="{DED5C018-CA18-4F85-86C1-CB132455D271}" type="presParOf" srcId="{7DCE6EB4-91F5-4537-8081-B478973375AD}" destId="{BBF2448C-4E34-46A3-BAFA-1E4688D40178}" srcOrd="0" destOrd="0" presId="urn:microsoft.com/office/officeart/2008/layout/HalfCircleOrganizationChart"/>
    <dgm:cxn modelId="{B12E804F-70DF-4AEA-BC6E-D684B66A701D}" type="presParOf" srcId="{7DCE6EB4-91F5-4537-8081-B478973375AD}" destId="{6140F9DD-91B9-4CE6-A3C2-982C8FE36CAE}" srcOrd="1" destOrd="0" presId="urn:microsoft.com/office/officeart/2008/layout/HalfCircleOrganizationChart"/>
    <dgm:cxn modelId="{F4D77B24-9939-42D9-89C1-B0AB1648D556}" type="presParOf" srcId="{7DCE6EB4-91F5-4537-8081-B478973375AD}" destId="{C1100253-ECE6-42F1-B079-329746518D87}" srcOrd="2" destOrd="0" presId="urn:microsoft.com/office/officeart/2008/layout/HalfCircleOrganizationChart"/>
    <dgm:cxn modelId="{DA7712C8-10FD-4645-A9E9-0A9EB7D3C78B}" type="presParOf" srcId="{7DCE6EB4-91F5-4537-8081-B478973375AD}" destId="{CE409869-0CB1-4C0E-93E4-1D27B5B8FD8F}" srcOrd="3" destOrd="0" presId="urn:microsoft.com/office/officeart/2008/layout/HalfCircleOrganizationChart"/>
    <dgm:cxn modelId="{707A37C1-8049-4150-BE6E-D10CA69C8467}" type="presParOf" srcId="{4B678C4F-FE6D-4AA5-B235-8A64E63AFE7F}" destId="{F5789962-9A35-4EC0-B5F1-EDBEAF2B2DA7}" srcOrd="1" destOrd="0" presId="urn:microsoft.com/office/officeart/2008/layout/HalfCircleOrganizationChart"/>
    <dgm:cxn modelId="{5FB7FF71-C23F-46E3-B023-3898CF17FE9E}" type="presParOf" srcId="{F5789962-9A35-4EC0-B5F1-EDBEAF2B2DA7}" destId="{1515C717-A3C1-4EB3-92B3-496BF624C462}" srcOrd="0" destOrd="0" presId="urn:microsoft.com/office/officeart/2008/layout/HalfCircleOrganizationChart"/>
    <dgm:cxn modelId="{45E11827-4DB1-403B-A980-2019E02C4023}" type="presParOf" srcId="{F5789962-9A35-4EC0-B5F1-EDBEAF2B2DA7}" destId="{DDA709DD-2144-4D5C-ACDC-5AB610F3588F}" srcOrd="1" destOrd="0" presId="urn:microsoft.com/office/officeart/2008/layout/HalfCircleOrganizationChart"/>
    <dgm:cxn modelId="{C715C217-C0F1-4F4D-BEBB-08BB7C141B2C}" type="presParOf" srcId="{DDA709DD-2144-4D5C-ACDC-5AB610F3588F}" destId="{FBDB94FC-6909-439B-B1ED-C8ED08465C87}" srcOrd="0" destOrd="0" presId="urn:microsoft.com/office/officeart/2008/layout/HalfCircleOrganizationChart"/>
    <dgm:cxn modelId="{707E07F5-223D-4415-B46C-0DE4BCA9C675}" type="presParOf" srcId="{FBDB94FC-6909-439B-B1ED-C8ED08465C87}" destId="{7F751627-6125-4FA1-ABE7-2E401F978943}" srcOrd="0" destOrd="0" presId="urn:microsoft.com/office/officeart/2008/layout/HalfCircleOrganizationChart"/>
    <dgm:cxn modelId="{D31C8471-E2B0-4F22-9BBF-301A010E6DDA}" type="presParOf" srcId="{FBDB94FC-6909-439B-B1ED-C8ED08465C87}" destId="{5756A954-1530-4C75-B5EA-15DF3B29963E}" srcOrd="1" destOrd="0" presId="urn:microsoft.com/office/officeart/2008/layout/HalfCircleOrganizationChart"/>
    <dgm:cxn modelId="{216E44E1-F159-4A47-930C-50921AC39959}" type="presParOf" srcId="{FBDB94FC-6909-439B-B1ED-C8ED08465C87}" destId="{4280C9FD-FBE6-4FB2-A14D-5DB00F75C5B5}" srcOrd="2" destOrd="0" presId="urn:microsoft.com/office/officeart/2008/layout/HalfCircleOrganizationChart"/>
    <dgm:cxn modelId="{FE20C3D4-3E4A-4CE4-B07B-62C4E2D20E05}" type="presParOf" srcId="{FBDB94FC-6909-439B-B1ED-C8ED08465C87}" destId="{A19389A4-5423-4900-B9B6-4EFE82666FD8}" srcOrd="3" destOrd="0" presId="urn:microsoft.com/office/officeart/2008/layout/HalfCircleOrganizationChart"/>
    <dgm:cxn modelId="{3FB3C824-8826-4DEF-BD58-498ACE5E4C91}" type="presParOf" srcId="{DDA709DD-2144-4D5C-ACDC-5AB610F3588F}" destId="{B1CFAD1A-A7B5-48F0-AC65-EE2AA69AB53F}" srcOrd="1" destOrd="0" presId="urn:microsoft.com/office/officeart/2008/layout/HalfCircleOrganizationChart"/>
    <dgm:cxn modelId="{65C6747B-9C6E-4550-9485-202ACC7E5403}" type="presParOf" srcId="{B1CFAD1A-A7B5-48F0-AC65-EE2AA69AB53F}" destId="{DE085CF6-3704-47B8-AD8D-A86FED46E443}" srcOrd="0" destOrd="0" presId="urn:microsoft.com/office/officeart/2008/layout/HalfCircleOrganizationChart"/>
    <dgm:cxn modelId="{B2F81C48-35E8-4E8A-A9DD-A27BD5B9A68A}" type="presParOf" srcId="{B1CFAD1A-A7B5-48F0-AC65-EE2AA69AB53F}" destId="{0A900EC3-7D0D-4BC2-B49F-3A7019B76D0C}" srcOrd="1" destOrd="0" presId="urn:microsoft.com/office/officeart/2008/layout/HalfCircleOrganizationChart"/>
    <dgm:cxn modelId="{34D5E90D-39CC-42A9-A234-5CB5B7972F66}" type="presParOf" srcId="{0A900EC3-7D0D-4BC2-B49F-3A7019B76D0C}" destId="{B93CC559-5269-4C21-9EB3-5E7D5A7C711E}" srcOrd="0" destOrd="0" presId="urn:microsoft.com/office/officeart/2008/layout/HalfCircleOrganizationChart"/>
    <dgm:cxn modelId="{62220C5B-2A9A-44CC-83BB-0275A9E588DD}" type="presParOf" srcId="{B93CC559-5269-4C21-9EB3-5E7D5A7C711E}" destId="{8BB971AE-F934-4937-852F-B43543B83550}" srcOrd="0" destOrd="0" presId="urn:microsoft.com/office/officeart/2008/layout/HalfCircleOrganizationChart"/>
    <dgm:cxn modelId="{857C9895-C9C2-49D4-AFB6-143947BA9B7A}" type="presParOf" srcId="{B93CC559-5269-4C21-9EB3-5E7D5A7C711E}" destId="{58A580C0-A005-493D-926A-599A1C295900}" srcOrd="1" destOrd="0" presId="urn:microsoft.com/office/officeart/2008/layout/HalfCircleOrganizationChart"/>
    <dgm:cxn modelId="{9A27BB51-6509-447C-9697-DD48A5B5351D}" type="presParOf" srcId="{B93CC559-5269-4C21-9EB3-5E7D5A7C711E}" destId="{10CA2DE7-F29E-411C-A045-CBEA539E9854}" srcOrd="2" destOrd="0" presId="urn:microsoft.com/office/officeart/2008/layout/HalfCircleOrganizationChart"/>
    <dgm:cxn modelId="{040F5203-E6AE-4B02-A7BF-E6DCDE2A3D71}" type="presParOf" srcId="{B93CC559-5269-4C21-9EB3-5E7D5A7C711E}" destId="{E0A2CF58-27D8-44C4-8586-CEF4DC01252F}" srcOrd="3" destOrd="0" presId="urn:microsoft.com/office/officeart/2008/layout/HalfCircleOrganizationChart"/>
    <dgm:cxn modelId="{F8868709-D5D2-4C8B-9D75-A2D4DA9A8F61}" type="presParOf" srcId="{0A900EC3-7D0D-4BC2-B49F-3A7019B76D0C}" destId="{82D62B05-0CEE-48A6-9B35-754F65D9FD0F}" srcOrd="1" destOrd="0" presId="urn:microsoft.com/office/officeart/2008/layout/HalfCircleOrganizationChart"/>
    <dgm:cxn modelId="{8E0EC958-4427-4E40-8765-B1F6830DE9D9}" type="presParOf" srcId="{0A900EC3-7D0D-4BC2-B49F-3A7019B76D0C}" destId="{1A5900BA-0F1C-4757-B404-3CCDA01C2434}" srcOrd="2" destOrd="0" presId="urn:microsoft.com/office/officeart/2008/layout/HalfCircleOrganizationChart"/>
    <dgm:cxn modelId="{E6D4B08F-65A5-443C-8044-20770D24987A}" type="presParOf" srcId="{B1CFAD1A-A7B5-48F0-AC65-EE2AA69AB53F}" destId="{9DDECBFA-909C-461A-9F29-23B82EC01529}" srcOrd="2" destOrd="0" presId="urn:microsoft.com/office/officeart/2008/layout/HalfCircleOrganizationChart"/>
    <dgm:cxn modelId="{60CDB4DF-61D6-4128-858B-9EA601B0A1E6}" type="presParOf" srcId="{B1CFAD1A-A7B5-48F0-AC65-EE2AA69AB53F}" destId="{075B688F-3497-4227-874E-4A09C3BC4862}" srcOrd="3" destOrd="0" presId="urn:microsoft.com/office/officeart/2008/layout/HalfCircleOrganizationChart"/>
    <dgm:cxn modelId="{14C80C6E-A0CE-44E2-9FB5-05752ABED8BC}" type="presParOf" srcId="{075B688F-3497-4227-874E-4A09C3BC4862}" destId="{236B3F0E-DF06-41B7-9036-575B01641B40}" srcOrd="0" destOrd="0" presId="urn:microsoft.com/office/officeart/2008/layout/HalfCircleOrganizationChart"/>
    <dgm:cxn modelId="{5F089E53-37F6-41A2-AF3A-A50BC1B8788C}" type="presParOf" srcId="{236B3F0E-DF06-41B7-9036-575B01641B40}" destId="{8EC719E7-B2B1-4E93-A8FE-19FA993CEDF1}" srcOrd="0" destOrd="0" presId="urn:microsoft.com/office/officeart/2008/layout/HalfCircleOrganizationChart"/>
    <dgm:cxn modelId="{7E8E5C61-FC7D-4DD1-824C-B95DAFA2D159}" type="presParOf" srcId="{236B3F0E-DF06-41B7-9036-575B01641B40}" destId="{E716615B-4AC7-4697-BA5C-30137B774E16}" srcOrd="1" destOrd="0" presId="urn:microsoft.com/office/officeart/2008/layout/HalfCircleOrganizationChart"/>
    <dgm:cxn modelId="{3CAD5F35-602E-4314-90CA-7F353AE1D1C2}" type="presParOf" srcId="{236B3F0E-DF06-41B7-9036-575B01641B40}" destId="{9523BEEC-DD0B-45D6-88D7-588A75B5E931}" srcOrd="2" destOrd="0" presId="urn:microsoft.com/office/officeart/2008/layout/HalfCircleOrganizationChart"/>
    <dgm:cxn modelId="{3FB7EF65-386F-4A00-9571-2043813C6388}" type="presParOf" srcId="{236B3F0E-DF06-41B7-9036-575B01641B40}" destId="{0556B6EC-1294-4B8C-B700-C3258C0DB06A}" srcOrd="3" destOrd="0" presId="urn:microsoft.com/office/officeart/2008/layout/HalfCircleOrganizationChart"/>
    <dgm:cxn modelId="{A64E24B6-E080-4D51-9E3E-14470FEA6D45}" type="presParOf" srcId="{075B688F-3497-4227-874E-4A09C3BC4862}" destId="{04E3D9CD-E94A-4229-9B8F-CB1F25EA369E}" srcOrd="1" destOrd="0" presId="urn:microsoft.com/office/officeart/2008/layout/HalfCircleOrganizationChart"/>
    <dgm:cxn modelId="{ECA44EA4-5C77-45D4-92F8-0D651242C009}" type="presParOf" srcId="{075B688F-3497-4227-874E-4A09C3BC4862}" destId="{16AC166A-A188-4B19-91DC-87D7E197C3EA}" srcOrd="2" destOrd="0" presId="urn:microsoft.com/office/officeart/2008/layout/HalfCircleOrganizationChart"/>
    <dgm:cxn modelId="{5DEC6256-77D0-44C2-BCB6-5F97465A98E1}" type="presParOf" srcId="{B1CFAD1A-A7B5-48F0-AC65-EE2AA69AB53F}" destId="{44A6FEE4-8B12-4708-8C33-6B84A4065C49}" srcOrd="4" destOrd="0" presId="urn:microsoft.com/office/officeart/2008/layout/HalfCircleOrganizationChart"/>
    <dgm:cxn modelId="{C4F7B079-0D99-4FD8-B116-980C6DD2A3B0}" type="presParOf" srcId="{B1CFAD1A-A7B5-48F0-AC65-EE2AA69AB53F}" destId="{74795506-21D7-4589-AEF0-1BC4B6500DC7}" srcOrd="5" destOrd="0" presId="urn:microsoft.com/office/officeart/2008/layout/HalfCircleOrganizationChart"/>
    <dgm:cxn modelId="{6676FEF5-181E-4E6C-A36D-22755D845F8E}" type="presParOf" srcId="{74795506-21D7-4589-AEF0-1BC4B6500DC7}" destId="{7FEA0795-D284-4506-8A95-8F410F767E50}" srcOrd="0" destOrd="0" presId="urn:microsoft.com/office/officeart/2008/layout/HalfCircleOrganizationChart"/>
    <dgm:cxn modelId="{FF5B8279-A813-4935-9490-076B61D6CC31}" type="presParOf" srcId="{7FEA0795-D284-4506-8A95-8F410F767E50}" destId="{9DEC3159-AC6A-485A-8BC7-799867C4252A}" srcOrd="0" destOrd="0" presId="urn:microsoft.com/office/officeart/2008/layout/HalfCircleOrganizationChart"/>
    <dgm:cxn modelId="{C99EA90B-81AC-4525-BAA0-BE323830E7A8}" type="presParOf" srcId="{7FEA0795-D284-4506-8A95-8F410F767E50}" destId="{12078A09-5BCF-4342-855C-1EA0D6C23F8D}" srcOrd="1" destOrd="0" presId="urn:microsoft.com/office/officeart/2008/layout/HalfCircleOrganizationChart"/>
    <dgm:cxn modelId="{045F7770-44F2-4D26-8E3D-726ED5BF8FBF}" type="presParOf" srcId="{7FEA0795-D284-4506-8A95-8F410F767E50}" destId="{328A1EF7-8F9D-445F-9507-BAE8020E4D14}" srcOrd="2" destOrd="0" presId="urn:microsoft.com/office/officeart/2008/layout/HalfCircleOrganizationChart"/>
    <dgm:cxn modelId="{452BBD39-5126-4A06-B0FA-3F91A4210C86}" type="presParOf" srcId="{7FEA0795-D284-4506-8A95-8F410F767E50}" destId="{B30AB0EA-5C43-4C98-8042-ADB25F6C1AF1}" srcOrd="3" destOrd="0" presId="urn:microsoft.com/office/officeart/2008/layout/HalfCircleOrganizationChart"/>
    <dgm:cxn modelId="{45235497-2874-4817-AA6A-837C6B005FC0}" type="presParOf" srcId="{74795506-21D7-4589-AEF0-1BC4B6500DC7}" destId="{88D59379-DD7B-43CD-9E39-308B00A7EDA9}" srcOrd="1" destOrd="0" presId="urn:microsoft.com/office/officeart/2008/layout/HalfCircleOrganizationChart"/>
    <dgm:cxn modelId="{182329F5-5270-48E8-9E06-D272F38CB739}" type="presParOf" srcId="{74795506-21D7-4589-AEF0-1BC4B6500DC7}" destId="{C44353B2-13EF-4387-833E-D5A6A1B000B3}" srcOrd="2" destOrd="0" presId="urn:microsoft.com/office/officeart/2008/layout/HalfCircleOrganizationChart"/>
    <dgm:cxn modelId="{8966F891-ABB3-4C9F-8BB2-6CBAC3BC27AB}" type="presParOf" srcId="{DDA709DD-2144-4D5C-ACDC-5AB610F3588F}" destId="{3C2652C4-3CAB-4DC4-A151-F0F17B6DD5B6}" srcOrd="2" destOrd="0" presId="urn:microsoft.com/office/officeart/2008/layout/HalfCircleOrganizationChart"/>
    <dgm:cxn modelId="{5D84F760-6C8E-44CF-89ED-EE9AC0CA3B90}" type="presParOf" srcId="{F5789962-9A35-4EC0-B5F1-EDBEAF2B2DA7}" destId="{68BB9239-A0C4-4CAD-BECF-793D5A4D713C}" srcOrd="2" destOrd="0" presId="urn:microsoft.com/office/officeart/2008/layout/HalfCircleOrganizationChart"/>
    <dgm:cxn modelId="{5BA90D37-1145-45C6-B663-345AC0489898}" type="presParOf" srcId="{F5789962-9A35-4EC0-B5F1-EDBEAF2B2DA7}" destId="{47A6DAF8-EC99-4196-BE11-C01AF3A2C5F4}" srcOrd="3" destOrd="0" presId="urn:microsoft.com/office/officeart/2008/layout/HalfCircleOrganizationChart"/>
    <dgm:cxn modelId="{86495B08-8663-40BA-9010-BB4DE3DA5328}" type="presParOf" srcId="{47A6DAF8-EC99-4196-BE11-C01AF3A2C5F4}" destId="{6401C178-E02C-480F-8C4C-ECC13E61BE10}" srcOrd="0" destOrd="0" presId="urn:microsoft.com/office/officeart/2008/layout/HalfCircleOrganizationChart"/>
    <dgm:cxn modelId="{CD8F916B-7625-4F7F-A4CB-548F552B5CAA}" type="presParOf" srcId="{6401C178-E02C-480F-8C4C-ECC13E61BE10}" destId="{5A36FEAC-E9A7-450F-8CE2-3666BBF132EC}" srcOrd="0" destOrd="0" presId="urn:microsoft.com/office/officeart/2008/layout/HalfCircleOrganizationChart"/>
    <dgm:cxn modelId="{55B3FA30-81F3-4588-B51D-EC4FE90517FE}" type="presParOf" srcId="{6401C178-E02C-480F-8C4C-ECC13E61BE10}" destId="{F7FC5BB3-3ED1-4E1C-9EFA-52FC426CEA3F}" srcOrd="1" destOrd="0" presId="urn:microsoft.com/office/officeart/2008/layout/HalfCircleOrganizationChart"/>
    <dgm:cxn modelId="{EB249A65-26F0-4EC3-B817-FFB4EE6919DB}" type="presParOf" srcId="{6401C178-E02C-480F-8C4C-ECC13E61BE10}" destId="{5BBAE083-8BCB-40E1-8580-FEEB993872C7}" srcOrd="2" destOrd="0" presId="urn:microsoft.com/office/officeart/2008/layout/HalfCircleOrganizationChart"/>
    <dgm:cxn modelId="{0873DBD7-151E-4140-8590-25BDD42C329E}" type="presParOf" srcId="{6401C178-E02C-480F-8C4C-ECC13E61BE10}" destId="{8C1C86F9-5D12-44A0-8BE1-0298C4263C4A}" srcOrd="3" destOrd="0" presId="urn:microsoft.com/office/officeart/2008/layout/HalfCircleOrganizationChart"/>
    <dgm:cxn modelId="{33713BF1-999E-433A-9BD2-AAFEE5765C47}" type="presParOf" srcId="{47A6DAF8-EC99-4196-BE11-C01AF3A2C5F4}" destId="{CF9EF13F-B0B4-42BC-862E-AD89F5C48958}" srcOrd="1" destOrd="0" presId="urn:microsoft.com/office/officeart/2008/layout/HalfCircleOrganizationChart"/>
    <dgm:cxn modelId="{2D48280B-EDD5-435E-A495-CB2654783C89}" type="presParOf" srcId="{CF9EF13F-B0B4-42BC-862E-AD89F5C48958}" destId="{63029346-B462-42BF-B366-81DC7B42E056}" srcOrd="0" destOrd="0" presId="urn:microsoft.com/office/officeart/2008/layout/HalfCircleOrganizationChart"/>
    <dgm:cxn modelId="{56099753-B40C-48BF-A16C-1A9B52083C25}" type="presParOf" srcId="{CF9EF13F-B0B4-42BC-862E-AD89F5C48958}" destId="{5B04E214-0B6E-43DA-9AF3-F6DF1A96170E}" srcOrd="1" destOrd="0" presId="urn:microsoft.com/office/officeart/2008/layout/HalfCircleOrganizationChart"/>
    <dgm:cxn modelId="{38D867EF-0DE7-4866-994A-AE863D63747E}" type="presParOf" srcId="{5B04E214-0B6E-43DA-9AF3-F6DF1A96170E}" destId="{6FF3FF7D-4372-4246-A299-B4254F7BEC53}" srcOrd="0" destOrd="0" presId="urn:microsoft.com/office/officeart/2008/layout/HalfCircleOrganizationChart"/>
    <dgm:cxn modelId="{280B6173-60B0-4B8A-9BDD-C7593C4ABC38}" type="presParOf" srcId="{6FF3FF7D-4372-4246-A299-B4254F7BEC53}" destId="{F8E37327-2C99-4F49-8B3C-924AFE1BAFE0}" srcOrd="0" destOrd="0" presId="urn:microsoft.com/office/officeart/2008/layout/HalfCircleOrganizationChart"/>
    <dgm:cxn modelId="{B5CACE58-C35C-4003-85DA-3652D5ED5299}" type="presParOf" srcId="{6FF3FF7D-4372-4246-A299-B4254F7BEC53}" destId="{73023BF9-A258-4C41-A5DC-8622DDFF668A}" srcOrd="1" destOrd="0" presId="urn:microsoft.com/office/officeart/2008/layout/HalfCircleOrganizationChart"/>
    <dgm:cxn modelId="{6E3F5410-3E81-4205-9997-A76BF42629BB}" type="presParOf" srcId="{6FF3FF7D-4372-4246-A299-B4254F7BEC53}" destId="{1F3BD02E-CCBA-4A3F-9634-971BBDC97A90}" srcOrd="2" destOrd="0" presId="urn:microsoft.com/office/officeart/2008/layout/HalfCircleOrganizationChart"/>
    <dgm:cxn modelId="{CF5CB8B9-A542-42E0-9915-773917032D62}" type="presParOf" srcId="{6FF3FF7D-4372-4246-A299-B4254F7BEC53}" destId="{96FE4458-1D34-451F-AC02-BCC720F42C59}" srcOrd="3" destOrd="0" presId="urn:microsoft.com/office/officeart/2008/layout/HalfCircleOrganizationChart"/>
    <dgm:cxn modelId="{42EBCC33-BE1B-41AA-A9BB-8B90201E0D76}" type="presParOf" srcId="{5B04E214-0B6E-43DA-9AF3-F6DF1A96170E}" destId="{1C673BF2-DF3E-47EB-AE2A-464E2AA758A5}" srcOrd="1" destOrd="0" presId="urn:microsoft.com/office/officeart/2008/layout/HalfCircleOrganizationChart"/>
    <dgm:cxn modelId="{49A4E06B-F14C-4D3A-86EB-44FD806938D8}" type="presParOf" srcId="{5B04E214-0B6E-43DA-9AF3-F6DF1A96170E}" destId="{27128693-5D06-427D-A364-91B0EE0B3578}" srcOrd="2" destOrd="0" presId="urn:microsoft.com/office/officeart/2008/layout/HalfCircleOrganizationChart"/>
    <dgm:cxn modelId="{F7A35694-AD04-450E-95FA-11A3FCDB56B5}" type="presParOf" srcId="{CF9EF13F-B0B4-42BC-862E-AD89F5C48958}" destId="{D230A88E-7F94-4A22-9254-ECB81FFFA6AE}" srcOrd="2" destOrd="0" presId="urn:microsoft.com/office/officeart/2008/layout/HalfCircleOrganizationChart"/>
    <dgm:cxn modelId="{9CEF74BC-C05C-4485-A749-F59EC9D9E4BA}" type="presParOf" srcId="{CF9EF13F-B0B4-42BC-862E-AD89F5C48958}" destId="{07056D8B-F82E-4CA3-A996-C3FCDE656C36}" srcOrd="3" destOrd="0" presId="urn:microsoft.com/office/officeart/2008/layout/HalfCircleOrganizationChart"/>
    <dgm:cxn modelId="{C87B6C1E-55AA-4724-A8A5-9EE7307BF0CD}" type="presParOf" srcId="{07056D8B-F82E-4CA3-A996-C3FCDE656C36}" destId="{AF179AAA-582A-46F9-8CF3-FABE5C9562D6}" srcOrd="0" destOrd="0" presId="urn:microsoft.com/office/officeart/2008/layout/HalfCircleOrganizationChart"/>
    <dgm:cxn modelId="{C3EB45D3-3DE6-430F-93A4-97DBBFFD6A74}" type="presParOf" srcId="{AF179AAA-582A-46F9-8CF3-FABE5C9562D6}" destId="{E6DE199F-A931-4334-9C1A-7A592B10E52E}" srcOrd="0" destOrd="0" presId="urn:microsoft.com/office/officeart/2008/layout/HalfCircleOrganizationChart"/>
    <dgm:cxn modelId="{C04D853A-AED6-4E6C-B155-670A72167C24}" type="presParOf" srcId="{AF179AAA-582A-46F9-8CF3-FABE5C9562D6}" destId="{BFBC97EA-3468-436A-8B0A-1E27E490937D}" srcOrd="1" destOrd="0" presId="urn:microsoft.com/office/officeart/2008/layout/HalfCircleOrganizationChart"/>
    <dgm:cxn modelId="{B3F944D7-9B82-4198-B341-03B336003C59}" type="presParOf" srcId="{AF179AAA-582A-46F9-8CF3-FABE5C9562D6}" destId="{E390E727-4C75-4279-949B-F331B2B82EBC}" srcOrd="2" destOrd="0" presId="urn:microsoft.com/office/officeart/2008/layout/HalfCircleOrganizationChart"/>
    <dgm:cxn modelId="{42A05A87-4D3D-494D-940A-C9AA47B7D1B6}" type="presParOf" srcId="{AF179AAA-582A-46F9-8CF3-FABE5C9562D6}" destId="{43AF49A9-0815-4592-8E78-574125E8895F}" srcOrd="3" destOrd="0" presId="urn:microsoft.com/office/officeart/2008/layout/HalfCircleOrganizationChart"/>
    <dgm:cxn modelId="{A22601B5-46BD-4C11-A830-831E87BA891B}" type="presParOf" srcId="{07056D8B-F82E-4CA3-A996-C3FCDE656C36}" destId="{B8278495-6AAD-41F1-9B47-466B5D859BC2}" srcOrd="1" destOrd="0" presId="urn:microsoft.com/office/officeart/2008/layout/HalfCircleOrganizationChart"/>
    <dgm:cxn modelId="{2F5D14A2-5C28-45D1-9F17-8567F7CF13BD}" type="presParOf" srcId="{07056D8B-F82E-4CA3-A996-C3FCDE656C36}" destId="{E8D5EC28-8ECF-483F-9078-9E391204C6B6}" srcOrd="2" destOrd="0" presId="urn:microsoft.com/office/officeart/2008/layout/HalfCircleOrganizationChart"/>
    <dgm:cxn modelId="{2E2FDFE4-10DD-4DED-A1E1-F2442B355486}" type="presParOf" srcId="{CF9EF13F-B0B4-42BC-862E-AD89F5C48958}" destId="{28D8957B-781E-45F8-8026-BDC7603AFBCD}" srcOrd="4" destOrd="0" presId="urn:microsoft.com/office/officeart/2008/layout/HalfCircleOrganizationChart"/>
    <dgm:cxn modelId="{66F86D32-2FC3-434A-AB11-F9F3915FCAEE}" type="presParOf" srcId="{CF9EF13F-B0B4-42BC-862E-AD89F5C48958}" destId="{6229968C-84BF-4962-BCA4-990F8F0D5136}" srcOrd="5" destOrd="0" presId="urn:microsoft.com/office/officeart/2008/layout/HalfCircleOrganizationChart"/>
    <dgm:cxn modelId="{9263F3B8-C4F8-4638-9ABC-1F846732E82C}" type="presParOf" srcId="{6229968C-84BF-4962-BCA4-990F8F0D5136}" destId="{97D99670-3007-40F4-AAD6-2720AF8F30D4}" srcOrd="0" destOrd="0" presId="urn:microsoft.com/office/officeart/2008/layout/HalfCircleOrganizationChart"/>
    <dgm:cxn modelId="{3B875115-BC21-4EC1-ABF1-5DAFB5C75645}" type="presParOf" srcId="{97D99670-3007-40F4-AAD6-2720AF8F30D4}" destId="{A74332BA-EC68-4BB1-B405-B3544135C8CD}" srcOrd="0" destOrd="0" presId="urn:microsoft.com/office/officeart/2008/layout/HalfCircleOrganizationChart"/>
    <dgm:cxn modelId="{1D07F8C7-7B99-4181-A5F4-D6F731F6B26B}" type="presParOf" srcId="{97D99670-3007-40F4-AAD6-2720AF8F30D4}" destId="{30B62727-04AC-4FA6-B465-F6CEFCB51439}" srcOrd="1" destOrd="0" presId="urn:microsoft.com/office/officeart/2008/layout/HalfCircleOrganizationChart"/>
    <dgm:cxn modelId="{DD4E01B9-6CAD-4673-80E7-7B3AB9EA3402}" type="presParOf" srcId="{97D99670-3007-40F4-AAD6-2720AF8F30D4}" destId="{E6A43E8D-4EF4-45FA-BC50-A40829D37FB5}" srcOrd="2" destOrd="0" presId="urn:microsoft.com/office/officeart/2008/layout/HalfCircleOrganizationChart"/>
    <dgm:cxn modelId="{DE4E428C-6F3A-43DC-B38F-54D299BE9EE0}" type="presParOf" srcId="{97D99670-3007-40F4-AAD6-2720AF8F30D4}" destId="{A203BC9A-6518-4116-BE6B-1730E55DD99D}" srcOrd="3" destOrd="0" presId="urn:microsoft.com/office/officeart/2008/layout/HalfCircleOrganizationChart"/>
    <dgm:cxn modelId="{31F76E30-C311-401B-ACAD-145C457E90E5}" type="presParOf" srcId="{6229968C-84BF-4962-BCA4-990F8F0D5136}" destId="{3B00C1D7-5111-41D0-95B8-669E932B163B}" srcOrd="1" destOrd="0" presId="urn:microsoft.com/office/officeart/2008/layout/HalfCircleOrganizationChart"/>
    <dgm:cxn modelId="{EA820C00-292E-47B7-A2DA-5098CDD319F9}" type="presParOf" srcId="{6229968C-84BF-4962-BCA4-990F8F0D5136}" destId="{E8BD6424-B3D3-4CA5-A6BC-A979EEF1CB33}" srcOrd="2" destOrd="0" presId="urn:microsoft.com/office/officeart/2008/layout/HalfCircleOrganizationChart"/>
    <dgm:cxn modelId="{C576B59C-23D6-4152-A7DB-3BB593779634}" type="presParOf" srcId="{CF9EF13F-B0B4-42BC-862E-AD89F5C48958}" destId="{BB02ECB5-F505-4ED7-A0F5-B565911FC760}" srcOrd="6" destOrd="0" presId="urn:microsoft.com/office/officeart/2008/layout/HalfCircleOrganizationChart"/>
    <dgm:cxn modelId="{D7C9C203-E762-4DC4-B270-FF71AD775699}" type="presParOf" srcId="{CF9EF13F-B0B4-42BC-862E-AD89F5C48958}" destId="{A765C174-35CC-41DA-B195-D67425906CC7}" srcOrd="7" destOrd="0" presId="urn:microsoft.com/office/officeart/2008/layout/HalfCircleOrganizationChart"/>
    <dgm:cxn modelId="{70892298-1D08-49B6-812B-91BFE7F35310}" type="presParOf" srcId="{A765C174-35CC-41DA-B195-D67425906CC7}" destId="{E757176F-D671-49EE-960C-3971E9E6A391}" srcOrd="0" destOrd="0" presId="urn:microsoft.com/office/officeart/2008/layout/HalfCircleOrganizationChart"/>
    <dgm:cxn modelId="{FFD1E985-B2DD-4BA8-9DF8-F011FDDAAC67}" type="presParOf" srcId="{E757176F-D671-49EE-960C-3971E9E6A391}" destId="{2C248BA3-9E0F-4FA9-B9AB-9D3F75351BD6}" srcOrd="0" destOrd="0" presId="urn:microsoft.com/office/officeart/2008/layout/HalfCircleOrganizationChart"/>
    <dgm:cxn modelId="{17EDD3DF-77AE-4DED-B5B9-F5450D86A12C}" type="presParOf" srcId="{E757176F-D671-49EE-960C-3971E9E6A391}" destId="{788C89F0-0F83-400F-993C-C3E982979A61}" srcOrd="1" destOrd="0" presId="urn:microsoft.com/office/officeart/2008/layout/HalfCircleOrganizationChart"/>
    <dgm:cxn modelId="{785D58B2-344C-4D09-BB41-8FF8D2C8E4CF}" type="presParOf" srcId="{E757176F-D671-49EE-960C-3971E9E6A391}" destId="{CBD2899A-1E34-4969-96FE-B9DFD1D6EF54}" srcOrd="2" destOrd="0" presId="urn:microsoft.com/office/officeart/2008/layout/HalfCircleOrganizationChart"/>
    <dgm:cxn modelId="{6E3777A6-F39D-4472-A833-674561288CE6}" type="presParOf" srcId="{E757176F-D671-49EE-960C-3971E9E6A391}" destId="{7FAC6057-7E6C-4B77-B8CA-4F0846156086}" srcOrd="3" destOrd="0" presId="urn:microsoft.com/office/officeart/2008/layout/HalfCircleOrganizationChart"/>
    <dgm:cxn modelId="{9EDABBB4-D078-42A8-BDD9-6BB63105870C}" type="presParOf" srcId="{A765C174-35CC-41DA-B195-D67425906CC7}" destId="{D07B77F1-0AF5-4B1A-8A1C-23A0E03C28DD}" srcOrd="1" destOrd="0" presId="urn:microsoft.com/office/officeart/2008/layout/HalfCircleOrganizationChart"/>
    <dgm:cxn modelId="{39F7A877-4347-4E68-9B1E-2993123FEE93}" type="presParOf" srcId="{A765C174-35CC-41DA-B195-D67425906CC7}" destId="{708677CF-544F-4F65-A1E9-E120FF09F19B}" srcOrd="2" destOrd="0" presId="urn:microsoft.com/office/officeart/2008/layout/HalfCircleOrganizationChart"/>
    <dgm:cxn modelId="{5083BBF6-DECF-4DA6-917C-EB93648C4989}" type="presParOf" srcId="{47A6DAF8-EC99-4196-BE11-C01AF3A2C5F4}" destId="{4FC5F341-5FF3-4557-BB66-0B2697CCAB0C}" srcOrd="2" destOrd="0" presId="urn:microsoft.com/office/officeart/2008/layout/HalfCircleOrganizationChart"/>
    <dgm:cxn modelId="{339B7493-CDBB-46AA-804A-004BB31A259B}" type="presParOf" srcId="{F5789962-9A35-4EC0-B5F1-EDBEAF2B2DA7}" destId="{E91C8DF7-1231-4585-8A9E-B7C255EE8778}" srcOrd="4" destOrd="0" presId="urn:microsoft.com/office/officeart/2008/layout/HalfCircleOrganizationChart"/>
    <dgm:cxn modelId="{A0E1FA6F-DC29-4D80-804F-4E0799B883DE}" type="presParOf" srcId="{F5789962-9A35-4EC0-B5F1-EDBEAF2B2DA7}" destId="{5D5AEE0E-482E-4190-9AAC-CAA95FFA53CF}" srcOrd="5" destOrd="0" presId="urn:microsoft.com/office/officeart/2008/layout/HalfCircleOrganizationChart"/>
    <dgm:cxn modelId="{2F176908-9132-4E48-AEF2-55AE8353AB6B}" type="presParOf" srcId="{5D5AEE0E-482E-4190-9AAC-CAA95FFA53CF}" destId="{B93C81E6-1ECF-4DC6-ADA3-9CA0E4996557}" srcOrd="0" destOrd="0" presId="urn:microsoft.com/office/officeart/2008/layout/HalfCircleOrganizationChart"/>
    <dgm:cxn modelId="{C766EA8F-FFEC-4313-A3E9-EC23365AED9D}" type="presParOf" srcId="{B93C81E6-1ECF-4DC6-ADA3-9CA0E4996557}" destId="{1FFEDC61-31C9-4BB3-80F6-F3D76D2569D8}" srcOrd="0" destOrd="0" presId="urn:microsoft.com/office/officeart/2008/layout/HalfCircleOrganizationChart"/>
    <dgm:cxn modelId="{19823BC4-CBB3-46E6-B7AB-2EBC7E3F9C49}" type="presParOf" srcId="{B93C81E6-1ECF-4DC6-ADA3-9CA0E4996557}" destId="{36112DB5-F3B2-4E99-973D-1057DDDAD27F}" srcOrd="1" destOrd="0" presId="urn:microsoft.com/office/officeart/2008/layout/HalfCircleOrganizationChart"/>
    <dgm:cxn modelId="{BDD5D9DE-345C-4A23-8617-95378726C94A}" type="presParOf" srcId="{B93C81E6-1ECF-4DC6-ADA3-9CA0E4996557}" destId="{F4F21D63-DDE0-4553-9FBE-0DB44CEA9957}" srcOrd="2" destOrd="0" presId="urn:microsoft.com/office/officeart/2008/layout/HalfCircleOrganizationChart"/>
    <dgm:cxn modelId="{156FE2C3-AA13-4936-ADF0-F031C573BA9B}" type="presParOf" srcId="{B93C81E6-1ECF-4DC6-ADA3-9CA0E4996557}" destId="{BF196D7C-D9DC-4881-8A68-53344161FD87}" srcOrd="3" destOrd="0" presId="urn:microsoft.com/office/officeart/2008/layout/HalfCircleOrganizationChart"/>
    <dgm:cxn modelId="{2FED2E02-8707-406C-9CD2-8A005B3FEE0A}" type="presParOf" srcId="{5D5AEE0E-482E-4190-9AAC-CAA95FFA53CF}" destId="{8184CC55-99F5-4120-90C3-660DCF109E99}" srcOrd="1" destOrd="0" presId="urn:microsoft.com/office/officeart/2008/layout/HalfCircleOrganizationChart"/>
    <dgm:cxn modelId="{C509DBCB-428B-4B56-BC34-B2AE43586257}" type="presParOf" srcId="{8184CC55-99F5-4120-90C3-660DCF109E99}" destId="{9386754A-E205-4DE2-9964-D41F4964D036}" srcOrd="0" destOrd="0" presId="urn:microsoft.com/office/officeart/2008/layout/HalfCircleOrganizationChart"/>
    <dgm:cxn modelId="{2A858F09-83CB-4902-86DF-BD658E1DB2F0}" type="presParOf" srcId="{8184CC55-99F5-4120-90C3-660DCF109E99}" destId="{37F6FEFE-48CD-4B36-A680-336C07A3471E}" srcOrd="1" destOrd="0" presId="urn:microsoft.com/office/officeart/2008/layout/HalfCircleOrganizationChart"/>
    <dgm:cxn modelId="{A54F0E34-6F3C-4F2E-8EEC-FD7812558778}" type="presParOf" srcId="{37F6FEFE-48CD-4B36-A680-336C07A3471E}" destId="{3798EC1B-3F9D-4425-BF9D-0C3F6427A185}" srcOrd="0" destOrd="0" presId="urn:microsoft.com/office/officeart/2008/layout/HalfCircleOrganizationChart"/>
    <dgm:cxn modelId="{2BFD53F2-CB34-4D4D-AFC1-50A57E938198}" type="presParOf" srcId="{3798EC1B-3F9D-4425-BF9D-0C3F6427A185}" destId="{C41BD1FB-2325-4760-BA8E-E97270912458}" srcOrd="0" destOrd="0" presId="urn:microsoft.com/office/officeart/2008/layout/HalfCircleOrganizationChart"/>
    <dgm:cxn modelId="{B978C806-2FAF-49DC-89E1-520CA3ED873D}" type="presParOf" srcId="{3798EC1B-3F9D-4425-BF9D-0C3F6427A185}" destId="{3650AB5E-4002-4332-AAF1-5841DC0A48F1}" srcOrd="1" destOrd="0" presId="urn:microsoft.com/office/officeart/2008/layout/HalfCircleOrganizationChart"/>
    <dgm:cxn modelId="{47B07406-7F63-48AA-87DD-BF5E153E4CD6}" type="presParOf" srcId="{3798EC1B-3F9D-4425-BF9D-0C3F6427A185}" destId="{33551422-E973-422C-A93C-CE3982345B33}" srcOrd="2" destOrd="0" presId="urn:microsoft.com/office/officeart/2008/layout/HalfCircleOrganizationChart"/>
    <dgm:cxn modelId="{5A6D718E-2659-4E22-8F9F-462C2F148BC9}" type="presParOf" srcId="{3798EC1B-3F9D-4425-BF9D-0C3F6427A185}" destId="{1AC8D642-5EE6-40C4-A51C-28B1E855C2E1}" srcOrd="3" destOrd="0" presId="urn:microsoft.com/office/officeart/2008/layout/HalfCircleOrganizationChart"/>
    <dgm:cxn modelId="{EAEC38F7-8865-4BD9-A302-8CE88BA0498F}" type="presParOf" srcId="{37F6FEFE-48CD-4B36-A680-336C07A3471E}" destId="{BAEED2E2-527D-47C2-9FFC-01AB063339E7}" srcOrd="1" destOrd="0" presId="urn:microsoft.com/office/officeart/2008/layout/HalfCircleOrganizationChart"/>
    <dgm:cxn modelId="{0AA618A1-9CAB-4B70-9E5A-2DF0CCACF486}" type="presParOf" srcId="{37F6FEFE-48CD-4B36-A680-336C07A3471E}" destId="{6695C059-FB30-457A-872F-6CB5CCECE824}" srcOrd="2" destOrd="0" presId="urn:microsoft.com/office/officeart/2008/layout/HalfCircleOrganizationChart"/>
    <dgm:cxn modelId="{EED46763-C7E9-4497-A204-8C11D7AD8177}" type="presParOf" srcId="{8184CC55-99F5-4120-90C3-660DCF109E99}" destId="{D4CFCBE7-F4EC-40BD-906C-90579CFC69A2}" srcOrd="2" destOrd="0" presId="urn:microsoft.com/office/officeart/2008/layout/HalfCircleOrganizationChart"/>
    <dgm:cxn modelId="{3439A03D-0787-4471-A7F8-1744BCB1A241}" type="presParOf" srcId="{8184CC55-99F5-4120-90C3-660DCF109E99}" destId="{5DB07718-B17F-4945-8401-E8913DE428E1}" srcOrd="3" destOrd="0" presId="urn:microsoft.com/office/officeart/2008/layout/HalfCircleOrganizationChart"/>
    <dgm:cxn modelId="{15581ADF-C95B-4CBA-9A0A-1FF979293DE4}" type="presParOf" srcId="{5DB07718-B17F-4945-8401-E8913DE428E1}" destId="{3F6BA08C-BA87-4DA9-8E35-027A27ECE049}" srcOrd="0" destOrd="0" presId="urn:microsoft.com/office/officeart/2008/layout/HalfCircleOrganizationChart"/>
    <dgm:cxn modelId="{9D2D230E-F820-4A08-8782-333E12FE0D5F}" type="presParOf" srcId="{3F6BA08C-BA87-4DA9-8E35-027A27ECE049}" destId="{4C95EB12-590E-4AB0-B3CE-8BD41825AD61}" srcOrd="0" destOrd="0" presId="urn:microsoft.com/office/officeart/2008/layout/HalfCircleOrganizationChart"/>
    <dgm:cxn modelId="{85D6A659-C83A-45EF-84CC-8051D4EABF82}" type="presParOf" srcId="{3F6BA08C-BA87-4DA9-8E35-027A27ECE049}" destId="{A7D6630E-1B37-4AD0-A169-6DF2BB1E5133}" srcOrd="1" destOrd="0" presId="urn:microsoft.com/office/officeart/2008/layout/HalfCircleOrganizationChart"/>
    <dgm:cxn modelId="{6DC8EF9B-0E64-45F0-80D1-86049EDC3107}" type="presParOf" srcId="{3F6BA08C-BA87-4DA9-8E35-027A27ECE049}" destId="{E91AAECA-A023-4481-A685-2D17DC06E8AC}" srcOrd="2" destOrd="0" presId="urn:microsoft.com/office/officeart/2008/layout/HalfCircleOrganizationChart"/>
    <dgm:cxn modelId="{5906396A-51BE-41EF-B707-241AAE18EB72}" type="presParOf" srcId="{3F6BA08C-BA87-4DA9-8E35-027A27ECE049}" destId="{567583B5-565A-4FC1-A9DA-17469A36BC46}" srcOrd="3" destOrd="0" presId="urn:microsoft.com/office/officeart/2008/layout/HalfCircleOrganizationChart"/>
    <dgm:cxn modelId="{407A4F2C-5707-4C13-B600-78C0EDB9CB3F}" type="presParOf" srcId="{5DB07718-B17F-4945-8401-E8913DE428E1}" destId="{CA9B3D9B-1869-4D92-A16B-D73E973DD8D8}" srcOrd="1" destOrd="0" presId="urn:microsoft.com/office/officeart/2008/layout/HalfCircleOrganizationChart"/>
    <dgm:cxn modelId="{6CA92CC1-DCAD-47E1-8B03-ACAF1157E547}" type="presParOf" srcId="{5DB07718-B17F-4945-8401-E8913DE428E1}" destId="{2B52AABB-358F-4584-9DE7-5504DDF7D6A5}" srcOrd="2" destOrd="0" presId="urn:microsoft.com/office/officeart/2008/layout/HalfCircleOrganizationChart"/>
    <dgm:cxn modelId="{EB1120E1-5845-4643-8AA1-2676DA94FD52}" type="presParOf" srcId="{8184CC55-99F5-4120-90C3-660DCF109E99}" destId="{76C92AF4-2332-4E24-9665-4316ABADD0EB}" srcOrd="4" destOrd="0" presId="urn:microsoft.com/office/officeart/2008/layout/HalfCircleOrganizationChart"/>
    <dgm:cxn modelId="{D850D227-8FD6-4421-B42D-40A4C9252124}" type="presParOf" srcId="{8184CC55-99F5-4120-90C3-660DCF109E99}" destId="{10E5AA8E-4685-40AB-8A12-4CB4E51DF287}" srcOrd="5" destOrd="0" presId="urn:microsoft.com/office/officeart/2008/layout/HalfCircleOrganizationChart"/>
    <dgm:cxn modelId="{CAB7540F-0927-4D6C-8047-9B00F4DD65E2}" type="presParOf" srcId="{10E5AA8E-4685-40AB-8A12-4CB4E51DF287}" destId="{DD55BEE3-0998-47F2-A5A7-8C132237896E}" srcOrd="0" destOrd="0" presId="urn:microsoft.com/office/officeart/2008/layout/HalfCircleOrganizationChart"/>
    <dgm:cxn modelId="{EE923125-F045-47F5-A9E7-E67A460DDFC9}" type="presParOf" srcId="{DD55BEE3-0998-47F2-A5A7-8C132237896E}" destId="{3BDDB693-D7F7-405E-8202-78DD25378974}" srcOrd="0" destOrd="0" presId="urn:microsoft.com/office/officeart/2008/layout/HalfCircleOrganizationChart"/>
    <dgm:cxn modelId="{34DBCC57-2E6E-4307-9D79-42449E4DC504}" type="presParOf" srcId="{DD55BEE3-0998-47F2-A5A7-8C132237896E}" destId="{87EFCC9F-779D-45C9-BF30-0388BB9A0F0E}" srcOrd="1" destOrd="0" presId="urn:microsoft.com/office/officeart/2008/layout/HalfCircleOrganizationChart"/>
    <dgm:cxn modelId="{49638628-0E00-4F86-A2A1-D456DF24BD15}" type="presParOf" srcId="{DD55BEE3-0998-47F2-A5A7-8C132237896E}" destId="{901AE39C-6367-42DB-98C5-D57BDDE8C66E}" srcOrd="2" destOrd="0" presId="urn:microsoft.com/office/officeart/2008/layout/HalfCircleOrganizationChart"/>
    <dgm:cxn modelId="{9D8154DA-BF4D-404C-A049-A4A59425056C}" type="presParOf" srcId="{DD55BEE3-0998-47F2-A5A7-8C132237896E}" destId="{4B6B2E0D-572C-4CFE-B05D-5EE78206B146}" srcOrd="3" destOrd="0" presId="urn:microsoft.com/office/officeart/2008/layout/HalfCircleOrganizationChart"/>
    <dgm:cxn modelId="{D7B4B35F-43AB-411D-BE89-78CB821CD9AE}" type="presParOf" srcId="{10E5AA8E-4685-40AB-8A12-4CB4E51DF287}" destId="{3083E2F3-90EA-485B-946D-DEA02D81DB55}" srcOrd="1" destOrd="0" presId="urn:microsoft.com/office/officeart/2008/layout/HalfCircleOrganizationChart"/>
    <dgm:cxn modelId="{6CCF3257-6270-47C5-9158-C1061FB2F3D8}" type="presParOf" srcId="{10E5AA8E-4685-40AB-8A12-4CB4E51DF287}" destId="{3E154F93-4B8D-4EFB-A851-A8523B73A339}" srcOrd="2" destOrd="0" presId="urn:microsoft.com/office/officeart/2008/layout/HalfCircleOrganizationChart"/>
    <dgm:cxn modelId="{82362450-A889-4E74-A714-EF36E12B9407}" type="presParOf" srcId="{5D5AEE0E-482E-4190-9AAC-CAA95FFA53CF}" destId="{B6578BC2-6F41-4119-959B-EC91AFD1A0B5}" srcOrd="2" destOrd="0" presId="urn:microsoft.com/office/officeart/2008/layout/HalfCircleOrganizationChart"/>
    <dgm:cxn modelId="{51436A8B-4E27-4FE1-AE91-5DF701D09ACB}" type="presParOf" srcId="{4B678C4F-FE6D-4AA5-B235-8A64E63AFE7F}" destId="{27EEED5C-0C38-4415-9B8D-1B5670A00F29}" srcOrd="2" destOrd="0" presId="urn:microsoft.com/office/officeart/2008/layout/HalfCircle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92AF4-2332-4E24-9665-4316ABADD0EB}">
      <dsp:nvSpPr>
        <dsp:cNvPr id="0" name=""/>
        <dsp:cNvSpPr/>
      </dsp:nvSpPr>
      <dsp:spPr>
        <a:xfrm>
          <a:off x="5213815" y="2092925"/>
          <a:ext cx="675733" cy="2526654"/>
        </a:xfrm>
        <a:custGeom>
          <a:avLst/>
          <a:gdLst/>
          <a:ahLst/>
          <a:cxnLst/>
          <a:rect l="0" t="0" r="0" b="0"/>
          <a:pathLst>
            <a:path>
              <a:moveTo>
                <a:pt x="0" y="0"/>
              </a:moveTo>
              <a:lnTo>
                <a:pt x="0" y="2526654"/>
              </a:lnTo>
              <a:lnTo>
                <a:pt x="675733" y="25266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CFCBE7-F4EC-40BD-906C-90579CFC69A2}">
      <dsp:nvSpPr>
        <dsp:cNvPr id="0" name=""/>
        <dsp:cNvSpPr/>
      </dsp:nvSpPr>
      <dsp:spPr>
        <a:xfrm>
          <a:off x="5213815" y="2092925"/>
          <a:ext cx="675733" cy="1483675"/>
        </a:xfrm>
        <a:custGeom>
          <a:avLst/>
          <a:gdLst/>
          <a:ahLst/>
          <a:cxnLst/>
          <a:rect l="0" t="0" r="0" b="0"/>
          <a:pathLst>
            <a:path>
              <a:moveTo>
                <a:pt x="0" y="0"/>
              </a:moveTo>
              <a:lnTo>
                <a:pt x="0" y="1483675"/>
              </a:lnTo>
              <a:lnTo>
                <a:pt x="675733" y="14836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86754A-E205-4DE2-9964-D41F4964D036}">
      <dsp:nvSpPr>
        <dsp:cNvPr id="0" name=""/>
        <dsp:cNvSpPr/>
      </dsp:nvSpPr>
      <dsp:spPr>
        <a:xfrm>
          <a:off x="5213815" y="2092925"/>
          <a:ext cx="675733" cy="440695"/>
        </a:xfrm>
        <a:custGeom>
          <a:avLst/>
          <a:gdLst/>
          <a:ahLst/>
          <a:cxnLst/>
          <a:rect l="0" t="0" r="0" b="0"/>
          <a:pathLst>
            <a:path>
              <a:moveTo>
                <a:pt x="0" y="0"/>
              </a:moveTo>
              <a:lnTo>
                <a:pt x="0" y="440695"/>
              </a:lnTo>
              <a:lnTo>
                <a:pt x="675733" y="4406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1C8DF7-1231-4585-8A9E-B7C255EE8778}">
      <dsp:nvSpPr>
        <dsp:cNvPr id="0" name=""/>
        <dsp:cNvSpPr/>
      </dsp:nvSpPr>
      <dsp:spPr>
        <a:xfrm>
          <a:off x="3433363" y="905684"/>
          <a:ext cx="1780451" cy="452748"/>
        </a:xfrm>
        <a:custGeom>
          <a:avLst/>
          <a:gdLst/>
          <a:ahLst/>
          <a:cxnLst/>
          <a:rect l="0" t="0" r="0" b="0"/>
          <a:pathLst>
            <a:path>
              <a:moveTo>
                <a:pt x="0" y="0"/>
              </a:moveTo>
              <a:lnTo>
                <a:pt x="0" y="298504"/>
              </a:lnTo>
              <a:lnTo>
                <a:pt x="1780451" y="298504"/>
              </a:lnTo>
              <a:lnTo>
                <a:pt x="1780451" y="4527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02ECB5-F505-4ED7-A0F5-B565911FC760}">
      <dsp:nvSpPr>
        <dsp:cNvPr id="0" name=""/>
        <dsp:cNvSpPr/>
      </dsp:nvSpPr>
      <dsp:spPr>
        <a:xfrm>
          <a:off x="3436343" y="2092925"/>
          <a:ext cx="675733" cy="3569634"/>
        </a:xfrm>
        <a:custGeom>
          <a:avLst/>
          <a:gdLst/>
          <a:ahLst/>
          <a:cxnLst/>
          <a:rect l="0" t="0" r="0" b="0"/>
          <a:pathLst>
            <a:path>
              <a:moveTo>
                <a:pt x="0" y="0"/>
              </a:moveTo>
              <a:lnTo>
                <a:pt x="0" y="3569634"/>
              </a:lnTo>
              <a:lnTo>
                <a:pt x="675733" y="35696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D8957B-781E-45F8-8026-BDC7603AFBCD}">
      <dsp:nvSpPr>
        <dsp:cNvPr id="0" name=""/>
        <dsp:cNvSpPr/>
      </dsp:nvSpPr>
      <dsp:spPr>
        <a:xfrm>
          <a:off x="3436343" y="2092925"/>
          <a:ext cx="675733" cy="2526654"/>
        </a:xfrm>
        <a:custGeom>
          <a:avLst/>
          <a:gdLst/>
          <a:ahLst/>
          <a:cxnLst/>
          <a:rect l="0" t="0" r="0" b="0"/>
          <a:pathLst>
            <a:path>
              <a:moveTo>
                <a:pt x="0" y="0"/>
              </a:moveTo>
              <a:lnTo>
                <a:pt x="0" y="2526654"/>
              </a:lnTo>
              <a:lnTo>
                <a:pt x="675733" y="25266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30A88E-7F94-4A22-9254-ECB81FFFA6AE}">
      <dsp:nvSpPr>
        <dsp:cNvPr id="0" name=""/>
        <dsp:cNvSpPr/>
      </dsp:nvSpPr>
      <dsp:spPr>
        <a:xfrm>
          <a:off x="3436343" y="2092925"/>
          <a:ext cx="675733" cy="1483675"/>
        </a:xfrm>
        <a:custGeom>
          <a:avLst/>
          <a:gdLst/>
          <a:ahLst/>
          <a:cxnLst/>
          <a:rect l="0" t="0" r="0" b="0"/>
          <a:pathLst>
            <a:path>
              <a:moveTo>
                <a:pt x="0" y="0"/>
              </a:moveTo>
              <a:lnTo>
                <a:pt x="0" y="1483675"/>
              </a:lnTo>
              <a:lnTo>
                <a:pt x="675733" y="14836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029346-B462-42BF-B366-81DC7B42E056}">
      <dsp:nvSpPr>
        <dsp:cNvPr id="0" name=""/>
        <dsp:cNvSpPr/>
      </dsp:nvSpPr>
      <dsp:spPr>
        <a:xfrm>
          <a:off x="3436343" y="2092925"/>
          <a:ext cx="675733" cy="440695"/>
        </a:xfrm>
        <a:custGeom>
          <a:avLst/>
          <a:gdLst/>
          <a:ahLst/>
          <a:cxnLst/>
          <a:rect l="0" t="0" r="0" b="0"/>
          <a:pathLst>
            <a:path>
              <a:moveTo>
                <a:pt x="0" y="0"/>
              </a:moveTo>
              <a:lnTo>
                <a:pt x="0" y="440695"/>
              </a:lnTo>
              <a:lnTo>
                <a:pt x="675733" y="4406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BB9239-A0C4-4CAD-BECF-793D5A4D713C}">
      <dsp:nvSpPr>
        <dsp:cNvPr id="0" name=""/>
        <dsp:cNvSpPr/>
      </dsp:nvSpPr>
      <dsp:spPr>
        <a:xfrm>
          <a:off x="3387643" y="905684"/>
          <a:ext cx="91440" cy="452748"/>
        </a:xfrm>
        <a:custGeom>
          <a:avLst/>
          <a:gdLst/>
          <a:ahLst/>
          <a:cxnLst/>
          <a:rect l="0" t="0" r="0" b="0"/>
          <a:pathLst>
            <a:path>
              <a:moveTo>
                <a:pt x="45720" y="0"/>
              </a:moveTo>
              <a:lnTo>
                <a:pt x="45720" y="298504"/>
              </a:lnTo>
              <a:lnTo>
                <a:pt x="48699" y="298504"/>
              </a:lnTo>
              <a:lnTo>
                <a:pt x="48699" y="4527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A6FEE4-8B12-4708-8C33-6B84A4065C49}">
      <dsp:nvSpPr>
        <dsp:cNvPr id="0" name=""/>
        <dsp:cNvSpPr/>
      </dsp:nvSpPr>
      <dsp:spPr>
        <a:xfrm>
          <a:off x="1658870" y="2092925"/>
          <a:ext cx="675733" cy="2526654"/>
        </a:xfrm>
        <a:custGeom>
          <a:avLst/>
          <a:gdLst/>
          <a:ahLst/>
          <a:cxnLst/>
          <a:rect l="0" t="0" r="0" b="0"/>
          <a:pathLst>
            <a:path>
              <a:moveTo>
                <a:pt x="0" y="0"/>
              </a:moveTo>
              <a:lnTo>
                <a:pt x="0" y="2526654"/>
              </a:lnTo>
              <a:lnTo>
                <a:pt x="675733" y="25266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DECBFA-909C-461A-9F29-23B82EC01529}">
      <dsp:nvSpPr>
        <dsp:cNvPr id="0" name=""/>
        <dsp:cNvSpPr/>
      </dsp:nvSpPr>
      <dsp:spPr>
        <a:xfrm>
          <a:off x="1658870" y="2092925"/>
          <a:ext cx="675733" cy="1483675"/>
        </a:xfrm>
        <a:custGeom>
          <a:avLst/>
          <a:gdLst/>
          <a:ahLst/>
          <a:cxnLst/>
          <a:rect l="0" t="0" r="0" b="0"/>
          <a:pathLst>
            <a:path>
              <a:moveTo>
                <a:pt x="0" y="0"/>
              </a:moveTo>
              <a:lnTo>
                <a:pt x="0" y="1483675"/>
              </a:lnTo>
              <a:lnTo>
                <a:pt x="675733" y="14836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085CF6-3704-47B8-AD8D-A86FED46E443}">
      <dsp:nvSpPr>
        <dsp:cNvPr id="0" name=""/>
        <dsp:cNvSpPr/>
      </dsp:nvSpPr>
      <dsp:spPr>
        <a:xfrm>
          <a:off x="1658870" y="2092925"/>
          <a:ext cx="675733" cy="440695"/>
        </a:xfrm>
        <a:custGeom>
          <a:avLst/>
          <a:gdLst/>
          <a:ahLst/>
          <a:cxnLst/>
          <a:rect l="0" t="0" r="0" b="0"/>
          <a:pathLst>
            <a:path>
              <a:moveTo>
                <a:pt x="0" y="0"/>
              </a:moveTo>
              <a:lnTo>
                <a:pt x="0" y="440695"/>
              </a:lnTo>
              <a:lnTo>
                <a:pt x="675733" y="4406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15C717-A3C1-4EB3-92B3-496BF624C462}">
      <dsp:nvSpPr>
        <dsp:cNvPr id="0" name=""/>
        <dsp:cNvSpPr/>
      </dsp:nvSpPr>
      <dsp:spPr>
        <a:xfrm>
          <a:off x="1658870" y="905684"/>
          <a:ext cx="1774492" cy="452748"/>
        </a:xfrm>
        <a:custGeom>
          <a:avLst/>
          <a:gdLst/>
          <a:ahLst/>
          <a:cxnLst/>
          <a:rect l="0" t="0" r="0" b="0"/>
          <a:pathLst>
            <a:path>
              <a:moveTo>
                <a:pt x="1774492" y="0"/>
              </a:moveTo>
              <a:lnTo>
                <a:pt x="1774492" y="298504"/>
              </a:lnTo>
              <a:lnTo>
                <a:pt x="0" y="298504"/>
              </a:lnTo>
              <a:lnTo>
                <a:pt x="0" y="4527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40F9DD-91B9-4CE6-A3C2-982C8FE36CAE}">
      <dsp:nvSpPr>
        <dsp:cNvPr id="0" name=""/>
        <dsp:cNvSpPr/>
      </dsp:nvSpPr>
      <dsp:spPr>
        <a:xfrm>
          <a:off x="1716681" y="-124610"/>
          <a:ext cx="3433363" cy="103029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100253-ECE6-42F1-B079-329746518D87}">
      <dsp:nvSpPr>
        <dsp:cNvPr id="0" name=""/>
        <dsp:cNvSpPr/>
      </dsp:nvSpPr>
      <dsp:spPr>
        <a:xfrm>
          <a:off x="1716681" y="-124610"/>
          <a:ext cx="3433363" cy="103029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F2448C-4E34-46A3-BAFA-1E4688D40178}">
      <dsp:nvSpPr>
        <dsp:cNvPr id="0" name=""/>
        <dsp:cNvSpPr/>
      </dsp:nvSpPr>
      <dsp:spPr>
        <a:xfrm>
          <a:off x="0" y="60842"/>
          <a:ext cx="6866727" cy="659388"/>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1"/>
              </a:solidFill>
            </a:rPr>
            <a:t>School Siting Committee</a:t>
          </a:r>
        </a:p>
      </dsp:txBody>
      <dsp:txXfrm>
        <a:off x="0" y="60842"/>
        <a:ext cx="6866727" cy="659388"/>
      </dsp:txXfrm>
    </dsp:sp>
    <dsp:sp modelId="{5756A954-1530-4C75-B5EA-15DF3B29963E}">
      <dsp:nvSpPr>
        <dsp:cNvPr id="0" name=""/>
        <dsp:cNvSpPr/>
      </dsp:nvSpPr>
      <dsp:spPr>
        <a:xfrm>
          <a:off x="1291624" y="1358432"/>
          <a:ext cx="734492" cy="73449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80C9FD-FBE6-4FB2-A14D-5DB00F75C5B5}">
      <dsp:nvSpPr>
        <dsp:cNvPr id="0" name=""/>
        <dsp:cNvSpPr/>
      </dsp:nvSpPr>
      <dsp:spPr>
        <a:xfrm>
          <a:off x="1291624" y="1358432"/>
          <a:ext cx="734492" cy="73449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751627-6125-4FA1-ABE7-2E401F978943}">
      <dsp:nvSpPr>
        <dsp:cNvPr id="0" name=""/>
        <dsp:cNvSpPr/>
      </dsp:nvSpPr>
      <dsp:spPr>
        <a:xfrm>
          <a:off x="924378" y="1490641"/>
          <a:ext cx="1468985" cy="47007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School </a:t>
          </a:r>
        </a:p>
        <a:p>
          <a:pPr marL="0" lvl="0" indent="0" algn="ctr" defTabSz="533400">
            <a:lnSpc>
              <a:spcPct val="90000"/>
            </a:lnSpc>
            <a:spcBef>
              <a:spcPct val="0"/>
            </a:spcBef>
            <a:spcAft>
              <a:spcPct val="35000"/>
            </a:spcAft>
            <a:buNone/>
          </a:pPr>
          <a:r>
            <a:rPr lang="en-US" sz="1200" b="1" kern="1200" dirty="0"/>
            <a:t>Board</a:t>
          </a:r>
        </a:p>
      </dsp:txBody>
      <dsp:txXfrm>
        <a:off x="924378" y="1490641"/>
        <a:ext cx="1468985" cy="470075"/>
      </dsp:txXfrm>
    </dsp:sp>
    <dsp:sp modelId="{58A580C0-A005-493D-926A-599A1C295900}">
      <dsp:nvSpPr>
        <dsp:cNvPr id="0" name=""/>
        <dsp:cNvSpPr/>
      </dsp:nvSpPr>
      <dsp:spPr>
        <a:xfrm>
          <a:off x="2246465" y="2401412"/>
          <a:ext cx="734492" cy="73449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CA2DE7-F29E-411C-A045-CBEA539E9854}">
      <dsp:nvSpPr>
        <dsp:cNvPr id="0" name=""/>
        <dsp:cNvSpPr/>
      </dsp:nvSpPr>
      <dsp:spPr>
        <a:xfrm>
          <a:off x="2246465" y="2401412"/>
          <a:ext cx="734492" cy="73449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B971AE-F934-4937-852F-B43543B83550}">
      <dsp:nvSpPr>
        <dsp:cNvPr id="0" name=""/>
        <dsp:cNvSpPr/>
      </dsp:nvSpPr>
      <dsp:spPr>
        <a:xfrm>
          <a:off x="1879218" y="2533621"/>
          <a:ext cx="1468985" cy="47007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Elected Officials</a:t>
          </a:r>
        </a:p>
      </dsp:txBody>
      <dsp:txXfrm>
        <a:off x="1879218" y="2533621"/>
        <a:ext cx="1468985" cy="470075"/>
      </dsp:txXfrm>
    </dsp:sp>
    <dsp:sp modelId="{E716615B-4AC7-4697-BA5C-30137B774E16}">
      <dsp:nvSpPr>
        <dsp:cNvPr id="0" name=""/>
        <dsp:cNvSpPr/>
      </dsp:nvSpPr>
      <dsp:spPr>
        <a:xfrm>
          <a:off x="2246465" y="3444392"/>
          <a:ext cx="734492" cy="73449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23BEEC-DD0B-45D6-88D7-588A75B5E931}">
      <dsp:nvSpPr>
        <dsp:cNvPr id="0" name=""/>
        <dsp:cNvSpPr/>
      </dsp:nvSpPr>
      <dsp:spPr>
        <a:xfrm>
          <a:off x="2246465" y="3444392"/>
          <a:ext cx="734492" cy="73449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C719E7-B2B1-4E93-A8FE-19FA993CEDF1}">
      <dsp:nvSpPr>
        <dsp:cNvPr id="0" name=""/>
        <dsp:cNvSpPr/>
      </dsp:nvSpPr>
      <dsp:spPr>
        <a:xfrm>
          <a:off x="1879218" y="3576600"/>
          <a:ext cx="1468985" cy="47007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Admin</a:t>
          </a:r>
        </a:p>
      </dsp:txBody>
      <dsp:txXfrm>
        <a:off x="1879218" y="3576600"/>
        <a:ext cx="1468985" cy="470075"/>
      </dsp:txXfrm>
    </dsp:sp>
    <dsp:sp modelId="{12078A09-5BCF-4342-855C-1EA0D6C23F8D}">
      <dsp:nvSpPr>
        <dsp:cNvPr id="0" name=""/>
        <dsp:cNvSpPr/>
      </dsp:nvSpPr>
      <dsp:spPr>
        <a:xfrm>
          <a:off x="2246465" y="4487371"/>
          <a:ext cx="734492" cy="73449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8A1EF7-8F9D-445F-9507-BAE8020E4D14}">
      <dsp:nvSpPr>
        <dsp:cNvPr id="0" name=""/>
        <dsp:cNvSpPr/>
      </dsp:nvSpPr>
      <dsp:spPr>
        <a:xfrm>
          <a:off x="2246465" y="4487371"/>
          <a:ext cx="734492" cy="73449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EC3159-AC6A-485A-8BC7-799867C4252A}">
      <dsp:nvSpPr>
        <dsp:cNvPr id="0" name=""/>
        <dsp:cNvSpPr/>
      </dsp:nvSpPr>
      <dsp:spPr>
        <a:xfrm>
          <a:off x="1879218" y="4619580"/>
          <a:ext cx="1468985" cy="47007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Facility Staff</a:t>
          </a:r>
        </a:p>
      </dsp:txBody>
      <dsp:txXfrm>
        <a:off x="1879218" y="4619580"/>
        <a:ext cx="1468985" cy="470075"/>
      </dsp:txXfrm>
    </dsp:sp>
    <dsp:sp modelId="{F7FC5BB3-3ED1-4E1C-9EFA-52FC426CEA3F}">
      <dsp:nvSpPr>
        <dsp:cNvPr id="0" name=""/>
        <dsp:cNvSpPr/>
      </dsp:nvSpPr>
      <dsp:spPr>
        <a:xfrm>
          <a:off x="3069096" y="1358432"/>
          <a:ext cx="734492" cy="73449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BAE083-8BCB-40E1-8580-FEEB993872C7}">
      <dsp:nvSpPr>
        <dsp:cNvPr id="0" name=""/>
        <dsp:cNvSpPr/>
      </dsp:nvSpPr>
      <dsp:spPr>
        <a:xfrm>
          <a:off x="3069096" y="1358432"/>
          <a:ext cx="734492" cy="73449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36FEAC-E9A7-450F-8CE2-3666BBF132EC}">
      <dsp:nvSpPr>
        <dsp:cNvPr id="0" name=""/>
        <dsp:cNvSpPr/>
      </dsp:nvSpPr>
      <dsp:spPr>
        <a:xfrm>
          <a:off x="2701850" y="1490641"/>
          <a:ext cx="1468985" cy="47007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Stakeholders</a:t>
          </a:r>
        </a:p>
      </dsp:txBody>
      <dsp:txXfrm>
        <a:off x="2701850" y="1490641"/>
        <a:ext cx="1468985" cy="470075"/>
      </dsp:txXfrm>
    </dsp:sp>
    <dsp:sp modelId="{73023BF9-A258-4C41-A5DC-8622DDFF668A}">
      <dsp:nvSpPr>
        <dsp:cNvPr id="0" name=""/>
        <dsp:cNvSpPr/>
      </dsp:nvSpPr>
      <dsp:spPr>
        <a:xfrm>
          <a:off x="4023937" y="2401412"/>
          <a:ext cx="734492" cy="73449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3BD02E-CCBA-4A3F-9634-971BBDC97A90}">
      <dsp:nvSpPr>
        <dsp:cNvPr id="0" name=""/>
        <dsp:cNvSpPr/>
      </dsp:nvSpPr>
      <dsp:spPr>
        <a:xfrm>
          <a:off x="4023937" y="2401412"/>
          <a:ext cx="734492" cy="73449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E37327-2C99-4F49-8B3C-924AFE1BAFE0}">
      <dsp:nvSpPr>
        <dsp:cNvPr id="0" name=""/>
        <dsp:cNvSpPr/>
      </dsp:nvSpPr>
      <dsp:spPr>
        <a:xfrm>
          <a:off x="3656691" y="2533621"/>
          <a:ext cx="1468985" cy="47007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Parents</a:t>
          </a:r>
        </a:p>
      </dsp:txBody>
      <dsp:txXfrm>
        <a:off x="3656691" y="2533621"/>
        <a:ext cx="1468985" cy="470075"/>
      </dsp:txXfrm>
    </dsp:sp>
    <dsp:sp modelId="{BFBC97EA-3468-436A-8B0A-1E27E490937D}">
      <dsp:nvSpPr>
        <dsp:cNvPr id="0" name=""/>
        <dsp:cNvSpPr/>
      </dsp:nvSpPr>
      <dsp:spPr>
        <a:xfrm>
          <a:off x="4023937" y="3444392"/>
          <a:ext cx="734492" cy="73449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90E727-4C75-4279-949B-F331B2B82EBC}">
      <dsp:nvSpPr>
        <dsp:cNvPr id="0" name=""/>
        <dsp:cNvSpPr/>
      </dsp:nvSpPr>
      <dsp:spPr>
        <a:xfrm>
          <a:off x="4023937" y="3444392"/>
          <a:ext cx="734492" cy="73449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DE199F-A931-4334-9C1A-7A592B10E52E}">
      <dsp:nvSpPr>
        <dsp:cNvPr id="0" name=""/>
        <dsp:cNvSpPr/>
      </dsp:nvSpPr>
      <dsp:spPr>
        <a:xfrm>
          <a:off x="3656691" y="3576600"/>
          <a:ext cx="1468985" cy="47007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Teachers &amp; Staff</a:t>
          </a:r>
        </a:p>
      </dsp:txBody>
      <dsp:txXfrm>
        <a:off x="3656691" y="3576600"/>
        <a:ext cx="1468985" cy="470075"/>
      </dsp:txXfrm>
    </dsp:sp>
    <dsp:sp modelId="{30B62727-04AC-4FA6-B465-F6CEFCB51439}">
      <dsp:nvSpPr>
        <dsp:cNvPr id="0" name=""/>
        <dsp:cNvSpPr/>
      </dsp:nvSpPr>
      <dsp:spPr>
        <a:xfrm>
          <a:off x="4023937" y="4487371"/>
          <a:ext cx="734492" cy="73449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43E8D-4EF4-45FA-BC50-A40829D37FB5}">
      <dsp:nvSpPr>
        <dsp:cNvPr id="0" name=""/>
        <dsp:cNvSpPr/>
      </dsp:nvSpPr>
      <dsp:spPr>
        <a:xfrm>
          <a:off x="4023937" y="4487371"/>
          <a:ext cx="734492" cy="73449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4332BA-EC68-4BB1-B405-B3544135C8CD}">
      <dsp:nvSpPr>
        <dsp:cNvPr id="0" name=""/>
        <dsp:cNvSpPr/>
      </dsp:nvSpPr>
      <dsp:spPr>
        <a:xfrm>
          <a:off x="3656691" y="4619580"/>
          <a:ext cx="1468985" cy="47007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Students</a:t>
          </a:r>
        </a:p>
      </dsp:txBody>
      <dsp:txXfrm>
        <a:off x="3656691" y="4619580"/>
        <a:ext cx="1468985" cy="470075"/>
      </dsp:txXfrm>
    </dsp:sp>
    <dsp:sp modelId="{788C89F0-0F83-400F-993C-C3E982979A61}">
      <dsp:nvSpPr>
        <dsp:cNvPr id="0" name=""/>
        <dsp:cNvSpPr/>
      </dsp:nvSpPr>
      <dsp:spPr>
        <a:xfrm>
          <a:off x="4023937" y="5530351"/>
          <a:ext cx="734492" cy="73449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D2899A-1E34-4969-96FE-B9DFD1D6EF54}">
      <dsp:nvSpPr>
        <dsp:cNvPr id="0" name=""/>
        <dsp:cNvSpPr/>
      </dsp:nvSpPr>
      <dsp:spPr>
        <a:xfrm>
          <a:off x="4023937" y="5530351"/>
          <a:ext cx="734492" cy="73449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248BA3-9E0F-4FA9-B9AB-9D3F75351BD6}">
      <dsp:nvSpPr>
        <dsp:cNvPr id="0" name=""/>
        <dsp:cNvSpPr/>
      </dsp:nvSpPr>
      <dsp:spPr>
        <a:xfrm>
          <a:off x="3656691" y="5662559"/>
          <a:ext cx="1468985" cy="47007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Nonprofit Groups</a:t>
          </a:r>
        </a:p>
      </dsp:txBody>
      <dsp:txXfrm>
        <a:off x="3656691" y="5662559"/>
        <a:ext cx="1468985" cy="470075"/>
      </dsp:txXfrm>
    </dsp:sp>
    <dsp:sp modelId="{36112DB5-F3B2-4E99-973D-1057DDDAD27F}">
      <dsp:nvSpPr>
        <dsp:cNvPr id="0" name=""/>
        <dsp:cNvSpPr/>
      </dsp:nvSpPr>
      <dsp:spPr>
        <a:xfrm>
          <a:off x="4846569" y="1358432"/>
          <a:ext cx="734492" cy="73449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F21D63-DDE0-4553-9FBE-0DB44CEA9957}">
      <dsp:nvSpPr>
        <dsp:cNvPr id="0" name=""/>
        <dsp:cNvSpPr/>
      </dsp:nvSpPr>
      <dsp:spPr>
        <a:xfrm>
          <a:off x="4846569" y="1358432"/>
          <a:ext cx="734492" cy="73449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FEDC61-31C9-4BB3-80F6-F3D76D2569D8}">
      <dsp:nvSpPr>
        <dsp:cNvPr id="0" name=""/>
        <dsp:cNvSpPr/>
      </dsp:nvSpPr>
      <dsp:spPr>
        <a:xfrm>
          <a:off x="4479322" y="1490641"/>
          <a:ext cx="1468985" cy="47007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Local </a:t>
          </a:r>
        </a:p>
        <a:p>
          <a:pPr marL="0" lvl="0" indent="0" algn="ctr" defTabSz="533400">
            <a:lnSpc>
              <a:spcPct val="90000"/>
            </a:lnSpc>
            <a:spcBef>
              <a:spcPct val="0"/>
            </a:spcBef>
            <a:spcAft>
              <a:spcPct val="35000"/>
            </a:spcAft>
            <a:buNone/>
          </a:pPr>
          <a:r>
            <a:rPr lang="en-US" sz="1200" b="1" kern="1200" dirty="0"/>
            <a:t>Govt.</a:t>
          </a:r>
        </a:p>
      </dsp:txBody>
      <dsp:txXfrm>
        <a:off x="4479322" y="1490641"/>
        <a:ext cx="1468985" cy="470075"/>
      </dsp:txXfrm>
    </dsp:sp>
    <dsp:sp modelId="{3650AB5E-4002-4332-AAF1-5841DC0A48F1}">
      <dsp:nvSpPr>
        <dsp:cNvPr id="0" name=""/>
        <dsp:cNvSpPr/>
      </dsp:nvSpPr>
      <dsp:spPr>
        <a:xfrm>
          <a:off x="5801409" y="2401412"/>
          <a:ext cx="734492" cy="73449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551422-E973-422C-A93C-CE3982345B33}">
      <dsp:nvSpPr>
        <dsp:cNvPr id="0" name=""/>
        <dsp:cNvSpPr/>
      </dsp:nvSpPr>
      <dsp:spPr>
        <a:xfrm>
          <a:off x="5801409" y="2401412"/>
          <a:ext cx="734492" cy="73449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1BD1FB-2325-4760-BA8E-E97270912458}">
      <dsp:nvSpPr>
        <dsp:cNvPr id="0" name=""/>
        <dsp:cNvSpPr/>
      </dsp:nvSpPr>
      <dsp:spPr>
        <a:xfrm>
          <a:off x="5434163" y="2533621"/>
          <a:ext cx="1468985" cy="47007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Planners</a:t>
          </a:r>
        </a:p>
      </dsp:txBody>
      <dsp:txXfrm>
        <a:off x="5434163" y="2533621"/>
        <a:ext cx="1468985" cy="470075"/>
      </dsp:txXfrm>
    </dsp:sp>
    <dsp:sp modelId="{A7D6630E-1B37-4AD0-A169-6DF2BB1E5133}">
      <dsp:nvSpPr>
        <dsp:cNvPr id="0" name=""/>
        <dsp:cNvSpPr/>
      </dsp:nvSpPr>
      <dsp:spPr>
        <a:xfrm>
          <a:off x="5801409" y="3444392"/>
          <a:ext cx="734492" cy="73449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1AAECA-A023-4481-A685-2D17DC06E8AC}">
      <dsp:nvSpPr>
        <dsp:cNvPr id="0" name=""/>
        <dsp:cNvSpPr/>
      </dsp:nvSpPr>
      <dsp:spPr>
        <a:xfrm>
          <a:off x="5801409" y="3444392"/>
          <a:ext cx="734492" cy="73449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95EB12-590E-4AB0-B3CE-8BD41825AD61}">
      <dsp:nvSpPr>
        <dsp:cNvPr id="0" name=""/>
        <dsp:cNvSpPr/>
      </dsp:nvSpPr>
      <dsp:spPr>
        <a:xfrm>
          <a:off x="5434163" y="3576600"/>
          <a:ext cx="1468985" cy="47007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Engineering</a:t>
          </a:r>
        </a:p>
      </dsp:txBody>
      <dsp:txXfrm>
        <a:off x="5434163" y="3576600"/>
        <a:ext cx="1468985" cy="470075"/>
      </dsp:txXfrm>
    </dsp:sp>
    <dsp:sp modelId="{87EFCC9F-779D-45C9-BF30-0388BB9A0F0E}">
      <dsp:nvSpPr>
        <dsp:cNvPr id="0" name=""/>
        <dsp:cNvSpPr/>
      </dsp:nvSpPr>
      <dsp:spPr>
        <a:xfrm>
          <a:off x="5801409" y="4487371"/>
          <a:ext cx="734492" cy="73449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1AE39C-6367-42DB-98C5-D57BDDE8C66E}">
      <dsp:nvSpPr>
        <dsp:cNvPr id="0" name=""/>
        <dsp:cNvSpPr/>
      </dsp:nvSpPr>
      <dsp:spPr>
        <a:xfrm>
          <a:off x="5801409" y="4487371"/>
          <a:ext cx="734492" cy="73449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DDB693-D7F7-405E-8202-78DD25378974}">
      <dsp:nvSpPr>
        <dsp:cNvPr id="0" name=""/>
        <dsp:cNvSpPr/>
      </dsp:nvSpPr>
      <dsp:spPr>
        <a:xfrm>
          <a:off x="5434163" y="4619580"/>
          <a:ext cx="1468985" cy="47007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Parks &amp; Rec.</a:t>
          </a:r>
        </a:p>
      </dsp:txBody>
      <dsp:txXfrm>
        <a:off x="5434163" y="4619580"/>
        <a:ext cx="1468985" cy="470075"/>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E7A7AA-A172-A044-9C9E-4AB93B6DB3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846F710-AE58-234F-BF6A-78C4D6A10E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2F8C38-0F1E-384F-9A8B-2B02537B929E}" type="datetimeFigureOut">
              <a:rPr lang="en-US" smtClean="0"/>
              <a:t>6/6/2022</a:t>
            </a:fld>
            <a:endParaRPr lang="en-US"/>
          </a:p>
        </p:txBody>
      </p:sp>
      <p:sp>
        <p:nvSpPr>
          <p:cNvPr id="4" name="Footer Placeholder 3">
            <a:extLst>
              <a:ext uri="{FF2B5EF4-FFF2-40B4-BE49-F238E27FC236}">
                <a16:creationId xmlns:a16="http://schemas.microsoft.com/office/drawing/2014/main" id="{F5611046-BAA5-834E-A261-CE663B50E7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AF48EF-95D6-E840-88CE-D8B294C062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B9A897-A380-E54F-9DCC-49907417770A}" type="slidenum">
              <a:rPr lang="en-US" smtClean="0"/>
              <a:t>‹#›</a:t>
            </a:fld>
            <a:endParaRPr lang="en-US"/>
          </a:p>
        </p:txBody>
      </p:sp>
    </p:spTree>
    <p:extLst>
      <p:ext uri="{BB962C8B-B14F-4D97-AF65-F5344CB8AC3E}">
        <p14:creationId xmlns:p14="http://schemas.microsoft.com/office/powerpoint/2010/main" val="318960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60BFC-B425-4299-8353-01BDBC17862D}" type="datetimeFigureOut">
              <a:rPr lang="en-US" smtClean="0"/>
              <a:t>6/6/2022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E1ABF-E01A-42CA-85E0-821049C23732}" type="slidenum">
              <a:rPr lang="en-US" smtClean="0"/>
              <a:t>‹#›</a:t>
            </a:fld>
            <a:endParaRPr lang="en-US"/>
          </a:p>
        </p:txBody>
      </p:sp>
    </p:spTree>
    <p:extLst>
      <p:ext uri="{BB962C8B-B14F-4D97-AF65-F5344CB8AC3E}">
        <p14:creationId xmlns:p14="http://schemas.microsoft.com/office/powerpoint/2010/main" val="4027350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introduce self. </a:t>
            </a:r>
          </a:p>
          <a:p>
            <a:r>
              <a:rPr lang="en-US" dirty="0"/>
              <a:t>I’m going to give you an overview of how school siting works in Minnesota and what key considerations are in this process, with a focus on the importance of community-centered schools.  </a:t>
            </a:r>
          </a:p>
        </p:txBody>
      </p:sp>
      <p:sp>
        <p:nvSpPr>
          <p:cNvPr id="4" name="Slide Number Placeholder 3"/>
          <p:cNvSpPr>
            <a:spLocks noGrp="1"/>
          </p:cNvSpPr>
          <p:nvPr>
            <p:ph type="sldNum" sz="quarter" idx="5"/>
          </p:nvPr>
        </p:nvSpPr>
        <p:spPr/>
        <p:txBody>
          <a:bodyPr/>
          <a:lstStyle/>
          <a:p>
            <a:fld id="{6D6E1ABF-E01A-42CA-85E0-821049C23732}" type="slidenum">
              <a:rPr lang="en-US" smtClean="0"/>
              <a:t>1</a:t>
            </a:fld>
            <a:endParaRPr lang="en-US"/>
          </a:p>
        </p:txBody>
      </p:sp>
    </p:spTree>
    <p:extLst>
      <p:ext uri="{BB962C8B-B14F-4D97-AF65-F5344CB8AC3E}">
        <p14:creationId xmlns:p14="http://schemas.microsoft.com/office/powerpoint/2010/main" val="677014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Overall, trends in the US show many students’ experiences changing from community centered schools to more distant schools.</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In 1969, 45% of students lived a mile or less from school</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By 2001, 24% of students did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6D6E1ABF-E01A-42CA-85E0-821049C23732}" type="slidenum">
              <a:rPr lang="en-US" smtClean="0"/>
              <a:t>10</a:t>
            </a:fld>
            <a:endParaRPr lang="en-US"/>
          </a:p>
        </p:txBody>
      </p:sp>
    </p:spTree>
    <p:extLst>
      <p:ext uri="{BB962C8B-B14F-4D97-AF65-F5344CB8AC3E}">
        <p14:creationId xmlns:p14="http://schemas.microsoft.com/office/powerpoint/2010/main" val="515261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light of that, let’s talk about benefits of community centered schools.</a:t>
            </a:r>
          </a:p>
        </p:txBody>
      </p:sp>
      <p:sp>
        <p:nvSpPr>
          <p:cNvPr id="4" name="Slide Number Placeholder 3"/>
          <p:cNvSpPr>
            <a:spLocks noGrp="1"/>
          </p:cNvSpPr>
          <p:nvPr>
            <p:ph type="sldNum" sz="quarter" idx="5"/>
          </p:nvPr>
        </p:nvSpPr>
        <p:spPr/>
        <p:txBody>
          <a:bodyPr/>
          <a:lstStyle/>
          <a:p>
            <a:fld id="{6D6E1ABF-E01A-42CA-85E0-821049C23732}" type="slidenum">
              <a:rPr lang="en-US" smtClean="0"/>
              <a:t>11</a:t>
            </a:fld>
            <a:endParaRPr lang="en-US"/>
          </a:p>
        </p:txBody>
      </p:sp>
    </p:spTree>
    <p:extLst>
      <p:ext uri="{BB962C8B-B14F-4D97-AF65-F5344CB8AC3E}">
        <p14:creationId xmlns:p14="http://schemas.microsoft.com/office/powerpoint/2010/main" val="3450197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it is important to see how distance of homes from schools affects student travel.  This chart shows that when kids live within a mile of school, almost half of them walk or bike to school.  That number rapidly falls off as distance increases, with more than half of kids being driven by parents at further distances and the remainder taking school buses once schools are more than 2 miles from students’ homes.</a:t>
            </a:r>
          </a:p>
        </p:txBody>
      </p:sp>
      <p:sp>
        <p:nvSpPr>
          <p:cNvPr id="4" name="Slide Number Placeholder 3"/>
          <p:cNvSpPr>
            <a:spLocks noGrp="1"/>
          </p:cNvSpPr>
          <p:nvPr>
            <p:ph type="sldNum" sz="quarter" idx="5"/>
          </p:nvPr>
        </p:nvSpPr>
        <p:spPr/>
        <p:txBody>
          <a:bodyPr/>
          <a:lstStyle/>
          <a:p>
            <a:fld id="{6D6E1ABF-E01A-42CA-85E0-821049C23732}" type="slidenum">
              <a:rPr lang="en-US" smtClean="0"/>
              <a:t>12</a:t>
            </a:fld>
            <a:endParaRPr lang="en-US"/>
          </a:p>
        </p:txBody>
      </p:sp>
    </p:spTree>
    <p:extLst>
      <p:ext uri="{BB962C8B-B14F-4D97-AF65-F5344CB8AC3E}">
        <p14:creationId xmlns:p14="http://schemas.microsoft.com/office/powerpoint/2010/main" val="2275198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centered schools support students’ physical activity and health, which are closely linked to many measures of academic achievement. </a:t>
            </a:r>
          </a:p>
          <a:p>
            <a:pPr marL="171450" indent="-171450">
              <a:spcBef>
                <a:spcPts val="800"/>
              </a:spcBef>
              <a:buFont typeface="Arial" panose="020B0604020202020204" pitchFamily="34" charset="0"/>
              <a:buChar char="•"/>
            </a:pPr>
            <a:r>
              <a:rPr lang="en-US" b="0" i="0" u="none" strike="noStrike" dirty="0">
                <a:solidFill>
                  <a:srgbClr val="1C4587"/>
                </a:solidFill>
                <a:effectLst/>
              </a:rPr>
              <a:t>Walking &amp; biking: Walking &amp; biking to school rates fell from 48% to 13% as distance to school grew over a thirty year period – those physical activity levels go back up when schools are located near students’ homes.</a:t>
            </a:r>
          </a:p>
          <a:p>
            <a:pPr marL="171450" indent="-171450" rtl="0">
              <a:spcBef>
                <a:spcPts val="0"/>
              </a:spcBef>
              <a:spcAft>
                <a:spcPts val="0"/>
              </a:spcAft>
              <a:buFont typeface="Arial" panose="020B0604020202020204" pitchFamily="34" charset="0"/>
              <a:buChar char="•"/>
            </a:pPr>
            <a:r>
              <a:rPr lang="en-US" b="0" i="0" u="none" strike="noStrike" dirty="0">
                <a:solidFill>
                  <a:srgbClr val="1C4587"/>
                </a:solidFill>
                <a:effectLst/>
              </a:rPr>
              <a:t>Physical activity: Kids who walk or bicycle to school get more physical activity; have lower risk of obesity &amp; diabetes; have better overall health; and show academic benefits from improved attention spans, better performance on tests, and higher graduation rates. </a:t>
            </a:r>
          </a:p>
          <a:p>
            <a:pPr marL="0" indent="0" rtl="0">
              <a:spcBef>
                <a:spcPts val="0"/>
              </a:spcBef>
              <a:spcAft>
                <a:spcPts val="0"/>
              </a:spcAft>
              <a:buFont typeface="Arial" panose="020B0604020202020204" pitchFamily="34" charset="0"/>
              <a:buNone/>
            </a:pPr>
            <a:endParaRPr lang="en-US" b="0" i="0" u="none" strike="noStrike" dirty="0">
              <a:solidFill>
                <a:srgbClr val="1C4587"/>
              </a:solidFill>
              <a:effectLst/>
            </a:endParaRPr>
          </a:p>
          <a:p>
            <a:pPr marL="0" indent="0" rtl="0">
              <a:spcBef>
                <a:spcPts val="0"/>
              </a:spcBef>
              <a:spcAft>
                <a:spcPts val="0"/>
              </a:spcAft>
              <a:buFont typeface="Arial" panose="020B0604020202020204" pitchFamily="34" charset="0"/>
              <a:buNone/>
            </a:pPr>
            <a:r>
              <a:rPr lang="en-US" b="0" i="0" u="none" strike="noStrike" dirty="0">
                <a:solidFill>
                  <a:srgbClr val="1C4587"/>
                </a:solidFill>
                <a:effectLst/>
              </a:rPr>
              <a:t>https://www.cdc.gov/healthyschools/health_and_academics/index.htm </a:t>
            </a:r>
          </a:p>
          <a:p>
            <a:endParaRPr lang="en-US" dirty="0"/>
          </a:p>
        </p:txBody>
      </p:sp>
      <p:sp>
        <p:nvSpPr>
          <p:cNvPr id="4" name="Slide Number Placeholder 3"/>
          <p:cNvSpPr>
            <a:spLocks noGrp="1"/>
          </p:cNvSpPr>
          <p:nvPr>
            <p:ph type="sldNum" sz="quarter" idx="5"/>
          </p:nvPr>
        </p:nvSpPr>
        <p:spPr/>
        <p:txBody>
          <a:bodyPr/>
          <a:lstStyle/>
          <a:p>
            <a:fld id="{6D6E1ABF-E01A-42CA-85E0-821049C23732}" type="slidenum">
              <a:rPr lang="en-US" smtClean="0"/>
              <a:t>13</a:t>
            </a:fld>
            <a:endParaRPr lang="en-US"/>
          </a:p>
        </p:txBody>
      </p:sp>
    </p:spTree>
    <p:extLst>
      <p:ext uri="{BB962C8B-B14F-4D97-AF65-F5344CB8AC3E}">
        <p14:creationId xmlns:p14="http://schemas.microsoft.com/office/powerpoint/2010/main" val="3435929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centered schools also matter for healthy air and lung health.  </a:t>
            </a:r>
          </a:p>
          <a:p>
            <a:pPr marL="171450" indent="-171450">
              <a:spcBef>
                <a:spcPts val="800"/>
              </a:spcBef>
              <a:buFont typeface="Arial" panose="020B0604020202020204" pitchFamily="34" charset="0"/>
              <a:buChar char="•"/>
            </a:pPr>
            <a:r>
              <a:rPr lang="en-US" b="0" i="0" u="none" strike="noStrike" dirty="0">
                <a:solidFill>
                  <a:srgbClr val="1C4587"/>
                </a:solidFill>
                <a:effectLst/>
              </a:rPr>
              <a:t>Schools located far from residences increase driving &amp; </a:t>
            </a:r>
            <a:r>
              <a:rPr lang="en-US" dirty="0">
                <a:solidFill>
                  <a:srgbClr val="1C4587"/>
                </a:solidFill>
              </a:rPr>
              <a:t>contribute to poor a</a:t>
            </a:r>
            <a:r>
              <a:rPr lang="en-US" b="0" i="0" u="none" strike="noStrike" dirty="0">
                <a:solidFill>
                  <a:srgbClr val="1C4587"/>
                </a:solidFill>
                <a:effectLst/>
              </a:rPr>
              <a:t>ir quality at a community level.</a:t>
            </a:r>
          </a:p>
          <a:p>
            <a:pPr marL="171450" indent="-171450">
              <a:spcBef>
                <a:spcPts val="800"/>
              </a:spcBef>
              <a:buFont typeface="Arial" panose="020B0604020202020204" pitchFamily="34" charset="0"/>
              <a:buChar char="•"/>
            </a:pPr>
            <a:r>
              <a:rPr lang="en-US" dirty="0">
                <a:solidFill>
                  <a:srgbClr val="1C4587"/>
                </a:solidFill>
              </a:rPr>
              <a:t>When kids spend more time in buses or cars, they are exposed to worse air quality than when they walk or bike, due to high concentrations of pollutants inside vehicles. </a:t>
            </a:r>
          </a:p>
          <a:p>
            <a:pPr marL="171450" indent="-171450">
              <a:spcBef>
                <a:spcPts val="800"/>
              </a:spcBef>
              <a:buFont typeface="Arial" panose="020B0604020202020204" pitchFamily="34" charset="0"/>
              <a:buChar char="•"/>
            </a:pPr>
            <a:r>
              <a:rPr lang="en-US" dirty="0">
                <a:solidFill>
                  <a:srgbClr val="1C4587"/>
                </a:solidFill>
              </a:rPr>
              <a:t>Air pollution causes </a:t>
            </a:r>
            <a:r>
              <a:rPr lang="en-US" b="0" i="0" u="none" strike="noStrike" dirty="0">
                <a:solidFill>
                  <a:srgbClr val="1C4587"/>
                </a:solidFill>
                <a:effectLst/>
              </a:rPr>
              <a:t>asthma, respiratory infections, lung &amp; heart disease.  Poor air quality</a:t>
            </a:r>
            <a:r>
              <a:rPr lang="en-US" dirty="0">
                <a:solidFill>
                  <a:srgbClr val="1C4587"/>
                </a:solidFill>
              </a:rPr>
              <a:t> can lead to worse </a:t>
            </a:r>
            <a:r>
              <a:rPr lang="en-US" b="0" i="0" u="none" strike="noStrike" dirty="0">
                <a:solidFill>
                  <a:srgbClr val="1C4587"/>
                </a:solidFill>
                <a:effectLst/>
              </a:rPr>
              <a:t>academic performance.</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6D6E1ABF-E01A-42CA-85E0-821049C23732}" type="slidenum">
              <a:rPr lang="en-US" smtClean="0"/>
              <a:t>14</a:t>
            </a:fld>
            <a:endParaRPr lang="en-US"/>
          </a:p>
        </p:txBody>
      </p:sp>
    </p:spTree>
    <p:extLst>
      <p:ext uri="{BB962C8B-B14F-4D97-AF65-F5344CB8AC3E}">
        <p14:creationId xmlns:p14="http://schemas.microsoft.com/office/powerpoint/2010/main" val="1950023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centered schools also matter for the rising threat of climate change</a:t>
            </a:r>
          </a:p>
          <a:p>
            <a:endParaRPr lang="en-US" dirty="0"/>
          </a:p>
          <a:p>
            <a:pPr marL="171450" indent="-171450">
              <a:spcBef>
                <a:spcPts val="800"/>
              </a:spcBef>
              <a:buFont typeface="Arial" panose="020B0604020202020204" pitchFamily="34" charset="0"/>
              <a:buChar char="•"/>
            </a:pPr>
            <a:r>
              <a:rPr lang="en-US" b="0" i="0" u="none" strike="noStrike" dirty="0">
                <a:solidFill>
                  <a:srgbClr val="1C4587"/>
                </a:solidFill>
                <a:effectLst/>
              </a:rPr>
              <a:t>As we know, Climate disasters are mounting, with increasing flooding and storms affecting Minnesota. </a:t>
            </a:r>
          </a:p>
          <a:p>
            <a:pPr marL="171450" indent="-171450">
              <a:spcBef>
                <a:spcPts val="800"/>
              </a:spcBef>
              <a:buFont typeface="Arial" panose="020B0604020202020204" pitchFamily="34" charset="0"/>
              <a:buChar char="•"/>
            </a:pPr>
            <a:r>
              <a:rPr lang="en-US" b="0" i="0" u="none" strike="noStrike" dirty="0">
                <a:solidFill>
                  <a:srgbClr val="1C4587"/>
                </a:solidFill>
                <a:effectLst/>
              </a:rPr>
              <a:t>Transportation is the biggest contributor to emissions in the US &amp; MN. </a:t>
            </a:r>
          </a:p>
          <a:p>
            <a:pPr marL="171450" indent="-171450">
              <a:spcBef>
                <a:spcPts val="800"/>
              </a:spcBef>
              <a:buFont typeface="Arial" panose="020B0604020202020204" pitchFamily="34" charset="0"/>
              <a:buChar char="•"/>
            </a:pPr>
            <a:r>
              <a:rPr lang="en-US" b="0" i="0" u="none" strike="noStrike" dirty="0">
                <a:solidFill>
                  <a:srgbClr val="1C4587"/>
                </a:solidFill>
                <a:effectLst/>
              </a:rPr>
              <a:t>Reducing emissions requires more walking </a:t>
            </a:r>
            <a:r>
              <a:rPr lang="en-US" dirty="0">
                <a:solidFill>
                  <a:srgbClr val="1C4587"/>
                </a:solidFill>
              </a:rPr>
              <a:t>&amp; bicycling, </a:t>
            </a:r>
            <a:r>
              <a:rPr lang="en-US" b="0" i="0" u="none" strike="noStrike" dirty="0">
                <a:solidFill>
                  <a:srgbClr val="1C4587"/>
                </a:solidFill>
                <a:effectLst/>
              </a:rPr>
              <a:t>less driving, electric vehicles, &amp; compact development.</a:t>
            </a:r>
            <a:br>
              <a:rPr lang="en-US" dirty="0"/>
            </a:br>
            <a:endParaRPr lang="en-US" dirty="0"/>
          </a:p>
        </p:txBody>
      </p:sp>
      <p:sp>
        <p:nvSpPr>
          <p:cNvPr id="4" name="Slide Number Placeholder 3"/>
          <p:cNvSpPr>
            <a:spLocks noGrp="1"/>
          </p:cNvSpPr>
          <p:nvPr>
            <p:ph type="sldNum" sz="quarter" idx="5"/>
          </p:nvPr>
        </p:nvSpPr>
        <p:spPr/>
        <p:txBody>
          <a:bodyPr/>
          <a:lstStyle/>
          <a:p>
            <a:fld id="{6D6E1ABF-E01A-42CA-85E0-821049C23732}" type="slidenum">
              <a:rPr lang="en-US" smtClean="0"/>
              <a:t>15</a:t>
            </a:fld>
            <a:endParaRPr lang="en-US"/>
          </a:p>
        </p:txBody>
      </p:sp>
    </p:spTree>
    <p:extLst>
      <p:ext uri="{BB962C8B-B14F-4D97-AF65-F5344CB8AC3E}">
        <p14:creationId xmlns:p14="http://schemas.microsoft.com/office/powerpoint/2010/main" val="322029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centered schools are also more cost effective:</a:t>
            </a:r>
          </a:p>
          <a:p>
            <a:pPr marL="171450" indent="-171450">
              <a:spcBef>
                <a:spcPts val="800"/>
              </a:spcBef>
              <a:buFont typeface="Arial" panose="020B0604020202020204" pitchFamily="34" charset="0"/>
              <a:buChar char="•"/>
            </a:pPr>
            <a:r>
              <a:rPr lang="en-US" b="0" i="0" u="none" strike="noStrike" dirty="0">
                <a:solidFill>
                  <a:srgbClr val="1C4587"/>
                </a:solidFill>
                <a:effectLst/>
              </a:rPr>
              <a:t>In the US, school districts historically pay more than $17 billion/</a:t>
            </a:r>
            <a:r>
              <a:rPr lang="en-US" b="0" i="0" u="none" strike="noStrike" dirty="0" err="1">
                <a:solidFill>
                  <a:srgbClr val="1C4587"/>
                </a:solidFill>
                <a:effectLst/>
              </a:rPr>
              <a:t>yr</a:t>
            </a:r>
            <a:r>
              <a:rPr lang="en-US" b="0" i="0" u="none" strike="noStrike" dirty="0">
                <a:solidFill>
                  <a:srgbClr val="1C4587"/>
                </a:solidFill>
                <a:effectLst/>
              </a:rPr>
              <a:t> for school buses, but are struggling to hire drivers and are seeing costs soar due to gas volatility, wage increases, and so on. </a:t>
            </a:r>
          </a:p>
          <a:p>
            <a:pPr marL="171450" indent="-171450">
              <a:spcBef>
                <a:spcPts val="800"/>
              </a:spcBef>
              <a:buFont typeface="Arial" panose="020B0604020202020204" pitchFamily="34" charset="0"/>
              <a:buChar char="•"/>
            </a:pPr>
            <a:r>
              <a:rPr lang="en-US" b="0" i="0" u="none" strike="noStrike" dirty="0">
                <a:solidFill>
                  <a:srgbClr val="1C4587"/>
                </a:solidFill>
                <a:effectLst/>
              </a:rPr>
              <a:t>There are costs for families too – the cost of gas &amp; commute time to drive kids a long way to school</a:t>
            </a:r>
          </a:p>
          <a:p>
            <a:pPr marL="171450" indent="-171450">
              <a:spcBef>
                <a:spcPts val="800"/>
              </a:spcBef>
              <a:buFont typeface="Arial" panose="020B0604020202020204" pitchFamily="34" charset="0"/>
              <a:buChar char="•"/>
            </a:pPr>
            <a:r>
              <a:rPr lang="en-US" b="0" i="0" u="none" strike="noStrike" dirty="0">
                <a:solidFill>
                  <a:srgbClr val="1C4587"/>
                </a:solidFill>
                <a:effectLst/>
              </a:rPr>
              <a:t>There are also a range of costs for cities/towns -- Cost of maintaining roads &amp; services, the need to build or find alternative sites for community centers and needs, and so on</a:t>
            </a:r>
          </a:p>
          <a:p>
            <a:endParaRPr lang="en-US" dirty="0"/>
          </a:p>
        </p:txBody>
      </p:sp>
      <p:sp>
        <p:nvSpPr>
          <p:cNvPr id="4" name="Slide Number Placeholder 3"/>
          <p:cNvSpPr>
            <a:spLocks noGrp="1"/>
          </p:cNvSpPr>
          <p:nvPr>
            <p:ph type="sldNum" sz="quarter" idx="5"/>
          </p:nvPr>
        </p:nvSpPr>
        <p:spPr/>
        <p:txBody>
          <a:bodyPr/>
          <a:lstStyle/>
          <a:p>
            <a:fld id="{6D6E1ABF-E01A-42CA-85E0-821049C23732}" type="slidenum">
              <a:rPr lang="en-US" smtClean="0"/>
              <a:t>16</a:t>
            </a:fld>
            <a:endParaRPr lang="en-US"/>
          </a:p>
        </p:txBody>
      </p:sp>
    </p:spTree>
    <p:extLst>
      <p:ext uri="{BB962C8B-B14F-4D97-AF65-F5344CB8AC3E}">
        <p14:creationId xmlns:p14="http://schemas.microsoft.com/office/powerpoint/2010/main" val="1451898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spcBef>
                <a:spcPts val="800"/>
              </a:spcBef>
              <a:spcAft>
                <a:spcPts val="0"/>
              </a:spcAft>
              <a:buNone/>
            </a:pPr>
            <a:r>
              <a:rPr lang="en-US" sz="1600" b="1" i="0" u="none" strike="noStrike" dirty="0">
                <a:solidFill>
                  <a:srgbClr val="1C4587"/>
                </a:solidFill>
                <a:effectLst/>
              </a:rPr>
              <a:t>Community centered schools also support community access &amp; emergency center</a:t>
            </a:r>
          </a:p>
          <a:p>
            <a:pPr marL="0" indent="0" rtl="0">
              <a:spcBef>
                <a:spcPts val="800"/>
              </a:spcBef>
              <a:spcAft>
                <a:spcPts val="0"/>
              </a:spcAft>
              <a:buNone/>
            </a:pPr>
            <a:endParaRPr lang="en-US" sz="300" b="1" i="0" u="none" strike="noStrike" dirty="0">
              <a:solidFill>
                <a:srgbClr val="1C4587"/>
              </a:solidFill>
              <a:effectLst/>
            </a:endParaRPr>
          </a:p>
          <a:p>
            <a:pPr marL="171450" indent="-171450">
              <a:spcBef>
                <a:spcPts val="800"/>
              </a:spcBef>
              <a:buFont typeface="Arial" panose="020B0604020202020204" pitchFamily="34" charset="0"/>
              <a:buChar char="•"/>
            </a:pPr>
            <a:r>
              <a:rPr lang="en-US" dirty="0">
                <a:solidFill>
                  <a:srgbClr val="1C4587"/>
                </a:solidFill>
              </a:rPr>
              <a:t>Community centered schools allow recreational uses by community members during weekends &amp; summers</a:t>
            </a:r>
          </a:p>
          <a:p>
            <a:pPr marL="171450" indent="-171450">
              <a:spcBef>
                <a:spcPts val="800"/>
              </a:spcBef>
              <a:buFont typeface="Arial" panose="020B0604020202020204" pitchFamily="34" charset="0"/>
              <a:buChar char="•"/>
            </a:pPr>
            <a:r>
              <a:rPr lang="en-US" b="0" i="0" u="none" strike="noStrike" dirty="0">
                <a:solidFill>
                  <a:srgbClr val="1C4587"/>
                </a:solidFill>
                <a:effectLst/>
              </a:rPr>
              <a:t>Schools can be safe and convenient emergency gathering places &amp; shelter during disasters, when driving may become impossible and ease of access is critical</a:t>
            </a:r>
          </a:p>
          <a:p>
            <a:pPr marL="171450" indent="-171450">
              <a:spcBef>
                <a:spcPts val="800"/>
              </a:spcBef>
              <a:buFont typeface="Arial" panose="020B0604020202020204" pitchFamily="34" charset="0"/>
              <a:buChar char="•"/>
            </a:pPr>
            <a:r>
              <a:rPr lang="en-US" dirty="0">
                <a:solidFill>
                  <a:srgbClr val="1C4587"/>
                </a:solidFill>
              </a:rPr>
              <a:t>Community centered schools also foster social bonds and serve as a convenient location for voting or community meetings</a:t>
            </a:r>
            <a:endParaRPr lang="en-US" b="0" i="0" u="none" strike="noStrike" dirty="0">
              <a:solidFill>
                <a:srgbClr val="1C4587"/>
              </a:solidFill>
              <a:effectLst/>
            </a:endParaRPr>
          </a:p>
          <a:p>
            <a:endParaRPr lang="en-US" dirty="0"/>
          </a:p>
        </p:txBody>
      </p:sp>
      <p:sp>
        <p:nvSpPr>
          <p:cNvPr id="4" name="Slide Number Placeholder 3"/>
          <p:cNvSpPr>
            <a:spLocks noGrp="1"/>
          </p:cNvSpPr>
          <p:nvPr>
            <p:ph type="sldNum" sz="quarter" idx="5"/>
          </p:nvPr>
        </p:nvSpPr>
        <p:spPr/>
        <p:txBody>
          <a:bodyPr/>
          <a:lstStyle/>
          <a:p>
            <a:fld id="{6D6E1ABF-E01A-42CA-85E0-821049C23732}" type="slidenum">
              <a:rPr lang="en-US" smtClean="0"/>
              <a:t>17</a:t>
            </a:fld>
            <a:endParaRPr lang="en-US"/>
          </a:p>
        </p:txBody>
      </p:sp>
    </p:spTree>
    <p:extLst>
      <p:ext uri="{BB962C8B-B14F-4D97-AF65-F5344CB8AC3E}">
        <p14:creationId xmlns:p14="http://schemas.microsoft.com/office/powerpoint/2010/main" val="2822731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turn to talking about what we are seeing around school construction in Minnesota</a:t>
            </a:r>
          </a:p>
        </p:txBody>
      </p:sp>
      <p:sp>
        <p:nvSpPr>
          <p:cNvPr id="4" name="Slide Number Placeholder 3"/>
          <p:cNvSpPr>
            <a:spLocks noGrp="1"/>
          </p:cNvSpPr>
          <p:nvPr>
            <p:ph type="sldNum" sz="quarter" idx="5"/>
          </p:nvPr>
        </p:nvSpPr>
        <p:spPr/>
        <p:txBody>
          <a:bodyPr/>
          <a:lstStyle/>
          <a:p>
            <a:fld id="{6D6E1ABF-E01A-42CA-85E0-821049C23732}" type="slidenum">
              <a:rPr lang="en-US" smtClean="0"/>
              <a:t>18</a:t>
            </a:fld>
            <a:endParaRPr lang="en-US"/>
          </a:p>
        </p:txBody>
      </p:sp>
    </p:spTree>
    <p:extLst>
      <p:ext uri="{BB962C8B-B14F-4D97-AF65-F5344CB8AC3E}">
        <p14:creationId xmlns:p14="http://schemas.microsoft.com/office/powerpoint/2010/main" val="4288069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How does this look in MN?  </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School construction is often generating schools that are not walkable or friendly to SRTS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In one study, 75% of MN parents said distance affected decision re students walking/biking to school</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70% of MN principals said distance was a major or moderate barrier to students walking &amp; biking</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School construction approval favors large minimum acreage requirements &amp; requires justification for smaller/renovated sites</a:t>
            </a:r>
          </a:p>
          <a:p>
            <a:pPr rtl="0" fontAlgn="base">
              <a:spcBef>
                <a:spcPts val="0"/>
              </a:spcBef>
              <a:spcAft>
                <a:spcPts val="0"/>
              </a:spcAft>
              <a:buFont typeface="Arial" panose="020B0604020202020204" pitchFamily="34" charset="0"/>
              <a:buChar char="•"/>
            </a:pPr>
            <a:r>
              <a:rPr lang="en-US" sz="3600" b="0" i="0" u="none" strike="noStrike" dirty="0">
                <a:solidFill>
                  <a:srgbClr val="1C4587"/>
                </a:solidFill>
                <a:effectLst/>
              </a:rPr>
              <a:t> Many new schools asking Safe Routes to School professionals &amp; Minnesota Department of Transportation for help with dangerous arrival/dismissal conditions</a:t>
            </a:r>
          </a:p>
          <a:p>
            <a:endParaRPr lang="en-US" dirty="0"/>
          </a:p>
        </p:txBody>
      </p:sp>
      <p:sp>
        <p:nvSpPr>
          <p:cNvPr id="4" name="Slide Number Placeholder 3"/>
          <p:cNvSpPr>
            <a:spLocks noGrp="1"/>
          </p:cNvSpPr>
          <p:nvPr>
            <p:ph type="sldNum" sz="quarter" idx="5"/>
          </p:nvPr>
        </p:nvSpPr>
        <p:spPr/>
        <p:txBody>
          <a:bodyPr/>
          <a:lstStyle/>
          <a:p>
            <a:fld id="{6D6E1ABF-E01A-42CA-85E0-821049C23732}" type="slidenum">
              <a:rPr lang="en-US" smtClean="0"/>
              <a:t>19</a:t>
            </a:fld>
            <a:endParaRPr lang="en-US"/>
          </a:p>
        </p:txBody>
      </p:sp>
    </p:spTree>
    <p:extLst>
      <p:ext uri="{BB962C8B-B14F-4D97-AF65-F5344CB8AC3E}">
        <p14:creationId xmlns:p14="http://schemas.microsoft.com/office/powerpoint/2010/main" val="1280060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20 minutes, I’m going to provide a quick introduction to the choices and trade offs involved in school siting.  I hope you come away with an understanding of trends and patterns involving school location, some of the benefits of community centered schools, and an understanding of how the process of getting a new school sited works in Minnesota.  All of this will help us gain more clarity about how we can move forward to make sure that community values are included in school siting decisions here in our community. </a:t>
            </a:r>
          </a:p>
        </p:txBody>
      </p:sp>
      <p:sp>
        <p:nvSpPr>
          <p:cNvPr id="4" name="Slide Number Placeholder 3"/>
          <p:cNvSpPr>
            <a:spLocks noGrp="1"/>
          </p:cNvSpPr>
          <p:nvPr>
            <p:ph type="sldNum" sz="quarter" idx="5"/>
          </p:nvPr>
        </p:nvSpPr>
        <p:spPr/>
        <p:txBody>
          <a:bodyPr/>
          <a:lstStyle/>
          <a:p>
            <a:fld id="{6D6E1ABF-E01A-42CA-85E0-821049C23732}" type="slidenum">
              <a:rPr lang="en-US" smtClean="0"/>
              <a:t>2</a:t>
            </a:fld>
            <a:endParaRPr lang="en-US"/>
          </a:p>
        </p:txBody>
      </p:sp>
    </p:spTree>
    <p:extLst>
      <p:ext uri="{BB962C8B-B14F-4D97-AF65-F5344CB8AC3E}">
        <p14:creationId xmlns:p14="http://schemas.microsoft.com/office/powerpoint/2010/main" val="3043749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lang="en-US" dirty="0"/>
              <a:t>What is leading to unwalkable and sprawling school siting trends in Minnesota?</a:t>
            </a:r>
          </a:p>
          <a:p>
            <a:pPr marL="171450" indent="-171450">
              <a:spcBef>
                <a:spcPts val="800"/>
              </a:spcBef>
              <a:buFont typeface="Arial" panose="020B0604020202020204" pitchFamily="34" charset="0"/>
              <a:buChar char="•"/>
            </a:pPr>
            <a:r>
              <a:rPr lang="en-US" b="0" i="0" u="none" strike="noStrike" dirty="0">
                <a:solidFill>
                  <a:srgbClr val="1C4587"/>
                </a:solidFill>
                <a:effectLst/>
              </a:rPr>
              <a:t>It is easier to build in the countryside – land is cheaper and there are fewer constraints or challenges in building on </a:t>
            </a:r>
            <a:r>
              <a:rPr lang="en-US" b="0" i="0" u="none" strike="noStrike" dirty="0" err="1">
                <a:solidFill>
                  <a:srgbClr val="1C4587"/>
                </a:solidFill>
                <a:effectLst/>
              </a:rPr>
              <a:t>greenfields</a:t>
            </a:r>
            <a:endParaRPr lang="en-US" b="0" i="0" u="none" strike="noStrike" dirty="0">
              <a:solidFill>
                <a:srgbClr val="1C4587"/>
              </a:solidFill>
              <a:effectLst/>
            </a:endParaRPr>
          </a:p>
          <a:p>
            <a:pPr marL="171450" indent="-171450">
              <a:spcBef>
                <a:spcPts val="800"/>
              </a:spcBef>
              <a:buFont typeface="Arial" panose="020B0604020202020204" pitchFamily="34" charset="0"/>
              <a:buChar char="•"/>
            </a:pPr>
            <a:r>
              <a:rPr lang="en-US" dirty="0">
                <a:solidFill>
                  <a:srgbClr val="1C4587"/>
                </a:solidFill>
              </a:rPr>
              <a:t>Desire to avoid outgrowing space</a:t>
            </a:r>
            <a:r>
              <a:rPr lang="en-US" dirty="0"/>
              <a:t> in the future – large sites allow addition of new buildings and site features</a:t>
            </a:r>
            <a:endParaRPr lang="en-US" b="0" i="0" u="none" strike="noStrike" dirty="0">
              <a:solidFill>
                <a:srgbClr val="1C4587"/>
              </a:solidFill>
              <a:effectLst/>
            </a:endParaRPr>
          </a:p>
          <a:p>
            <a:pPr marL="171450" indent="-171450">
              <a:spcBef>
                <a:spcPts val="800"/>
              </a:spcBef>
              <a:buFont typeface="Arial" panose="020B0604020202020204" pitchFamily="34" charset="0"/>
              <a:buChar char="•"/>
            </a:pPr>
            <a:r>
              <a:rPr lang="en-US" b="0" i="0" u="none" strike="noStrike" dirty="0">
                <a:solidFill>
                  <a:srgbClr val="1C4587"/>
                </a:solidFill>
                <a:effectLst/>
              </a:rPr>
              <a:t>Customary practice -- It’s how things have been done based upon past decades’ development trends toward suburbs and sprawl.   It’s hard to change that overnight.</a:t>
            </a:r>
          </a:p>
          <a:p>
            <a:pPr marL="171450" indent="-171450">
              <a:spcBef>
                <a:spcPts val="800"/>
              </a:spcBef>
              <a:buFont typeface="Arial" panose="020B0604020202020204" pitchFamily="34" charset="0"/>
              <a:buChar char="•"/>
            </a:pPr>
            <a:r>
              <a:rPr lang="en-US" sz="1200" b="0" i="0" u="none" strike="noStrike" dirty="0">
                <a:solidFill>
                  <a:srgbClr val="000000"/>
                </a:solidFill>
                <a:effectLst/>
                <a:latin typeface="Arial" panose="020B0604020202020204" pitchFamily="34" charset="0"/>
              </a:rPr>
              <a:t>Other factors include short term cost benefit considerations, and the fact that districts make the decisions but don’t bear many of the costs, like family commute costs, street repair, and need for duplicate community facilities. </a:t>
            </a:r>
            <a:endParaRPr lang="en-US" b="0" i="0" u="none" strike="noStrike" dirty="0">
              <a:solidFill>
                <a:srgbClr val="1C4587"/>
              </a:solidFill>
              <a:effectLst/>
            </a:endParaRPr>
          </a:p>
          <a:p>
            <a:endParaRPr lang="en-US" dirty="0"/>
          </a:p>
        </p:txBody>
      </p:sp>
      <p:sp>
        <p:nvSpPr>
          <p:cNvPr id="4" name="Slide Number Placeholder 3"/>
          <p:cNvSpPr>
            <a:spLocks noGrp="1"/>
          </p:cNvSpPr>
          <p:nvPr>
            <p:ph type="sldNum" sz="quarter" idx="5"/>
          </p:nvPr>
        </p:nvSpPr>
        <p:spPr/>
        <p:txBody>
          <a:bodyPr/>
          <a:lstStyle/>
          <a:p>
            <a:fld id="{6D6E1ABF-E01A-42CA-85E0-821049C23732}" type="slidenum">
              <a:rPr lang="en-US" smtClean="0"/>
              <a:t>20</a:t>
            </a:fld>
            <a:endParaRPr lang="en-US"/>
          </a:p>
        </p:txBody>
      </p:sp>
    </p:spTree>
    <p:extLst>
      <p:ext uri="{BB962C8B-B14F-4D97-AF65-F5344CB8AC3E}">
        <p14:creationId xmlns:p14="http://schemas.microsoft.com/office/powerpoint/2010/main" val="1972363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800"/>
              </a:spcBef>
            </a:pPr>
            <a:r>
              <a:rPr lang="en-US" b="0" i="0" u="none" strike="noStrike" dirty="0">
                <a:solidFill>
                  <a:srgbClr val="1C4587"/>
                </a:solidFill>
                <a:effectLst/>
              </a:rPr>
              <a:t>In addition, the MN Dept of Education’s School Construction Guidelines and approval process drives this trend too. </a:t>
            </a:r>
          </a:p>
          <a:p>
            <a:pPr lvl="1">
              <a:spcBef>
                <a:spcPts val="800"/>
              </a:spcBef>
            </a:pPr>
            <a:r>
              <a:rPr lang="en-US" b="0" i="0" u="none" strike="noStrike" dirty="0">
                <a:solidFill>
                  <a:srgbClr val="1C4587"/>
                </a:solidFill>
                <a:effectLst/>
              </a:rPr>
              <a:t>Although the guidelines are recommendations and are not mandatory, they favor large sites &amp; new construction – in fact, Minnesota has the largest minimum acreage recommendations in the country, and these influence districts’ decisions.</a:t>
            </a:r>
          </a:p>
          <a:p>
            <a:pPr lvl="1">
              <a:spcBef>
                <a:spcPts val="800"/>
              </a:spcBef>
            </a:pPr>
            <a:r>
              <a:rPr lang="en-US" b="0" i="0" u="none" strike="noStrike" dirty="0">
                <a:solidFill>
                  <a:srgbClr val="1C4587"/>
                </a:solidFill>
                <a:effectLst/>
              </a:rPr>
              <a:t>There is very little consideration in the school construction guide for walkability or proximity</a:t>
            </a:r>
          </a:p>
          <a:p>
            <a:pPr lvl="1">
              <a:spcBef>
                <a:spcPts val="800"/>
              </a:spcBef>
            </a:pPr>
            <a:r>
              <a:rPr lang="en-US" b="0" i="0" u="none" strike="noStrike" dirty="0">
                <a:solidFill>
                  <a:srgbClr val="1C4587"/>
                </a:solidFill>
                <a:effectLst/>
              </a:rPr>
              <a:t>Why? As noted above, MDE priorities are being driven by fears of outgrowing space, which is a reasonable concern -- but the priorities are not really considering or addressing issues related to student health, air pollution and emissions, loss of agricultural land, or concerns about climate change</a:t>
            </a:r>
          </a:p>
          <a:p>
            <a:endParaRPr lang="en-US" dirty="0"/>
          </a:p>
        </p:txBody>
      </p:sp>
      <p:sp>
        <p:nvSpPr>
          <p:cNvPr id="4" name="Slide Number Placeholder 3"/>
          <p:cNvSpPr>
            <a:spLocks noGrp="1"/>
          </p:cNvSpPr>
          <p:nvPr>
            <p:ph type="sldNum" sz="quarter" idx="5"/>
          </p:nvPr>
        </p:nvSpPr>
        <p:spPr/>
        <p:txBody>
          <a:bodyPr/>
          <a:lstStyle/>
          <a:p>
            <a:fld id="{6D6E1ABF-E01A-42CA-85E0-821049C23732}" type="slidenum">
              <a:rPr lang="en-US" smtClean="0"/>
              <a:t>21</a:t>
            </a:fld>
            <a:endParaRPr lang="en-US"/>
          </a:p>
        </p:txBody>
      </p:sp>
    </p:spTree>
    <p:extLst>
      <p:ext uri="{BB962C8B-B14F-4D97-AF65-F5344CB8AC3E}">
        <p14:creationId xmlns:p14="http://schemas.microsoft.com/office/powerpoint/2010/main" val="3487076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to omit if too much content]</a:t>
            </a:r>
          </a:p>
          <a:p>
            <a:r>
              <a:rPr lang="en-US" dirty="0"/>
              <a:t>What do overall conditions look like in Minnesota?</a:t>
            </a:r>
          </a:p>
          <a:p>
            <a:r>
              <a:rPr lang="en-US" dirty="0"/>
              <a:t>The big picture is: There are more than 800,000 K-12 students, majority White student body with 28 percent students of color, &amp; increasing issues around school segregation</a:t>
            </a:r>
          </a:p>
          <a:p>
            <a:endParaRPr lang="en-US" dirty="0"/>
          </a:p>
          <a:p>
            <a:r>
              <a:rPr lang="en-US" dirty="0"/>
              <a:t>There are 328 school districts, aging schools, only a few renovations or new schools per year, and billions of dollars in backlogged infrastructure need.</a:t>
            </a:r>
          </a:p>
        </p:txBody>
      </p:sp>
      <p:sp>
        <p:nvSpPr>
          <p:cNvPr id="4" name="Slide Number Placeholder 3"/>
          <p:cNvSpPr>
            <a:spLocks noGrp="1"/>
          </p:cNvSpPr>
          <p:nvPr>
            <p:ph type="sldNum" sz="quarter" idx="5"/>
          </p:nvPr>
        </p:nvSpPr>
        <p:spPr/>
        <p:txBody>
          <a:bodyPr/>
          <a:lstStyle/>
          <a:p>
            <a:fld id="{6D6E1ABF-E01A-42CA-85E0-821049C23732}" type="slidenum">
              <a:rPr lang="en-US" smtClean="0"/>
              <a:t>22</a:t>
            </a:fld>
            <a:endParaRPr lang="en-US"/>
          </a:p>
        </p:txBody>
      </p:sp>
    </p:spTree>
    <p:extLst>
      <p:ext uri="{BB962C8B-B14F-4D97-AF65-F5344CB8AC3E}">
        <p14:creationId xmlns:p14="http://schemas.microsoft.com/office/powerpoint/2010/main" val="1640638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school siting work in Minnesota?</a:t>
            </a:r>
          </a:p>
        </p:txBody>
      </p:sp>
      <p:sp>
        <p:nvSpPr>
          <p:cNvPr id="4" name="Slide Number Placeholder 3"/>
          <p:cNvSpPr>
            <a:spLocks noGrp="1"/>
          </p:cNvSpPr>
          <p:nvPr>
            <p:ph type="sldNum" sz="quarter" idx="5"/>
          </p:nvPr>
        </p:nvSpPr>
        <p:spPr/>
        <p:txBody>
          <a:bodyPr/>
          <a:lstStyle/>
          <a:p>
            <a:fld id="{6D6E1ABF-E01A-42CA-85E0-821049C23732}" type="slidenum">
              <a:rPr lang="en-US" smtClean="0"/>
              <a:t>23</a:t>
            </a:fld>
            <a:endParaRPr lang="en-US"/>
          </a:p>
        </p:txBody>
      </p:sp>
    </p:spTree>
    <p:extLst>
      <p:ext uri="{BB962C8B-B14F-4D97-AF65-F5344CB8AC3E}">
        <p14:creationId xmlns:p14="http://schemas.microsoft.com/office/powerpoint/2010/main" val="4121022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How does school siting work in MN?</a:t>
            </a: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r>
              <a:rPr lang="en-US" sz="1200" b="0" i="0" u="none" strike="noStrike" dirty="0">
                <a:solidFill>
                  <a:schemeClr val="tx1"/>
                </a:solidFill>
                <a:effectLst/>
                <a:latin typeface="+mn-lt"/>
              </a:rPr>
              <a:t>In a nutshell, t</a:t>
            </a:r>
            <a:r>
              <a:rPr lang="en-US" sz="1800" b="0" i="0" u="none" strike="noStrike" dirty="0">
                <a:solidFill>
                  <a:srgbClr val="000000"/>
                </a:solidFill>
                <a:effectLst/>
                <a:latin typeface="Arial" panose="020B0604020202020204" pitchFamily="34" charset="0"/>
              </a:rPr>
              <a:t>he MN school construction process generally works like this: </a:t>
            </a:r>
            <a:endParaRPr lang="en-US" b="0" dirty="0">
              <a:effectLst/>
            </a:endParaRPr>
          </a:p>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The school district identifies a need/interest in new/renovated facility &amp; assembles some type of site selection committee</a:t>
            </a:r>
          </a:p>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A site or a few alternative sites are selected &amp; pre-design cost estimates take place, with the help of a school planning firm</a:t>
            </a:r>
          </a:p>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The plan is submitted to Minnesota Dept of Education commissioner for state review &amp; comment</a:t>
            </a:r>
          </a:p>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If the review is positive, proposal goes to voters for approval of financing</a:t>
            </a:r>
          </a:p>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If financing is approved, then site design takes place</a:t>
            </a:r>
          </a:p>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Then, finally, new construction/renovation occurs</a:t>
            </a:r>
          </a:p>
          <a:p>
            <a:pPr rtl="0" fontAlgn="base">
              <a:spcBef>
                <a:spcPts val="0"/>
              </a:spcBef>
              <a:spcAft>
                <a:spcPts val="0"/>
              </a:spcAft>
              <a:buFont typeface="+mj-lt"/>
              <a:buAutoNum type="arabicPeriod"/>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 two bolded points are the opportunities for community input.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6D6E1ABF-E01A-42CA-85E0-821049C23732}" type="slidenum">
              <a:rPr lang="en-US" smtClean="0"/>
              <a:t>24</a:t>
            </a:fld>
            <a:endParaRPr lang="en-US"/>
          </a:p>
        </p:txBody>
      </p:sp>
    </p:spTree>
    <p:extLst>
      <p:ext uri="{BB962C8B-B14F-4D97-AF65-F5344CB8AC3E}">
        <p14:creationId xmlns:p14="http://schemas.microsoft.com/office/powerpoint/2010/main" val="4172298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choices are under consideration here, and how should </a:t>
            </a:r>
            <a:r>
              <a:rPr lang="en-US" dirty="0" err="1"/>
              <a:t>decisionmaking</a:t>
            </a:r>
            <a:r>
              <a:rPr lang="en-US" dirty="0"/>
              <a:t> proceed?</a:t>
            </a:r>
          </a:p>
        </p:txBody>
      </p:sp>
      <p:sp>
        <p:nvSpPr>
          <p:cNvPr id="4" name="Slide Number Placeholder 3"/>
          <p:cNvSpPr>
            <a:spLocks noGrp="1"/>
          </p:cNvSpPr>
          <p:nvPr>
            <p:ph type="sldNum" sz="quarter" idx="5"/>
          </p:nvPr>
        </p:nvSpPr>
        <p:spPr/>
        <p:txBody>
          <a:bodyPr/>
          <a:lstStyle/>
          <a:p>
            <a:fld id="{6D6E1ABF-E01A-42CA-85E0-821049C23732}" type="slidenum">
              <a:rPr lang="en-US" smtClean="0"/>
              <a:t>25</a:t>
            </a:fld>
            <a:endParaRPr lang="en-US"/>
          </a:p>
        </p:txBody>
      </p:sp>
    </p:spTree>
    <p:extLst>
      <p:ext uri="{BB962C8B-B14F-4D97-AF65-F5344CB8AC3E}">
        <p14:creationId xmlns:p14="http://schemas.microsoft.com/office/powerpoint/2010/main" val="3068119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a:t>
            </a:r>
            <a:r>
              <a:rPr lang="en-US" baseline="0" dirty="0"/>
              <a:t> “easy” button for school siting.  It is a complex process that requires a community to make choices about how their values are reflected in their schools.  </a:t>
            </a:r>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t>26</a:t>
            </a:fld>
            <a:endParaRPr lang="en-US"/>
          </a:p>
        </p:txBody>
      </p:sp>
    </p:spTree>
    <p:extLst>
      <p:ext uri="{BB962C8B-B14F-4D97-AF65-F5344CB8AC3E}">
        <p14:creationId xmlns:p14="http://schemas.microsoft.com/office/powerpoint/2010/main" val="1253810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first glance, there seem to</a:t>
            </a:r>
            <a:r>
              <a:rPr lang="en-US" baseline="0" dirty="0"/>
              <a:t> be some pretty basic criteria that influence where a school will go.  </a:t>
            </a:r>
          </a:p>
          <a:p>
            <a:r>
              <a:rPr lang="en-US" baseline="0" dirty="0"/>
              <a:t>[CLICK]</a:t>
            </a:r>
          </a:p>
          <a:p>
            <a:endParaRPr lang="en-US" baseline="0" dirty="0"/>
          </a:p>
          <a:p>
            <a:r>
              <a:rPr lang="en-US" baseline="0" dirty="0"/>
              <a:t>But in reality, the complexities surrounding school siting are enormous.  There’s seldom – if ever – such a thing as a perfect location.  Today’s conversation is only the tip of the iceberg.  </a:t>
            </a:r>
          </a:p>
          <a:p>
            <a:endParaRPr lang="en-US" baseline="0" dirty="0"/>
          </a:p>
          <a:p>
            <a:r>
              <a:rPr lang="en-US" baseline="0" dirty="0"/>
              <a:t>With so many key considerations and trade offs, at the end of the day… [CLICK] it’s all about community values.</a:t>
            </a:r>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t>27</a:t>
            </a:fld>
            <a:endParaRPr lang="en-US"/>
          </a:p>
        </p:txBody>
      </p:sp>
    </p:spTree>
    <p:extLst>
      <p:ext uri="{BB962C8B-B14F-4D97-AF65-F5344CB8AC3E}">
        <p14:creationId xmlns:p14="http://schemas.microsoft.com/office/powerpoint/2010/main" val="2031257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next steps look like for making such complicated decisions?</a:t>
            </a:r>
          </a:p>
          <a:p>
            <a:pPr marL="171450" indent="-171450">
              <a:buFont typeface="Arial" panose="020B0604020202020204" pitchFamily="34" charset="0"/>
              <a:buChar char="•"/>
            </a:pPr>
            <a:r>
              <a:rPr lang="en-US" dirty="0"/>
              <a:t>First, we are going to work today and in the future to develop a sense of our community values and priorities for school siting in this case.  We’ll be doing an exercise shortly to help start to figure out our priorities. </a:t>
            </a:r>
          </a:p>
          <a:p>
            <a:pPr marL="171450" indent="-171450">
              <a:buFont typeface="Arial" panose="020B0604020202020204" pitchFamily="34" charset="0"/>
              <a:buChar char="•"/>
            </a:pPr>
            <a:r>
              <a:rPr lang="en-US" dirty="0"/>
              <a:t>Additionally, a community school siting committee is a great way to ensure that different voices and needs are heard and many factors are weighed in.  [Describe current status – formed, agreed to, need to request]</a:t>
            </a:r>
          </a:p>
          <a:p>
            <a:pPr marL="171450" indent="-171450">
              <a:buFont typeface="Arial" panose="020B0604020202020204" pitchFamily="34" charset="0"/>
              <a:buChar char="•"/>
            </a:pPr>
            <a:r>
              <a:rPr lang="en-US" dirty="0"/>
              <a:t>Once a good site is selected and state approval is secured, there are key steps for the public related to helping provide information and support for the school construction financing referendum that will take place [Be careful in discussing support based on whether there are any restrictions on speaker’s ability to lobby or otherwise advocate.]</a:t>
            </a:r>
          </a:p>
          <a:p>
            <a:pPr marL="171450" indent="-171450">
              <a:buFont typeface="Arial" panose="020B0604020202020204" pitchFamily="34" charset="0"/>
              <a:buChar char="•"/>
            </a:pPr>
            <a:r>
              <a:rPr lang="en-US" dirty="0"/>
              <a:t>There are important opportunities for community input into the design of the site, participating in communities or weighing in about the need for bike paths and bike parking, connected sidewalks, keeping parking lots and vehicle drop off areas away from main entrance and keeping travel modes separate, and so on.</a:t>
            </a:r>
          </a:p>
          <a:p>
            <a:endParaRPr lang="en-US" dirty="0"/>
          </a:p>
        </p:txBody>
      </p:sp>
      <p:sp>
        <p:nvSpPr>
          <p:cNvPr id="4" name="Slide Number Placeholder 3"/>
          <p:cNvSpPr>
            <a:spLocks noGrp="1"/>
          </p:cNvSpPr>
          <p:nvPr>
            <p:ph type="sldNum" sz="quarter" idx="5"/>
          </p:nvPr>
        </p:nvSpPr>
        <p:spPr/>
        <p:txBody>
          <a:bodyPr/>
          <a:lstStyle/>
          <a:p>
            <a:fld id="{6D6E1ABF-E01A-42CA-85E0-821049C23732}" type="slidenum">
              <a:rPr lang="en-US" smtClean="0"/>
              <a:t>28</a:t>
            </a:fld>
            <a:endParaRPr lang="en-US"/>
          </a:p>
        </p:txBody>
      </p:sp>
    </p:spTree>
    <p:extLst>
      <p:ext uri="{BB962C8B-B14F-4D97-AF65-F5344CB8AC3E}">
        <p14:creationId xmlns:p14="http://schemas.microsoft.com/office/powerpoint/2010/main" val="2428048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couple more words about school siting committees.  These are a </a:t>
            </a:r>
            <a:r>
              <a:rPr lang="en-US" baseline="0" dirty="0"/>
              <a:t>best practice recommended in the EPA’s School Siting Guidelines </a:t>
            </a:r>
            <a:r>
              <a:rPr lang="en-US" dirty="0"/>
              <a:t>to</a:t>
            </a:r>
            <a:r>
              <a:rPr lang="en-US" baseline="0" dirty="0"/>
              <a:t> get input from the many diverse stakeholders in the process.  Responsibilities of a school siting committee </a:t>
            </a:r>
            <a:r>
              <a:rPr lang="en-US" sz="1200" kern="1200" dirty="0">
                <a:solidFill>
                  <a:schemeClr val="tx1"/>
                </a:solidFill>
                <a:effectLst/>
                <a:latin typeface="+mn-lt"/>
                <a:ea typeface="+mn-ea"/>
                <a:cs typeface="+mn-cs"/>
              </a:rPr>
              <a:t>include making participating in the review of potential sites and making site selection recommendations.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formation of a school siting committee should be a very transparent</a:t>
            </a:r>
            <a:r>
              <a:rPr lang="en-US" sz="1200" kern="1200" baseline="0" dirty="0">
                <a:solidFill>
                  <a:schemeClr val="tx1"/>
                </a:solidFill>
                <a:effectLst/>
                <a:latin typeface="+mn-lt"/>
                <a:ea typeface="+mn-ea"/>
                <a:cs typeface="+mn-cs"/>
              </a:rPr>
              <a:t> process.  </a:t>
            </a:r>
            <a:r>
              <a:rPr lang="en-US" sz="1200" kern="1200" dirty="0">
                <a:solidFill>
                  <a:schemeClr val="tx1"/>
                </a:solidFill>
                <a:effectLst/>
                <a:latin typeface="+mn-lt"/>
                <a:ea typeface="+mn-ea"/>
                <a:cs typeface="+mn-cs"/>
              </a:rPr>
              <a:t>Specific groups represented on the committee may vary for different communities, but here you can see a sample of what the representation may look like. </a:t>
            </a:r>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t>29</a:t>
            </a:fld>
            <a:endParaRPr lang="en-US"/>
          </a:p>
        </p:txBody>
      </p:sp>
    </p:spTree>
    <p:extLst>
      <p:ext uri="{BB962C8B-B14F-4D97-AF65-F5344CB8AC3E}">
        <p14:creationId xmlns:p14="http://schemas.microsoft.com/office/powerpoint/2010/main" val="320660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an overview of the issue of school siting and the challenging trade offs involved. </a:t>
            </a:r>
          </a:p>
        </p:txBody>
      </p:sp>
      <p:sp>
        <p:nvSpPr>
          <p:cNvPr id="4" name="Slide Number Placeholder 3"/>
          <p:cNvSpPr>
            <a:spLocks noGrp="1"/>
          </p:cNvSpPr>
          <p:nvPr>
            <p:ph type="sldNum" sz="quarter" idx="5"/>
          </p:nvPr>
        </p:nvSpPr>
        <p:spPr/>
        <p:txBody>
          <a:bodyPr/>
          <a:lstStyle/>
          <a:p>
            <a:fld id="{6D6E1ABF-E01A-42CA-85E0-821049C23732}" type="slidenum">
              <a:rPr lang="en-US" smtClean="0"/>
              <a:t>3</a:t>
            </a:fld>
            <a:endParaRPr lang="en-US"/>
          </a:p>
        </p:txBody>
      </p:sp>
    </p:spTree>
    <p:extLst>
      <p:ext uri="{BB962C8B-B14F-4D97-AF65-F5344CB8AC3E}">
        <p14:creationId xmlns:p14="http://schemas.microsoft.com/office/powerpoint/2010/main" val="153224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Bigger picture, there are also key things to do to ensure that we have a good foundation in place for what we know will be ongoing school siting, construction, and renovation needs.  </a:t>
            </a:r>
          </a:p>
          <a:p>
            <a:pPr marL="171450" indent="-171450">
              <a:buFont typeface="Arial" panose="020B0604020202020204" pitchFamily="34" charset="0"/>
              <a:buChar char="•"/>
            </a:pPr>
            <a:r>
              <a:rPr lang="en-US" dirty="0"/>
              <a:t>These include ensuring that we have a good sense for our community priorities and values for new schools sites as a general matter.  Community discussions, PTA conversations, surveys, working groups, and more can ensure that the community is able to articulate its priorities.  These need to be regularly revisited.</a:t>
            </a:r>
          </a:p>
          <a:p>
            <a:pPr marL="171450" indent="-171450">
              <a:buFont typeface="Arial" panose="020B0604020202020204" pitchFamily="34" charset="0"/>
              <a:buChar char="•"/>
            </a:pPr>
            <a:r>
              <a:rPr lang="en-US" dirty="0"/>
              <a:t>Another important approach includes adopting school district policies that embody these values and set out a process for school siting decisions that includes priorities and engagement.  Without this kind of strong policy, we may find ourselves reinventing the wheel every time these decisions arise.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D6E1ABF-E01A-42CA-85E0-821049C23732}" type="slidenum">
              <a:rPr lang="en-US" smtClean="0"/>
              <a:t>30</a:t>
            </a:fld>
            <a:endParaRPr lang="en-US"/>
          </a:p>
        </p:txBody>
      </p:sp>
    </p:spTree>
    <p:extLst>
      <p:ext uri="{BB962C8B-B14F-4D97-AF65-F5344CB8AC3E}">
        <p14:creationId xmlns:p14="http://schemas.microsoft.com/office/powerpoint/2010/main" val="714552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 let’s get on to the next steps in our meeting!  </a:t>
            </a:r>
          </a:p>
          <a:p>
            <a:endParaRPr lang="en-US" dirty="0"/>
          </a:p>
          <a:p>
            <a:r>
              <a:rPr lang="en-US" dirty="0"/>
              <a:t>[Pass off to next speaker/facilitator]</a:t>
            </a:r>
          </a:p>
        </p:txBody>
      </p:sp>
      <p:sp>
        <p:nvSpPr>
          <p:cNvPr id="4" name="Slide Number Placeholder 3"/>
          <p:cNvSpPr>
            <a:spLocks noGrp="1"/>
          </p:cNvSpPr>
          <p:nvPr>
            <p:ph type="sldNum" sz="quarter" idx="5"/>
          </p:nvPr>
        </p:nvSpPr>
        <p:spPr/>
        <p:txBody>
          <a:bodyPr/>
          <a:lstStyle/>
          <a:p>
            <a:fld id="{6D6E1ABF-E01A-42CA-85E0-821049C23732}" type="slidenum">
              <a:rPr lang="en-US" smtClean="0"/>
              <a:t>31</a:t>
            </a:fld>
            <a:endParaRPr lang="en-US"/>
          </a:p>
        </p:txBody>
      </p:sp>
    </p:spTree>
    <p:extLst>
      <p:ext uri="{BB962C8B-B14F-4D97-AF65-F5344CB8AC3E}">
        <p14:creationId xmlns:p14="http://schemas.microsoft.com/office/powerpoint/2010/main" val="33705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Let’s start with the big picture: Most people agree that we want to see schools that are walkable, affordable, racially and economically diverse, and conveniently located, that are supporting quality education, vibrant neighborhoods, walking and biking, &amp; community needs. </a:t>
            </a:r>
            <a:endParaRPr lang="en-US" dirty="0"/>
          </a:p>
        </p:txBody>
      </p:sp>
      <p:sp>
        <p:nvSpPr>
          <p:cNvPr id="4" name="Slide Number Placeholder 3"/>
          <p:cNvSpPr>
            <a:spLocks noGrp="1"/>
          </p:cNvSpPr>
          <p:nvPr>
            <p:ph type="sldNum" sz="quarter" idx="5"/>
          </p:nvPr>
        </p:nvSpPr>
        <p:spPr/>
        <p:txBody>
          <a:bodyPr/>
          <a:lstStyle/>
          <a:p>
            <a:fld id="{6D6E1ABF-E01A-42CA-85E0-821049C23732}" type="slidenum">
              <a:rPr lang="en-US" smtClean="0"/>
              <a:t>4</a:t>
            </a:fld>
            <a:endParaRPr lang="en-US"/>
          </a:p>
        </p:txBody>
      </p:sp>
    </p:spTree>
    <p:extLst>
      <p:ext uri="{BB962C8B-B14F-4D97-AF65-F5344CB8AC3E}">
        <p14:creationId xmlns:p14="http://schemas.microsoft.com/office/powerpoint/2010/main" val="161027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schools look a variety of ways in Minnesota and beyond.  Some are big and sprawling, with acres of playing fields, and are located in the middle of farmland.  </a:t>
            </a:r>
          </a:p>
        </p:txBody>
      </p:sp>
      <p:sp>
        <p:nvSpPr>
          <p:cNvPr id="4" name="Slide Number Placeholder 3"/>
          <p:cNvSpPr>
            <a:spLocks noGrp="1"/>
          </p:cNvSpPr>
          <p:nvPr>
            <p:ph type="sldNum" sz="quarter" idx="5"/>
          </p:nvPr>
        </p:nvSpPr>
        <p:spPr/>
        <p:txBody>
          <a:bodyPr/>
          <a:lstStyle/>
          <a:p>
            <a:fld id="{6D6E1ABF-E01A-42CA-85E0-821049C23732}" type="slidenum">
              <a:rPr lang="en-US" smtClean="0"/>
              <a:t>5</a:t>
            </a:fld>
            <a:endParaRPr lang="en-US"/>
          </a:p>
        </p:txBody>
      </p:sp>
    </p:spTree>
    <p:extLst>
      <p:ext uri="{BB962C8B-B14F-4D97-AF65-F5344CB8AC3E}">
        <p14:creationId xmlns:p14="http://schemas.microsoft.com/office/powerpoint/2010/main" val="456749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are tucked into neighborhoods in cities. </a:t>
            </a:r>
          </a:p>
        </p:txBody>
      </p:sp>
      <p:sp>
        <p:nvSpPr>
          <p:cNvPr id="4" name="Slide Number Placeholder 3"/>
          <p:cNvSpPr>
            <a:spLocks noGrp="1"/>
          </p:cNvSpPr>
          <p:nvPr>
            <p:ph type="sldNum" sz="quarter" idx="5"/>
          </p:nvPr>
        </p:nvSpPr>
        <p:spPr/>
        <p:txBody>
          <a:bodyPr/>
          <a:lstStyle/>
          <a:p>
            <a:fld id="{6D6E1ABF-E01A-42CA-85E0-821049C23732}" type="slidenum">
              <a:rPr lang="en-US" smtClean="0"/>
              <a:t>6</a:t>
            </a:fld>
            <a:endParaRPr lang="en-US"/>
          </a:p>
        </p:txBody>
      </p:sp>
    </p:spTree>
    <p:extLst>
      <p:ext uri="{BB962C8B-B14F-4D97-AF65-F5344CB8AC3E}">
        <p14:creationId xmlns:p14="http://schemas.microsoft.com/office/powerpoint/2010/main" val="723392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that are located near students’ homes are convenient – they make it easy for kids to walk and bike to school, for parents to run over for a PTA meeting or teacher conference, and for neighbors to use outdoor facilities on weekends or during the summer. </a:t>
            </a:r>
          </a:p>
        </p:txBody>
      </p:sp>
      <p:sp>
        <p:nvSpPr>
          <p:cNvPr id="4" name="Slide Number Placeholder 3"/>
          <p:cNvSpPr>
            <a:spLocks noGrp="1"/>
          </p:cNvSpPr>
          <p:nvPr>
            <p:ph type="sldNum" sz="quarter" idx="5"/>
          </p:nvPr>
        </p:nvSpPr>
        <p:spPr/>
        <p:txBody>
          <a:bodyPr/>
          <a:lstStyle/>
          <a:p>
            <a:fld id="{6D6E1ABF-E01A-42CA-85E0-821049C23732}" type="slidenum">
              <a:rPr lang="en-US" smtClean="0"/>
              <a:t>7</a:t>
            </a:fld>
            <a:endParaRPr lang="en-US"/>
          </a:p>
        </p:txBody>
      </p:sp>
    </p:spTree>
    <p:extLst>
      <p:ext uri="{BB962C8B-B14F-4D97-AF65-F5344CB8AC3E}">
        <p14:creationId xmlns:p14="http://schemas.microsoft.com/office/powerpoint/2010/main" val="2544667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fewer space constraints when schools are located out in the countryside, making it easy to include large playing fields, multibuilding facilities, and very substantial campuses.</a:t>
            </a:r>
          </a:p>
        </p:txBody>
      </p:sp>
      <p:sp>
        <p:nvSpPr>
          <p:cNvPr id="4" name="Slide Number Placeholder 3"/>
          <p:cNvSpPr>
            <a:spLocks noGrp="1"/>
          </p:cNvSpPr>
          <p:nvPr>
            <p:ph type="sldNum" sz="quarter" idx="5"/>
          </p:nvPr>
        </p:nvSpPr>
        <p:spPr/>
        <p:txBody>
          <a:bodyPr/>
          <a:lstStyle/>
          <a:p>
            <a:fld id="{6D6E1ABF-E01A-42CA-85E0-821049C23732}" type="slidenum">
              <a:rPr lang="en-US" smtClean="0"/>
              <a:t>8</a:t>
            </a:fld>
            <a:endParaRPr lang="en-US"/>
          </a:p>
        </p:txBody>
      </p:sp>
    </p:spTree>
    <p:extLst>
      <p:ext uri="{BB962C8B-B14F-4D97-AF65-F5344CB8AC3E}">
        <p14:creationId xmlns:p14="http://schemas.microsoft.com/office/powerpoint/2010/main" val="1782906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that are located far residences can be designed to accommodate many car drops off – but there are costs, in terms of time, exposure to toxic car idling fumes, and land use.  </a:t>
            </a:r>
          </a:p>
        </p:txBody>
      </p:sp>
      <p:sp>
        <p:nvSpPr>
          <p:cNvPr id="4" name="Slide Number Placeholder 3"/>
          <p:cNvSpPr>
            <a:spLocks noGrp="1"/>
          </p:cNvSpPr>
          <p:nvPr>
            <p:ph type="sldNum" sz="quarter" idx="5"/>
          </p:nvPr>
        </p:nvSpPr>
        <p:spPr/>
        <p:txBody>
          <a:bodyPr/>
          <a:lstStyle/>
          <a:p>
            <a:fld id="{6D6E1ABF-E01A-42CA-85E0-821049C23732}" type="slidenum">
              <a:rPr lang="en-US" smtClean="0"/>
              <a:t>9</a:t>
            </a:fld>
            <a:endParaRPr lang="en-US"/>
          </a:p>
        </p:txBody>
      </p:sp>
    </p:spTree>
    <p:extLst>
      <p:ext uri="{BB962C8B-B14F-4D97-AF65-F5344CB8AC3E}">
        <p14:creationId xmlns:p14="http://schemas.microsoft.com/office/powerpoint/2010/main" val="392093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2" descr="N:\Transit\Bike and Pedestrian Section\Safe Routes to School\Communications\Photos\2015 grand rapids infra\DSC_3104__1600x1064.jpg">
            <a:extLst>
              <a:ext uri="{FF2B5EF4-FFF2-40B4-BE49-F238E27FC236}">
                <a16:creationId xmlns:a16="http://schemas.microsoft.com/office/drawing/2014/main" id="{496887D9-8C4C-4FA2-B851-271F184E412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170" t="6483" r="1170" b="12207"/>
          <a:stretch/>
        </p:blipFill>
        <p:spPr bwMode="auto">
          <a:xfrm>
            <a:off x="166255" y="142504"/>
            <a:ext cx="11859490" cy="65729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96DFF20-BCBC-445D-9679-B31C0C724A59}"/>
              </a:ext>
            </a:extLst>
          </p:cNvPr>
          <p:cNvSpPr/>
          <p:nvPr userDrawn="1"/>
        </p:nvSpPr>
        <p:spPr>
          <a:xfrm>
            <a:off x="166255" y="142504"/>
            <a:ext cx="11859490" cy="6572992"/>
          </a:xfrm>
          <a:prstGeom prst="rect">
            <a:avLst/>
          </a:prstGeom>
          <a:gradFill flip="none" rotWithShape="1">
            <a:gsLst>
              <a:gs pos="40000">
                <a:srgbClr val="003865">
                  <a:alpha val="70000"/>
                </a:srgbClr>
              </a:gs>
              <a:gs pos="100000">
                <a:srgbClr val="003865">
                  <a:alpha val="2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17ED4D7E-2716-4C25-9FEC-312E41BE9CE8}"/>
              </a:ext>
            </a:extLst>
          </p:cNvPr>
          <p:cNvSpPr>
            <a:spLocks noGrp="1"/>
          </p:cNvSpPr>
          <p:nvPr>
            <p:ph type="body" sz="quarter" idx="11" hasCustomPrompt="1"/>
          </p:nvPr>
        </p:nvSpPr>
        <p:spPr>
          <a:xfrm>
            <a:off x="1347323" y="3453007"/>
            <a:ext cx="6189663" cy="572113"/>
          </a:xfrm>
          <a:prstGeom prst="rect">
            <a:avLst/>
          </a:prstGeom>
        </p:spPr>
        <p:txBody>
          <a:bodyPr/>
          <a:lstStyle>
            <a:lvl1pPr marL="0" indent="0">
              <a:buNone/>
              <a:defRPr sz="24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a:lvl2pPr>
          </a:lstStyle>
          <a:p>
            <a:pPr lvl="0"/>
            <a:r>
              <a:rPr lang="en-US" dirty="0"/>
              <a:t>MONTH XX, 2021</a:t>
            </a:r>
          </a:p>
        </p:txBody>
      </p:sp>
      <p:sp>
        <p:nvSpPr>
          <p:cNvPr id="6" name="Rectangle 5">
            <a:extLst>
              <a:ext uri="{FF2B5EF4-FFF2-40B4-BE49-F238E27FC236}">
                <a16:creationId xmlns:a16="http://schemas.microsoft.com/office/drawing/2014/main" id="{791DF327-8D9D-4936-908A-FE7B86D3AA9A}"/>
              </a:ext>
            </a:extLst>
          </p:cNvPr>
          <p:cNvSpPr/>
          <p:nvPr/>
        </p:nvSpPr>
        <p:spPr>
          <a:xfrm>
            <a:off x="1460938" y="4189269"/>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B278CB0-2978-4762-B228-9A11706665B4}"/>
              </a:ext>
            </a:extLst>
          </p:cNvPr>
          <p:cNvSpPr>
            <a:spLocks noGrp="1"/>
          </p:cNvSpPr>
          <p:nvPr>
            <p:ph type="body" sz="quarter" idx="10" hasCustomPrompt="1"/>
          </p:nvPr>
        </p:nvSpPr>
        <p:spPr>
          <a:xfrm>
            <a:off x="1347323" y="1471371"/>
            <a:ext cx="8130645" cy="1765720"/>
          </a:xfrm>
          <a:prstGeom prst="rect">
            <a:avLst/>
          </a:prstGeom>
        </p:spPr>
        <p:txBody>
          <a:bodyPr anchor="b"/>
          <a:lstStyle>
            <a:lvl1pPr marL="0" indent="0">
              <a:buNone/>
              <a:defRPr sz="6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Enter Title of Presentation Here</a:t>
            </a:r>
          </a:p>
        </p:txBody>
      </p:sp>
      <p:sp>
        <p:nvSpPr>
          <p:cNvPr id="10" name="Text Placeholder 10">
            <a:extLst>
              <a:ext uri="{FF2B5EF4-FFF2-40B4-BE49-F238E27FC236}">
                <a16:creationId xmlns:a16="http://schemas.microsoft.com/office/drawing/2014/main" id="{949D9BE4-B083-4863-9FB5-FF9DEF0804E9}"/>
              </a:ext>
            </a:extLst>
          </p:cNvPr>
          <p:cNvSpPr>
            <a:spLocks noGrp="1"/>
          </p:cNvSpPr>
          <p:nvPr>
            <p:ph type="body" sz="quarter" idx="12" hasCustomPrompt="1"/>
          </p:nvPr>
        </p:nvSpPr>
        <p:spPr>
          <a:xfrm>
            <a:off x="1347322" y="4632192"/>
            <a:ext cx="7480158" cy="572113"/>
          </a:xfrm>
          <a:prstGeom prst="rect">
            <a:avLst/>
          </a:prstGeom>
        </p:spPr>
        <p:txBody>
          <a:bodyPr/>
          <a:lstStyle>
            <a:lvl1pPr marL="0" indent="0">
              <a:buNone/>
              <a:defRPr sz="2000">
                <a:solidFill>
                  <a:schemeClr val="bg1"/>
                </a:solidFill>
                <a:latin typeface="+mj-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Dave Cowan  |  Safe Routes to School Coordinator  |  MnDOT</a:t>
            </a:r>
          </a:p>
          <a:p>
            <a:pPr lvl="0"/>
            <a:endParaRPr lang="en-US" dirty="0"/>
          </a:p>
        </p:txBody>
      </p:sp>
      <p:pic>
        <p:nvPicPr>
          <p:cNvPr id="3" name="Graphic 2">
            <a:extLst>
              <a:ext uri="{FF2B5EF4-FFF2-40B4-BE49-F238E27FC236}">
                <a16:creationId xmlns:a16="http://schemas.microsoft.com/office/drawing/2014/main" id="{0C905F90-F9DE-40D9-93D5-1CCCEC1F618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27480" y="4724461"/>
            <a:ext cx="2942866" cy="1765720"/>
          </a:xfrm>
          <a:prstGeom prst="rect">
            <a:avLst/>
          </a:prstGeom>
        </p:spPr>
      </p:pic>
    </p:spTree>
    <p:extLst>
      <p:ext uri="{BB962C8B-B14F-4D97-AF65-F5344CB8AC3E}">
        <p14:creationId xmlns:p14="http://schemas.microsoft.com/office/powerpoint/2010/main" val="4283148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28F24-85FE-4F9C-ADED-6157A3A82DB4}"/>
              </a:ext>
            </a:extLst>
          </p:cNvPr>
          <p:cNvSpPr/>
          <p:nvPr userDrawn="1"/>
        </p:nvSpPr>
        <p:spPr>
          <a:xfrm>
            <a:off x="1163782" y="2983345"/>
            <a:ext cx="6142181" cy="1921164"/>
          </a:xfrm>
          <a:prstGeom prst="rect">
            <a:avLst/>
          </a:prstGeom>
          <a:solidFill>
            <a:srgbClr val="00386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0">
            <a:extLst>
              <a:ext uri="{FF2B5EF4-FFF2-40B4-BE49-F238E27FC236}">
                <a16:creationId xmlns:a16="http://schemas.microsoft.com/office/drawing/2014/main" id="{E33C8950-043A-4732-B82E-626551DBBB7A}"/>
              </a:ext>
            </a:extLst>
          </p:cNvPr>
          <p:cNvSpPr>
            <a:spLocks noGrp="1"/>
          </p:cNvSpPr>
          <p:nvPr>
            <p:ph type="body" sz="quarter" idx="10" hasCustomPrompt="1"/>
          </p:nvPr>
        </p:nvSpPr>
        <p:spPr>
          <a:xfrm>
            <a:off x="1318157" y="3158918"/>
            <a:ext cx="5793843" cy="932563"/>
          </a:xfrm>
          <a:prstGeom prst="rect">
            <a:avLst/>
          </a:prstGeom>
        </p:spPr>
        <p:txBody>
          <a:bodyPr wrap="square" bIns="274320">
            <a:spAutoFit/>
          </a:bodyPr>
          <a:lstStyle>
            <a:lvl1pPr marL="0" indent="0">
              <a:buNone/>
              <a:defRPr sz="4400" b="1">
                <a:solidFill>
                  <a:schemeClr val="bg1"/>
                </a:solidFill>
                <a:latin typeface="+mj-lt"/>
              </a:defRPr>
            </a:lvl1pPr>
            <a:lvl2pPr marL="457200" indent="0">
              <a:buNone/>
              <a:defRPr/>
            </a:lvl2pPr>
          </a:lstStyle>
          <a:p>
            <a:pPr lvl="0"/>
            <a:r>
              <a:rPr lang="en-US" dirty="0"/>
              <a:t>Section Divider Title</a:t>
            </a:r>
          </a:p>
        </p:txBody>
      </p:sp>
      <p:sp>
        <p:nvSpPr>
          <p:cNvPr id="12" name="Text Placeholder 12">
            <a:extLst>
              <a:ext uri="{FF2B5EF4-FFF2-40B4-BE49-F238E27FC236}">
                <a16:creationId xmlns:a16="http://schemas.microsoft.com/office/drawing/2014/main" id="{0FEA5A4A-7C44-4BB3-AB8C-624645BFFFE9}"/>
              </a:ext>
            </a:extLst>
          </p:cNvPr>
          <p:cNvSpPr>
            <a:spLocks noGrp="1"/>
          </p:cNvSpPr>
          <p:nvPr>
            <p:ph type="body" sz="quarter" idx="11" hasCustomPrompt="1"/>
          </p:nvPr>
        </p:nvSpPr>
        <p:spPr>
          <a:xfrm>
            <a:off x="1318157" y="4172979"/>
            <a:ext cx="3314700" cy="535531"/>
          </a:xfrm>
          <a:prstGeom prst="rect">
            <a:avLst/>
          </a:prstGeom>
        </p:spPr>
        <p:txBody>
          <a:bodyPr tIns="182880">
            <a:spAutoFit/>
          </a:bodyPr>
          <a:lstStyle>
            <a:lvl1pPr marL="0" indent="0">
              <a:buNone/>
              <a:defRPr sz="2200" i="1">
                <a:solidFill>
                  <a:schemeClr val="bg1"/>
                </a:solidFill>
              </a:defRPr>
            </a:lvl1pPr>
            <a:lvl2pPr marL="457200" indent="0">
              <a:buNone/>
              <a:defRPr/>
            </a:lvl2pPr>
          </a:lstStyle>
          <a:p>
            <a:pPr lvl="0"/>
            <a:r>
              <a:rPr lang="en-US" dirty="0"/>
              <a:t>Subtitle if needed</a:t>
            </a:r>
          </a:p>
        </p:txBody>
      </p:sp>
      <p:sp>
        <p:nvSpPr>
          <p:cNvPr id="14" name="Rectangle 13">
            <a:extLst>
              <a:ext uri="{FF2B5EF4-FFF2-40B4-BE49-F238E27FC236}">
                <a16:creationId xmlns:a16="http://schemas.microsoft.com/office/drawing/2014/main" id="{0155EF9C-2ED5-4EC7-8018-ADA90A1FA7DE}"/>
              </a:ext>
            </a:extLst>
          </p:cNvPr>
          <p:cNvSpPr/>
          <p:nvPr userDrawn="1"/>
        </p:nvSpPr>
        <p:spPr>
          <a:xfrm>
            <a:off x="1433228" y="4091481"/>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5B354DBB-63E0-404E-A70C-802ECA4DF616}"/>
              </a:ext>
            </a:extLst>
          </p:cNvPr>
          <p:cNvSpPr>
            <a:spLocks noGrp="1"/>
          </p:cNvSpPr>
          <p:nvPr>
            <p:ph type="pic" sz="quarter" idx="12"/>
          </p:nvPr>
        </p:nvSpPr>
        <p:spPr>
          <a:xfrm>
            <a:off x="166688" y="169863"/>
            <a:ext cx="11858625" cy="6518275"/>
          </a:xfrm>
          <a:prstGeom prst="rect">
            <a:avLst/>
          </a:prstGeom>
        </p:spPr>
        <p:txBody>
          <a:bodyPr/>
          <a:lstStyle/>
          <a:p>
            <a:endParaRPr lang="en-US" dirty="0"/>
          </a:p>
        </p:txBody>
      </p:sp>
    </p:spTree>
    <p:extLst>
      <p:ext uri="{BB962C8B-B14F-4D97-AF65-F5344CB8AC3E}">
        <p14:creationId xmlns:p14="http://schemas.microsoft.com/office/powerpoint/2010/main" val="150143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FE939D-3150-4295-B9DB-8C9837FD42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603" b="13603"/>
          <a:stretch/>
        </p:blipFill>
        <p:spPr>
          <a:xfrm>
            <a:off x="-73891" y="6299200"/>
            <a:ext cx="1727201" cy="558800"/>
          </a:xfrm>
          <a:prstGeom prst="rect">
            <a:avLst/>
          </a:prstGeom>
        </p:spPr>
      </p:pic>
      <p:sp>
        <p:nvSpPr>
          <p:cNvPr id="18" name="Picture Placeholder 17">
            <a:extLst>
              <a:ext uri="{FF2B5EF4-FFF2-40B4-BE49-F238E27FC236}">
                <a16:creationId xmlns:a16="http://schemas.microsoft.com/office/drawing/2014/main" id="{0857C729-529F-4A42-A7FE-95EDC7EC8244}"/>
              </a:ext>
            </a:extLst>
          </p:cNvPr>
          <p:cNvSpPr>
            <a:spLocks noGrp="1"/>
          </p:cNvSpPr>
          <p:nvPr>
            <p:ph type="pic" sz="quarter" idx="12"/>
          </p:nvPr>
        </p:nvSpPr>
        <p:spPr>
          <a:xfrm>
            <a:off x="166253" y="132879"/>
            <a:ext cx="4464111" cy="6166321"/>
          </a:xfrm>
          <a:prstGeom prst="rect">
            <a:avLst/>
          </a:prstGeom>
          <a:solidFill>
            <a:schemeClr val="bg1">
              <a:lumMod val="95000"/>
            </a:schemeClr>
          </a:solidFill>
          <a:ln>
            <a:noFill/>
          </a:ln>
        </p:spPr>
        <p:txBody>
          <a:bodyPr/>
          <a:lstStyle/>
          <a:p>
            <a:r>
              <a:rPr lang="en-US"/>
              <a:t>Click icon to add picture</a:t>
            </a:r>
          </a:p>
        </p:txBody>
      </p:sp>
      <p:sp>
        <p:nvSpPr>
          <p:cNvPr id="19" name="Picture Placeholder 17">
            <a:extLst>
              <a:ext uri="{FF2B5EF4-FFF2-40B4-BE49-F238E27FC236}">
                <a16:creationId xmlns:a16="http://schemas.microsoft.com/office/drawing/2014/main" id="{EB79B8D7-FD56-49DA-9908-13075EF557E1}"/>
              </a:ext>
            </a:extLst>
          </p:cNvPr>
          <p:cNvSpPr>
            <a:spLocks noGrp="1"/>
          </p:cNvSpPr>
          <p:nvPr>
            <p:ph type="pic" sz="quarter" idx="13"/>
          </p:nvPr>
        </p:nvSpPr>
        <p:spPr>
          <a:xfrm>
            <a:off x="4772869" y="142504"/>
            <a:ext cx="7252877" cy="6156696"/>
          </a:xfrm>
          <a:prstGeom prst="rect">
            <a:avLst/>
          </a:prstGeom>
          <a:solidFill>
            <a:schemeClr val="bg1">
              <a:lumMod val="95000"/>
            </a:schemeClr>
          </a:solidFill>
          <a:ln>
            <a:noFill/>
          </a:ln>
        </p:spPr>
        <p:txBody>
          <a:bodyPr/>
          <a:lstStyle/>
          <a:p>
            <a:r>
              <a:rPr lang="en-US"/>
              <a:t>Click icon to add picture</a:t>
            </a:r>
          </a:p>
        </p:txBody>
      </p:sp>
    </p:spTree>
    <p:extLst>
      <p:ext uri="{BB962C8B-B14F-4D97-AF65-F5344CB8AC3E}">
        <p14:creationId xmlns:p14="http://schemas.microsoft.com/office/powerpoint/2010/main" val="2236984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Slide">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1F9A3EF5-6E9E-46E2-9A4C-F889DB5573A3}"/>
              </a:ext>
            </a:extLst>
          </p:cNvPr>
          <p:cNvSpPr>
            <a:spLocks noGrp="1"/>
          </p:cNvSpPr>
          <p:nvPr>
            <p:ph type="pic" sz="quarter" idx="13"/>
          </p:nvPr>
        </p:nvSpPr>
        <p:spPr>
          <a:xfrm>
            <a:off x="166253" y="142504"/>
            <a:ext cx="11859493" cy="6156696"/>
          </a:xfrm>
          <a:prstGeom prst="rect">
            <a:avLst/>
          </a:prstGeom>
          <a:solidFill>
            <a:schemeClr val="bg1">
              <a:lumMod val="95000"/>
            </a:schemeClr>
          </a:solidFill>
          <a:ln>
            <a:noFill/>
          </a:ln>
        </p:spPr>
        <p:txBody>
          <a:bodyPr/>
          <a:lstStyle/>
          <a:p>
            <a:r>
              <a:rPr lang="en-US"/>
              <a:t>Click icon to add picture</a:t>
            </a:r>
          </a:p>
        </p:txBody>
      </p:sp>
      <p:pic>
        <p:nvPicPr>
          <p:cNvPr id="5" name="Picture 4">
            <a:extLst>
              <a:ext uri="{FF2B5EF4-FFF2-40B4-BE49-F238E27FC236}">
                <a16:creationId xmlns:a16="http://schemas.microsoft.com/office/drawing/2014/main" id="{02113A62-526D-4042-B035-09A33A515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603" b="13603"/>
          <a:stretch/>
        </p:blipFill>
        <p:spPr>
          <a:xfrm>
            <a:off x="-73891" y="6299200"/>
            <a:ext cx="1727201" cy="558800"/>
          </a:xfrm>
          <a:prstGeom prst="rect">
            <a:avLst/>
          </a:prstGeom>
        </p:spPr>
      </p:pic>
    </p:spTree>
    <p:extLst>
      <p:ext uri="{BB962C8B-B14F-4D97-AF65-F5344CB8AC3E}">
        <p14:creationId xmlns:p14="http://schemas.microsoft.com/office/powerpoint/2010/main" val="4082675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Picture Slide">
    <p:spTree>
      <p:nvGrpSpPr>
        <p:cNvPr id="1" name=""/>
        <p:cNvGrpSpPr/>
        <p:nvPr/>
      </p:nvGrpSpPr>
      <p:grpSpPr>
        <a:xfrm>
          <a:off x="0" y="0"/>
          <a:ext cx="0" cy="0"/>
          <a:chOff x="0" y="0"/>
          <a:chExt cx="0" cy="0"/>
        </a:xfrm>
      </p:grpSpPr>
      <p:sp>
        <p:nvSpPr>
          <p:cNvPr id="33" name="Text Placeholder 14">
            <a:extLst>
              <a:ext uri="{FF2B5EF4-FFF2-40B4-BE49-F238E27FC236}">
                <a16:creationId xmlns:a16="http://schemas.microsoft.com/office/drawing/2014/main" id="{7DC2AAED-AD87-404D-9068-A76FAE05439C}"/>
              </a:ext>
            </a:extLst>
          </p:cNvPr>
          <p:cNvSpPr>
            <a:spLocks noGrp="1"/>
          </p:cNvSpPr>
          <p:nvPr>
            <p:ph type="body" sz="quarter" idx="16" hasCustomPrompt="1"/>
          </p:nvPr>
        </p:nvSpPr>
        <p:spPr>
          <a:xfrm>
            <a:off x="871547" y="633762"/>
            <a:ext cx="6626893" cy="695784"/>
          </a:xfrm>
          <a:prstGeom prst="rect">
            <a:avLst/>
          </a:prstGeom>
        </p:spPr>
        <p:txBody>
          <a:bodyPr anchor="b"/>
          <a:lstStyle>
            <a:lvl1pPr marL="0" indent="0">
              <a:lnSpc>
                <a:spcPct val="100000"/>
              </a:lnSpc>
              <a:buNone/>
              <a:defRPr b="1">
                <a:solidFill>
                  <a:srgbClr val="008EAA"/>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H2 Header</a:t>
            </a:r>
          </a:p>
        </p:txBody>
      </p:sp>
      <p:sp>
        <p:nvSpPr>
          <p:cNvPr id="14" name="Picture Placeholder 17">
            <a:extLst>
              <a:ext uri="{FF2B5EF4-FFF2-40B4-BE49-F238E27FC236}">
                <a16:creationId xmlns:a16="http://schemas.microsoft.com/office/drawing/2014/main" id="{C80E1B4A-CD90-4A1E-B632-A91559209D31}"/>
              </a:ext>
            </a:extLst>
          </p:cNvPr>
          <p:cNvSpPr>
            <a:spLocks noGrp="1"/>
          </p:cNvSpPr>
          <p:nvPr>
            <p:ph type="pic" sz="quarter" idx="12"/>
          </p:nvPr>
        </p:nvSpPr>
        <p:spPr>
          <a:xfrm>
            <a:off x="5398850" y="1639155"/>
            <a:ext cx="6626893" cy="4254966"/>
          </a:xfrm>
          <a:prstGeom prst="rect">
            <a:avLst/>
          </a:prstGeom>
          <a:solidFill>
            <a:schemeClr val="bg1">
              <a:lumMod val="95000"/>
            </a:schemeClr>
          </a:solidFill>
          <a:ln>
            <a:noFill/>
          </a:ln>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C0F3D95C-709C-4384-91EA-FA1576B9A421}"/>
              </a:ext>
            </a:extLst>
          </p:cNvPr>
          <p:cNvSpPr>
            <a:spLocks noGrp="1"/>
          </p:cNvSpPr>
          <p:nvPr>
            <p:ph type="body" sz="quarter" idx="17"/>
          </p:nvPr>
        </p:nvSpPr>
        <p:spPr>
          <a:xfrm>
            <a:off x="871538" y="1639117"/>
            <a:ext cx="4119562" cy="4254500"/>
          </a:xfrm>
          <a:prstGeom prst="rect">
            <a:avLst/>
          </a:prstGeom>
        </p:spPr>
        <p:txBody>
          <a:bodyPr/>
          <a:lstStyle>
            <a:lvl1pPr>
              <a:defRPr sz="2200">
                <a:solidFill>
                  <a:srgbClr val="003865"/>
                </a:solidFill>
                <a:latin typeface="+mj-lt"/>
              </a:defRPr>
            </a:lvl1pPr>
            <a:lvl2pPr>
              <a:defRPr sz="2200">
                <a:solidFill>
                  <a:srgbClr val="003865"/>
                </a:solidFill>
                <a:latin typeface="+mj-lt"/>
              </a:defRPr>
            </a:lvl2pPr>
            <a:lvl3pPr>
              <a:defRPr>
                <a:solidFill>
                  <a:srgbClr val="003865"/>
                </a:solidFill>
                <a:latin typeface="+mj-lt"/>
              </a:defRPr>
            </a:lvl3pPr>
            <a:lvl4pPr>
              <a:defRPr>
                <a:solidFill>
                  <a:srgbClr val="003865"/>
                </a:solidFill>
                <a:latin typeface="+mj-lt"/>
              </a:defRPr>
            </a:lvl4pPr>
            <a:lvl5pPr>
              <a:defRPr sz="1600">
                <a:solidFill>
                  <a:srgbClr val="003865"/>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a:extLst>
              <a:ext uri="{FF2B5EF4-FFF2-40B4-BE49-F238E27FC236}">
                <a16:creationId xmlns:a16="http://schemas.microsoft.com/office/drawing/2014/main" id="{9D7BCC26-B8AC-4307-978D-F6B6E4641B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2618" y="147368"/>
            <a:ext cx="2143125" cy="1285875"/>
          </a:xfrm>
          <a:prstGeom prst="rect">
            <a:avLst/>
          </a:prstGeom>
        </p:spPr>
      </p:pic>
    </p:spTree>
    <p:extLst>
      <p:ext uri="{BB962C8B-B14F-4D97-AF65-F5344CB8AC3E}">
        <p14:creationId xmlns:p14="http://schemas.microsoft.com/office/powerpoint/2010/main" val="2578916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EEB8C578-BF67-4995-8875-C3C64F46728D}"/>
              </a:ext>
            </a:extLst>
          </p:cNvPr>
          <p:cNvSpPr>
            <a:spLocks noGrp="1"/>
          </p:cNvSpPr>
          <p:nvPr>
            <p:ph type="body" sz="quarter" idx="19"/>
          </p:nvPr>
        </p:nvSpPr>
        <p:spPr>
          <a:xfrm>
            <a:off x="5486400" y="1639117"/>
            <a:ext cx="6136848" cy="4254500"/>
          </a:xfrm>
          <a:prstGeom prst="rect">
            <a:avLst/>
          </a:prstGeom>
        </p:spPr>
        <p:txBody>
          <a:bodyPr/>
          <a:lstStyle>
            <a:lvl1pPr>
              <a:defRPr sz="2200">
                <a:solidFill>
                  <a:srgbClr val="003865"/>
                </a:solidFill>
                <a:latin typeface="+mj-lt"/>
              </a:defRPr>
            </a:lvl1pPr>
            <a:lvl2pPr>
              <a:defRPr sz="2200">
                <a:solidFill>
                  <a:srgbClr val="003865"/>
                </a:solidFill>
                <a:latin typeface="+mj-lt"/>
              </a:defRPr>
            </a:lvl2pPr>
            <a:lvl3pPr>
              <a:defRPr>
                <a:solidFill>
                  <a:srgbClr val="003865"/>
                </a:solidFill>
                <a:latin typeface="+mj-lt"/>
              </a:defRPr>
            </a:lvl3pPr>
            <a:lvl4pPr>
              <a:defRPr>
                <a:solidFill>
                  <a:srgbClr val="003865"/>
                </a:solidFill>
                <a:latin typeface="+mj-lt"/>
              </a:defRPr>
            </a:lvl4pPr>
            <a:lvl5pPr>
              <a:defRPr sz="1600">
                <a:solidFill>
                  <a:srgbClr val="003865"/>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7">
            <a:extLst>
              <a:ext uri="{FF2B5EF4-FFF2-40B4-BE49-F238E27FC236}">
                <a16:creationId xmlns:a16="http://schemas.microsoft.com/office/drawing/2014/main" id="{BDB2317F-C4D8-40C4-9E19-004B7DF14EBC}"/>
              </a:ext>
            </a:extLst>
          </p:cNvPr>
          <p:cNvSpPr>
            <a:spLocks noGrp="1"/>
          </p:cNvSpPr>
          <p:nvPr>
            <p:ph type="pic" sz="quarter" idx="12"/>
          </p:nvPr>
        </p:nvSpPr>
        <p:spPr>
          <a:xfrm>
            <a:off x="871548" y="1639155"/>
            <a:ext cx="4229842" cy="4254966"/>
          </a:xfrm>
          <a:prstGeom prst="rect">
            <a:avLst/>
          </a:prstGeom>
          <a:solidFill>
            <a:schemeClr val="bg1">
              <a:lumMod val="95000"/>
            </a:schemeClr>
          </a:solidFill>
          <a:ln>
            <a:noFill/>
          </a:ln>
        </p:spPr>
        <p:txBody>
          <a:bodyPr/>
          <a:lstStyle/>
          <a:p>
            <a:r>
              <a:rPr lang="en-US"/>
              <a:t>Click icon to add picture</a:t>
            </a:r>
            <a:endParaRPr lang="en-US" dirty="0"/>
          </a:p>
        </p:txBody>
      </p:sp>
      <p:sp>
        <p:nvSpPr>
          <p:cNvPr id="11" name="Text Placeholder 14">
            <a:extLst>
              <a:ext uri="{FF2B5EF4-FFF2-40B4-BE49-F238E27FC236}">
                <a16:creationId xmlns:a16="http://schemas.microsoft.com/office/drawing/2014/main" id="{CC749ECA-63A3-4955-A9BF-75182981831B}"/>
              </a:ext>
            </a:extLst>
          </p:cNvPr>
          <p:cNvSpPr>
            <a:spLocks noGrp="1"/>
          </p:cNvSpPr>
          <p:nvPr>
            <p:ph type="body" sz="quarter" idx="16" hasCustomPrompt="1"/>
          </p:nvPr>
        </p:nvSpPr>
        <p:spPr>
          <a:xfrm>
            <a:off x="871547" y="633762"/>
            <a:ext cx="8263026" cy="695784"/>
          </a:xfrm>
          <a:prstGeom prst="rect">
            <a:avLst/>
          </a:prstGeom>
        </p:spPr>
        <p:txBody>
          <a:bodyPr anchor="b"/>
          <a:lstStyle>
            <a:lvl1pPr marL="0" indent="0">
              <a:lnSpc>
                <a:spcPct val="100000"/>
              </a:lnSpc>
              <a:buNone/>
              <a:defRPr b="1">
                <a:solidFill>
                  <a:srgbClr val="008EAA"/>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H2 Header</a:t>
            </a:r>
          </a:p>
        </p:txBody>
      </p:sp>
      <p:pic>
        <p:nvPicPr>
          <p:cNvPr id="13" name="Graphic 12">
            <a:extLst>
              <a:ext uri="{FF2B5EF4-FFF2-40B4-BE49-F238E27FC236}">
                <a16:creationId xmlns:a16="http://schemas.microsoft.com/office/drawing/2014/main" id="{0657C5D6-1D88-4DF9-9162-01C95D4D27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2618" y="147368"/>
            <a:ext cx="2143125" cy="1285875"/>
          </a:xfrm>
          <a:prstGeom prst="rect">
            <a:avLst/>
          </a:prstGeom>
        </p:spPr>
      </p:pic>
    </p:spTree>
    <p:extLst>
      <p:ext uri="{BB962C8B-B14F-4D97-AF65-F5344CB8AC3E}">
        <p14:creationId xmlns:p14="http://schemas.microsoft.com/office/powerpoint/2010/main" val="648390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icture Slide">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1F9A3EF5-6E9E-46E2-9A4C-F889DB5573A3}"/>
              </a:ext>
            </a:extLst>
          </p:cNvPr>
          <p:cNvSpPr>
            <a:spLocks noGrp="1"/>
          </p:cNvSpPr>
          <p:nvPr>
            <p:ph type="pic" sz="quarter" idx="13"/>
          </p:nvPr>
        </p:nvSpPr>
        <p:spPr>
          <a:xfrm>
            <a:off x="166253" y="1706252"/>
            <a:ext cx="11859493" cy="5009243"/>
          </a:xfrm>
          <a:prstGeom prst="rect">
            <a:avLst/>
          </a:prstGeom>
          <a:solidFill>
            <a:schemeClr val="bg1">
              <a:lumMod val="95000"/>
            </a:schemeClr>
          </a:solidFill>
          <a:ln>
            <a:noFill/>
          </a:ln>
        </p:spPr>
        <p:txBody>
          <a:bodyPr/>
          <a:lstStyle/>
          <a:p>
            <a:r>
              <a:rPr lang="en-US"/>
              <a:t>Click icon to add picture</a:t>
            </a:r>
          </a:p>
        </p:txBody>
      </p:sp>
      <p:sp>
        <p:nvSpPr>
          <p:cNvPr id="3" name="Text Placeholder 14">
            <a:extLst>
              <a:ext uri="{FF2B5EF4-FFF2-40B4-BE49-F238E27FC236}">
                <a16:creationId xmlns:a16="http://schemas.microsoft.com/office/drawing/2014/main" id="{EDDCABFE-33C4-4666-AD41-8B914E880E91}"/>
              </a:ext>
            </a:extLst>
          </p:cNvPr>
          <p:cNvSpPr>
            <a:spLocks noGrp="1"/>
          </p:cNvSpPr>
          <p:nvPr>
            <p:ph type="body" sz="quarter" idx="16" hasCustomPrompt="1"/>
          </p:nvPr>
        </p:nvSpPr>
        <p:spPr>
          <a:xfrm>
            <a:off x="871547" y="633762"/>
            <a:ext cx="6626893" cy="695784"/>
          </a:xfrm>
          <a:prstGeom prst="rect">
            <a:avLst/>
          </a:prstGeom>
        </p:spPr>
        <p:txBody>
          <a:bodyPr anchor="b"/>
          <a:lstStyle>
            <a:lvl1pPr marL="0" indent="0">
              <a:lnSpc>
                <a:spcPct val="100000"/>
              </a:lnSpc>
              <a:buNone/>
              <a:defRPr b="1">
                <a:solidFill>
                  <a:srgbClr val="008EAA"/>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H2 Header</a:t>
            </a:r>
          </a:p>
        </p:txBody>
      </p:sp>
      <p:pic>
        <p:nvPicPr>
          <p:cNvPr id="5" name="Graphic 4">
            <a:extLst>
              <a:ext uri="{FF2B5EF4-FFF2-40B4-BE49-F238E27FC236}">
                <a16:creationId xmlns:a16="http://schemas.microsoft.com/office/drawing/2014/main" id="{11562EB9-FCA3-4069-94C1-A420F896836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2618" y="147368"/>
            <a:ext cx="2143125" cy="1285875"/>
          </a:xfrm>
          <a:prstGeom prst="rect">
            <a:avLst/>
          </a:prstGeom>
        </p:spPr>
      </p:pic>
    </p:spTree>
    <p:extLst>
      <p:ext uri="{BB962C8B-B14F-4D97-AF65-F5344CB8AC3E}">
        <p14:creationId xmlns:p14="http://schemas.microsoft.com/office/powerpoint/2010/main" val="3600113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icture Slide">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1F9A3EF5-6E9E-46E2-9A4C-F889DB5573A3}"/>
              </a:ext>
            </a:extLst>
          </p:cNvPr>
          <p:cNvSpPr>
            <a:spLocks noGrp="1"/>
          </p:cNvSpPr>
          <p:nvPr>
            <p:ph type="pic" sz="quarter" idx="13"/>
          </p:nvPr>
        </p:nvSpPr>
        <p:spPr>
          <a:xfrm>
            <a:off x="166253" y="1706252"/>
            <a:ext cx="11859493" cy="5009243"/>
          </a:xfrm>
          <a:prstGeom prst="rect">
            <a:avLst/>
          </a:prstGeom>
          <a:solidFill>
            <a:schemeClr val="bg1">
              <a:lumMod val="95000"/>
            </a:schemeClr>
          </a:solidFill>
          <a:ln>
            <a:noFill/>
          </a:ln>
        </p:spPr>
        <p:txBody>
          <a:bodyPr/>
          <a:lstStyle/>
          <a:p>
            <a:r>
              <a:rPr lang="en-US"/>
              <a:t>Click icon to add picture</a:t>
            </a:r>
          </a:p>
        </p:txBody>
      </p:sp>
      <p:pic>
        <p:nvPicPr>
          <p:cNvPr id="5" name="Graphic 4">
            <a:extLst>
              <a:ext uri="{FF2B5EF4-FFF2-40B4-BE49-F238E27FC236}">
                <a16:creationId xmlns:a16="http://schemas.microsoft.com/office/drawing/2014/main" id="{11562EB9-FCA3-4069-94C1-A420F896836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2618" y="147368"/>
            <a:ext cx="2143125" cy="1285875"/>
          </a:xfrm>
          <a:prstGeom prst="rect">
            <a:avLst/>
          </a:prstGeom>
        </p:spPr>
      </p:pic>
      <p:sp>
        <p:nvSpPr>
          <p:cNvPr id="6" name="Text Placeholder 14">
            <a:extLst>
              <a:ext uri="{FF2B5EF4-FFF2-40B4-BE49-F238E27FC236}">
                <a16:creationId xmlns:a16="http://schemas.microsoft.com/office/drawing/2014/main" id="{6DE22BAB-C2BE-47F7-A8B7-A7C1F0F4D68F}"/>
              </a:ext>
            </a:extLst>
          </p:cNvPr>
          <p:cNvSpPr>
            <a:spLocks noGrp="1"/>
          </p:cNvSpPr>
          <p:nvPr>
            <p:ph type="body" sz="quarter" idx="16" hasCustomPrompt="1"/>
          </p:nvPr>
        </p:nvSpPr>
        <p:spPr>
          <a:xfrm>
            <a:off x="871547" y="633762"/>
            <a:ext cx="8263026" cy="695784"/>
          </a:xfrm>
          <a:prstGeom prst="rect">
            <a:avLst/>
          </a:prstGeom>
        </p:spPr>
        <p:txBody>
          <a:bodyPr anchor="b"/>
          <a:lstStyle>
            <a:lvl1pPr marL="0" indent="0">
              <a:lnSpc>
                <a:spcPct val="100000"/>
              </a:lnSpc>
              <a:buNone/>
              <a:defRPr b="1">
                <a:solidFill>
                  <a:srgbClr val="008EAA"/>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H2 Header</a:t>
            </a:r>
          </a:p>
        </p:txBody>
      </p:sp>
    </p:spTree>
    <p:extLst>
      <p:ext uri="{BB962C8B-B14F-4D97-AF65-F5344CB8AC3E}">
        <p14:creationId xmlns:p14="http://schemas.microsoft.com/office/powerpoint/2010/main" val="731761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Pictures Slide">
    <p:spTree>
      <p:nvGrpSpPr>
        <p:cNvPr id="1" name=""/>
        <p:cNvGrpSpPr/>
        <p:nvPr/>
      </p:nvGrpSpPr>
      <p:grpSpPr>
        <a:xfrm>
          <a:off x="0" y="0"/>
          <a:ext cx="0" cy="0"/>
          <a:chOff x="0" y="0"/>
          <a:chExt cx="0" cy="0"/>
        </a:xfrm>
      </p:grpSpPr>
      <p:sp>
        <p:nvSpPr>
          <p:cNvPr id="13" name="Picture Placeholder 17">
            <a:extLst>
              <a:ext uri="{FF2B5EF4-FFF2-40B4-BE49-F238E27FC236}">
                <a16:creationId xmlns:a16="http://schemas.microsoft.com/office/drawing/2014/main" id="{7DB2616B-1163-4F04-8A6C-5884F4976AEB}"/>
              </a:ext>
            </a:extLst>
          </p:cNvPr>
          <p:cNvSpPr>
            <a:spLocks noGrp="1"/>
          </p:cNvSpPr>
          <p:nvPr>
            <p:ph type="pic" sz="quarter" idx="12"/>
          </p:nvPr>
        </p:nvSpPr>
        <p:spPr>
          <a:xfrm>
            <a:off x="5398850" y="166257"/>
            <a:ext cx="3230319" cy="2469939"/>
          </a:xfrm>
          <a:prstGeom prst="rect">
            <a:avLst/>
          </a:prstGeom>
          <a:solidFill>
            <a:schemeClr val="bg1">
              <a:lumMod val="95000"/>
            </a:schemeClr>
          </a:solidFill>
          <a:ln>
            <a:noFill/>
          </a:ln>
        </p:spPr>
        <p:txBody>
          <a:bodyPr/>
          <a:lstStyle/>
          <a:p>
            <a:r>
              <a:rPr lang="en-US"/>
              <a:t>Click icon to add picture</a:t>
            </a:r>
            <a:endParaRPr lang="en-US" dirty="0"/>
          </a:p>
        </p:txBody>
      </p:sp>
      <p:sp>
        <p:nvSpPr>
          <p:cNvPr id="14" name="Picture Placeholder 17">
            <a:extLst>
              <a:ext uri="{FF2B5EF4-FFF2-40B4-BE49-F238E27FC236}">
                <a16:creationId xmlns:a16="http://schemas.microsoft.com/office/drawing/2014/main" id="{7D685228-11A4-4727-B131-AEA931D8383C}"/>
              </a:ext>
            </a:extLst>
          </p:cNvPr>
          <p:cNvSpPr>
            <a:spLocks noGrp="1"/>
          </p:cNvSpPr>
          <p:nvPr>
            <p:ph type="pic" sz="quarter" idx="17"/>
          </p:nvPr>
        </p:nvSpPr>
        <p:spPr>
          <a:xfrm>
            <a:off x="5398852" y="2802452"/>
            <a:ext cx="3230319" cy="3889293"/>
          </a:xfrm>
          <a:prstGeom prst="rect">
            <a:avLst/>
          </a:prstGeom>
          <a:solidFill>
            <a:schemeClr val="bg1">
              <a:lumMod val="95000"/>
            </a:schemeClr>
          </a:solidFill>
          <a:ln>
            <a:noFill/>
          </a:ln>
        </p:spPr>
        <p:txBody>
          <a:bodyPr/>
          <a:lstStyle/>
          <a:p>
            <a:r>
              <a:rPr lang="en-US"/>
              <a:t>Click icon to add picture</a:t>
            </a:r>
            <a:endParaRPr lang="en-US" dirty="0"/>
          </a:p>
        </p:txBody>
      </p:sp>
      <p:sp>
        <p:nvSpPr>
          <p:cNvPr id="15" name="Picture Placeholder 17">
            <a:extLst>
              <a:ext uri="{FF2B5EF4-FFF2-40B4-BE49-F238E27FC236}">
                <a16:creationId xmlns:a16="http://schemas.microsoft.com/office/drawing/2014/main" id="{FCB0E08E-50F7-4FD6-A285-386F2FB26D44}"/>
              </a:ext>
            </a:extLst>
          </p:cNvPr>
          <p:cNvSpPr>
            <a:spLocks noGrp="1"/>
          </p:cNvSpPr>
          <p:nvPr>
            <p:ph type="pic" sz="quarter" idx="18"/>
          </p:nvPr>
        </p:nvSpPr>
        <p:spPr>
          <a:xfrm>
            <a:off x="8795426" y="166256"/>
            <a:ext cx="3230319" cy="6525488"/>
          </a:xfrm>
          <a:prstGeom prst="rect">
            <a:avLst/>
          </a:prstGeom>
          <a:solidFill>
            <a:schemeClr val="bg1">
              <a:lumMod val="95000"/>
            </a:schemeClr>
          </a:solidFill>
          <a:ln>
            <a:noFill/>
          </a:ln>
        </p:spPr>
        <p:txBody>
          <a:bodyPr/>
          <a:lstStyle/>
          <a:p>
            <a:r>
              <a:rPr lang="en-US"/>
              <a:t>Click icon to add picture</a:t>
            </a:r>
            <a:endParaRPr lang="en-US" dirty="0"/>
          </a:p>
        </p:txBody>
      </p:sp>
      <p:sp>
        <p:nvSpPr>
          <p:cNvPr id="16" name="Text Placeholder 14">
            <a:extLst>
              <a:ext uri="{FF2B5EF4-FFF2-40B4-BE49-F238E27FC236}">
                <a16:creationId xmlns:a16="http://schemas.microsoft.com/office/drawing/2014/main" id="{9D0B10FB-1F27-4051-A882-F6990E102D2F}"/>
              </a:ext>
            </a:extLst>
          </p:cNvPr>
          <p:cNvSpPr>
            <a:spLocks noGrp="1"/>
          </p:cNvSpPr>
          <p:nvPr>
            <p:ph type="body" sz="quarter" idx="16" hasCustomPrompt="1"/>
          </p:nvPr>
        </p:nvSpPr>
        <p:spPr>
          <a:xfrm>
            <a:off x="871547" y="633762"/>
            <a:ext cx="4119553" cy="695784"/>
          </a:xfrm>
          <a:prstGeom prst="rect">
            <a:avLst/>
          </a:prstGeom>
        </p:spPr>
        <p:txBody>
          <a:bodyPr anchor="b"/>
          <a:lstStyle>
            <a:lvl1pPr marL="0" indent="0">
              <a:lnSpc>
                <a:spcPct val="100000"/>
              </a:lnSpc>
              <a:buNone/>
              <a:defRPr b="1">
                <a:solidFill>
                  <a:srgbClr val="008EAA"/>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H2 Header</a:t>
            </a:r>
          </a:p>
        </p:txBody>
      </p:sp>
      <p:sp>
        <p:nvSpPr>
          <p:cNvPr id="17" name="Text Placeholder 2">
            <a:extLst>
              <a:ext uri="{FF2B5EF4-FFF2-40B4-BE49-F238E27FC236}">
                <a16:creationId xmlns:a16="http://schemas.microsoft.com/office/drawing/2014/main" id="{4185B6A6-FCF3-456D-ADF5-C87872F4340D}"/>
              </a:ext>
            </a:extLst>
          </p:cNvPr>
          <p:cNvSpPr>
            <a:spLocks noGrp="1"/>
          </p:cNvSpPr>
          <p:nvPr>
            <p:ph type="body" sz="quarter" idx="19"/>
          </p:nvPr>
        </p:nvSpPr>
        <p:spPr>
          <a:xfrm>
            <a:off x="871538" y="1639117"/>
            <a:ext cx="4119562" cy="4254500"/>
          </a:xfrm>
          <a:prstGeom prst="rect">
            <a:avLst/>
          </a:prstGeom>
        </p:spPr>
        <p:txBody>
          <a:bodyPr/>
          <a:lstStyle>
            <a:lvl1pPr marL="0" indent="0">
              <a:buNone/>
              <a:defRPr sz="2200">
                <a:solidFill>
                  <a:srgbClr val="003865"/>
                </a:solidFill>
                <a:latin typeface="+mj-lt"/>
              </a:defRPr>
            </a:lvl1pPr>
            <a:lvl2pPr>
              <a:defRPr sz="2200">
                <a:solidFill>
                  <a:srgbClr val="003865"/>
                </a:solidFill>
                <a:latin typeface="+mj-lt"/>
              </a:defRPr>
            </a:lvl2pPr>
            <a:lvl3pPr>
              <a:defRPr>
                <a:solidFill>
                  <a:srgbClr val="003865"/>
                </a:solidFill>
                <a:latin typeface="+mj-lt"/>
              </a:defRPr>
            </a:lvl3pPr>
            <a:lvl4pPr>
              <a:defRPr>
                <a:solidFill>
                  <a:srgbClr val="003865"/>
                </a:solidFill>
                <a:latin typeface="+mj-lt"/>
              </a:defRPr>
            </a:lvl4pPr>
            <a:lvl5pPr>
              <a:defRPr sz="1600">
                <a:solidFill>
                  <a:srgbClr val="003865"/>
                </a:solidFill>
                <a:latin typeface="+mj-lt"/>
              </a:defRPr>
            </a:lvl5pPr>
          </a:lstStyle>
          <a:p>
            <a:pPr lvl="0"/>
            <a:r>
              <a:rPr lang="en-US" dirty="0"/>
              <a:t>Click to edit Master text styles</a:t>
            </a:r>
          </a:p>
        </p:txBody>
      </p:sp>
      <p:pic>
        <p:nvPicPr>
          <p:cNvPr id="9" name="Picture 4">
            <a:extLst>
              <a:ext uri="{FF2B5EF4-FFF2-40B4-BE49-F238E27FC236}">
                <a16:creationId xmlns:a16="http://schemas.microsoft.com/office/drawing/2014/main" id="{72F360BD-D1E3-4595-A24D-B3276E14B5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603" b="13603"/>
          <a:stretch/>
        </p:blipFill>
        <p:spPr>
          <a:xfrm>
            <a:off x="-73891" y="6299200"/>
            <a:ext cx="1727201" cy="558800"/>
          </a:xfrm>
          <a:prstGeom prst="rect">
            <a:avLst/>
          </a:prstGeom>
        </p:spPr>
      </p:pic>
    </p:spTree>
    <p:extLst>
      <p:ext uri="{BB962C8B-B14F-4D97-AF65-F5344CB8AC3E}">
        <p14:creationId xmlns:p14="http://schemas.microsoft.com/office/powerpoint/2010/main" val="3715591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Logo Slide">
    <p:spTree>
      <p:nvGrpSpPr>
        <p:cNvPr id="1" name=""/>
        <p:cNvGrpSpPr/>
        <p:nvPr/>
      </p:nvGrpSpPr>
      <p:grpSpPr>
        <a:xfrm>
          <a:off x="0" y="0"/>
          <a:ext cx="0" cy="0"/>
          <a:chOff x="0" y="0"/>
          <a:chExt cx="0" cy="0"/>
        </a:xfrm>
      </p:grpSpPr>
      <p:pic>
        <p:nvPicPr>
          <p:cNvPr id="12" name="Picture 3" descr="N:\Transit\Bike and Pedestrian Section\Safe Routes to School\Communications\Photos\2015 grand rapids infra\DSC_3063__1600x1064.jpg">
            <a:extLst>
              <a:ext uri="{FF2B5EF4-FFF2-40B4-BE49-F238E27FC236}">
                <a16:creationId xmlns:a16="http://schemas.microsoft.com/office/drawing/2014/main" id="{DE89AB7D-4AD2-415B-B0A1-DE71DC32F2E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6741"/>
          <a:stretch/>
        </p:blipFill>
        <p:spPr bwMode="auto">
          <a:xfrm>
            <a:off x="166252" y="142504"/>
            <a:ext cx="11859489" cy="65729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2E82D8A-B613-4EE8-B429-76A63CD574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7665" y="318805"/>
            <a:ext cx="1098079" cy="508045"/>
          </a:xfrm>
          <a:prstGeom prst="rect">
            <a:avLst/>
          </a:prstGeom>
        </p:spPr>
      </p:pic>
      <p:sp>
        <p:nvSpPr>
          <p:cNvPr id="4" name="Rectangle 3">
            <a:extLst>
              <a:ext uri="{FF2B5EF4-FFF2-40B4-BE49-F238E27FC236}">
                <a16:creationId xmlns:a16="http://schemas.microsoft.com/office/drawing/2014/main" id="{A69A4EAA-3DA8-4760-88E6-912E12D41620}"/>
              </a:ext>
            </a:extLst>
          </p:cNvPr>
          <p:cNvSpPr/>
          <p:nvPr userDrawn="1"/>
        </p:nvSpPr>
        <p:spPr>
          <a:xfrm>
            <a:off x="166255" y="142504"/>
            <a:ext cx="11859490" cy="6572992"/>
          </a:xfrm>
          <a:prstGeom prst="rect">
            <a:avLst/>
          </a:prstGeom>
          <a:solidFill>
            <a:srgbClr val="00386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A9458FA-AC1E-40B9-B088-B88917881D13}"/>
              </a:ext>
            </a:extLst>
          </p:cNvPr>
          <p:cNvSpPr/>
          <p:nvPr userDrawn="1"/>
        </p:nvSpPr>
        <p:spPr>
          <a:xfrm>
            <a:off x="5822730" y="3620910"/>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p>
        </p:txBody>
      </p:sp>
      <p:sp>
        <p:nvSpPr>
          <p:cNvPr id="7" name="Text Placeholder 8">
            <a:extLst>
              <a:ext uri="{FF2B5EF4-FFF2-40B4-BE49-F238E27FC236}">
                <a16:creationId xmlns:a16="http://schemas.microsoft.com/office/drawing/2014/main" id="{13473C4C-A216-481B-B255-67BBE0EC3248}"/>
              </a:ext>
            </a:extLst>
          </p:cNvPr>
          <p:cNvSpPr>
            <a:spLocks noGrp="1"/>
          </p:cNvSpPr>
          <p:nvPr>
            <p:ph type="body" sz="quarter" idx="10" hasCustomPrompt="1"/>
          </p:nvPr>
        </p:nvSpPr>
        <p:spPr>
          <a:xfrm>
            <a:off x="2030677" y="2451513"/>
            <a:ext cx="8130645" cy="785577"/>
          </a:xfrm>
          <a:prstGeom prst="rect">
            <a:avLst/>
          </a:prstGeom>
        </p:spPr>
        <p:txBody>
          <a:bodyPr anchor="b"/>
          <a:lstStyle>
            <a:lvl1pPr marL="0" indent="0" algn="ctr">
              <a:buNone/>
              <a:defRPr sz="4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Thank you!</a:t>
            </a:r>
          </a:p>
        </p:txBody>
      </p:sp>
      <p:sp>
        <p:nvSpPr>
          <p:cNvPr id="10" name="Text Placeholder 10">
            <a:extLst>
              <a:ext uri="{FF2B5EF4-FFF2-40B4-BE49-F238E27FC236}">
                <a16:creationId xmlns:a16="http://schemas.microsoft.com/office/drawing/2014/main" id="{76FEDA52-E29D-44DD-836D-2410D8A0A63D}"/>
              </a:ext>
            </a:extLst>
          </p:cNvPr>
          <p:cNvSpPr>
            <a:spLocks noGrp="1"/>
          </p:cNvSpPr>
          <p:nvPr>
            <p:ph type="body" sz="quarter" idx="13" hasCustomPrompt="1"/>
          </p:nvPr>
        </p:nvSpPr>
        <p:spPr>
          <a:xfrm>
            <a:off x="2030675" y="4117641"/>
            <a:ext cx="8130645" cy="448317"/>
          </a:xfrm>
          <a:prstGeom prst="rect">
            <a:avLst/>
          </a:prstGeom>
        </p:spPr>
        <p:txBody>
          <a:bodyPr/>
          <a:lstStyle>
            <a:lvl1pPr marL="0" indent="0" algn="ctr">
              <a:buNone/>
              <a:defRPr sz="2400" b="1">
                <a:solidFill>
                  <a:schemeClr val="bg1"/>
                </a:solidFill>
                <a:latin typeface="+mn-lt"/>
                <a:ea typeface="Open Sans Extrabold" panose="020B0906030804020204" pitchFamily="34" charset="0"/>
                <a:cs typeface="Open Sans Extrabold" panose="020B0906030804020204" pitchFamily="34" charset="0"/>
              </a:defRPr>
            </a:lvl1pPr>
            <a:lvl2pPr marL="457200" indent="0">
              <a:buNone/>
              <a:defRPr/>
            </a:lvl2pPr>
          </a:lstStyle>
          <a:p>
            <a:pPr lvl="0"/>
            <a:r>
              <a:rPr lang="en-US" dirty="0"/>
              <a:t>QUESTIONS?</a:t>
            </a:r>
          </a:p>
        </p:txBody>
      </p:sp>
      <p:pic>
        <p:nvPicPr>
          <p:cNvPr id="11" name="Graphic 10">
            <a:extLst>
              <a:ext uri="{FF2B5EF4-FFF2-40B4-BE49-F238E27FC236}">
                <a16:creationId xmlns:a16="http://schemas.microsoft.com/office/drawing/2014/main" id="{23FD922C-52CD-43EF-8FA9-B5E9305745C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24566" y="414149"/>
            <a:ext cx="2942866" cy="1765720"/>
          </a:xfrm>
          <a:prstGeom prst="rect">
            <a:avLst/>
          </a:prstGeom>
        </p:spPr>
      </p:pic>
      <p:sp>
        <p:nvSpPr>
          <p:cNvPr id="16" name="Title 15">
            <a:extLst>
              <a:ext uri="{FF2B5EF4-FFF2-40B4-BE49-F238E27FC236}">
                <a16:creationId xmlns:a16="http://schemas.microsoft.com/office/drawing/2014/main" id="{B4CA161E-F3A9-43A2-91F0-81B9C87DAF18}"/>
              </a:ext>
            </a:extLst>
          </p:cNvPr>
          <p:cNvSpPr>
            <a:spLocks noGrp="1"/>
          </p:cNvSpPr>
          <p:nvPr>
            <p:ph type="title" hasCustomPrompt="1"/>
          </p:nvPr>
        </p:nvSpPr>
        <p:spPr>
          <a:xfrm>
            <a:off x="2030676" y="4651375"/>
            <a:ext cx="8130645" cy="1325563"/>
          </a:xfrm>
          <a:prstGeom prst="rect">
            <a:avLst/>
          </a:prstGeom>
        </p:spPr>
        <p:txBody>
          <a:bodyPr/>
          <a:lstStyle>
            <a:lvl1pPr algn="ctr">
              <a:lnSpc>
                <a:spcPct val="100000"/>
              </a:lnSpc>
              <a:defRPr sz="2200">
                <a:solidFill>
                  <a:schemeClr val="bg1"/>
                </a:solidFill>
              </a:defRPr>
            </a:lvl1pPr>
          </a:lstStyle>
          <a:p>
            <a:r>
              <a:rPr lang="en-US" dirty="0"/>
              <a:t>Dave Cowan</a:t>
            </a:r>
            <a:br>
              <a:rPr lang="en-US" dirty="0"/>
            </a:br>
            <a:r>
              <a:rPr lang="en-US" dirty="0"/>
              <a:t>dave.cowan@state.mn.us</a:t>
            </a:r>
            <a:br>
              <a:rPr lang="en-US" dirty="0"/>
            </a:br>
            <a:r>
              <a:rPr lang="en-US" dirty="0"/>
              <a:t>Safe Routes to School Coordinator | MnDOT</a:t>
            </a:r>
            <a:br>
              <a:rPr lang="en-US" dirty="0"/>
            </a:br>
            <a:endParaRPr lang="en-US" dirty="0"/>
          </a:p>
        </p:txBody>
      </p:sp>
    </p:spTree>
    <p:extLst>
      <p:ext uri="{BB962C8B-B14F-4D97-AF65-F5344CB8AC3E}">
        <p14:creationId xmlns:p14="http://schemas.microsoft.com/office/powerpoint/2010/main" val="2025711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fld id="{91E42AD6-A204-421A-83DC-2EB262CA6803}" type="datetime1">
              <a:rPr lang="en-US" smtClean="0"/>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185F84-084A-4ED5-BC7F-34938048D420}" type="slidenum">
              <a:rPr lang="en-US" smtClean="0"/>
              <a:t>‹#›</a:t>
            </a:fld>
            <a:endParaRPr lang="en-US"/>
          </a:p>
        </p:txBody>
      </p:sp>
    </p:spTree>
    <p:extLst>
      <p:ext uri="{BB962C8B-B14F-4D97-AF65-F5344CB8AC3E}">
        <p14:creationId xmlns:p14="http://schemas.microsoft.com/office/powerpoint/2010/main" val="92314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E5A0D4A-B3BD-4272-B23D-7C195CFE12BB}"/>
              </a:ext>
            </a:extLst>
          </p:cNvPr>
          <p:cNvSpPr>
            <a:spLocks noGrp="1"/>
          </p:cNvSpPr>
          <p:nvPr>
            <p:ph type="pic" sz="quarter" idx="13"/>
          </p:nvPr>
        </p:nvSpPr>
        <p:spPr>
          <a:xfrm>
            <a:off x="166688" y="142875"/>
            <a:ext cx="11858625" cy="6572250"/>
          </a:xfrm>
          <a:prstGeom prst="rect">
            <a:avLst/>
          </a:prstGeom>
        </p:spPr>
        <p:txBody>
          <a:bodyPr/>
          <a:lstStyle/>
          <a:p>
            <a:endParaRPr lang="en-US" dirty="0"/>
          </a:p>
        </p:txBody>
      </p:sp>
      <p:sp>
        <p:nvSpPr>
          <p:cNvPr id="8" name="Rectangle 7">
            <a:extLst>
              <a:ext uri="{FF2B5EF4-FFF2-40B4-BE49-F238E27FC236}">
                <a16:creationId xmlns:a16="http://schemas.microsoft.com/office/drawing/2014/main" id="{096DFF20-BCBC-445D-9679-B31C0C724A59}"/>
              </a:ext>
            </a:extLst>
          </p:cNvPr>
          <p:cNvSpPr/>
          <p:nvPr userDrawn="1"/>
        </p:nvSpPr>
        <p:spPr>
          <a:xfrm>
            <a:off x="166255" y="142504"/>
            <a:ext cx="11859490" cy="6572992"/>
          </a:xfrm>
          <a:prstGeom prst="rect">
            <a:avLst/>
          </a:prstGeom>
          <a:solidFill>
            <a:srgbClr val="00386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17ED4D7E-2716-4C25-9FEC-312E41BE9CE8}"/>
              </a:ext>
            </a:extLst>
          </p:cNvPr>
          <p:cNvSpPr>
            <a:spLocks noGrp="1"/>
          </p:cNvSpPr>
          <p:nvPr>
            <p:ph type="body" sz="quarter" idx="11" hasCustomPrompt="1"/>
          </p:nvPr>
        </p:nvSpPr>
        <p:spPr>
          <a:xfrm>
            <a:off x="1347323" y="3453007"/>
            <a:ext cx="6189663" cy="572113"/>
          </a:xfrm>
          <a:prstGeom prst="rect">
            <a:avLst/>
          </a:prstGeom>
        </p:spPr>
        <p:txBody>
          <a:bodyPr/>
          <a:lstStyle>
            <a:lvl1pPr marL="0" indent="0">
              <a:buNone/>
              <a:defRPr sz="24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a:lvl2pPr>
          </a:lstStyle>
          <a:p>
            <a:pPr lvl="0"/>
            <a:r>
              <a:rPr lang="en-US" dirty="0"/>
              <a:t>MONTH XX, 2021</a:t>
            </a:r>
          </a:p>
        </p:txBody>
      </p:sp>
      <p:sp>
        <p:nvSpPr>
          <p:cNvPr id="6" name="Rectangle 5">
            <a:extLst>
              <a:ext uri="{FF2B5EF4-FFF2-40B4-BE49-F238E27FC236}">
                <a16:creationId xmlns:a16="http://schemas.microsoft.com/office/drawing/2014/main" id="{791DF327-8D9D-4936-908A-FE7B86D3AA9A}"/>
              </a:ext>
            </a:extLst>
          </p:cNvPr>
          <p:cNvSpPr/>
          <p:nvPr/>
        </p:nvSpPr>
        <p:spPr>
          <a:xfrm>
            <a:off x="1460938" y="4189269"/>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B278CB0-2978-4762-B228-9A11706665B4}"/>
              </a:ext>
            </a:extLst>
          </p:cNvPr>
          <p:cNvSpPr>
            <a:spLocks noGrp="1"/>
          </p:cNvSpPr>
          <p:nvPr>
            <p:ph type="body" sz="quarter" idx="10" hasCustomPrompt="1"/>
          </p:nvPr>
        </p:nvSpPr>
        <p:spPr>
          <a:xfrm>
            <a:off x="1347323" y="1471371"/>
            <a:ext cx="8130645" cy="1765720"/>
          </a:xfrm>
          <a:prstGeom prst="rect">
            <a:avLst/>
          </a:prstGeom>
        </p:spPr>
        <p:txBody>
          <a:bodyPr anchor="b"/>
          <a:lstStyle>
            <a:lvl1pPr marL="0" indent="0">
              <a:buNone/>
              <a:defRPr sz="6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Enter Title of Presentation Here</a:t>
            </a:r>
          </a:p>
        </p:txBody>
      </p:sp>
      <p:sp>
        <p:nvSpPr>
          <p:cNvPr id="10" name="Text Placeholder 10">
            <a:extLst>
              <a:ext uri="{FF2B5EF4-FFF2-40B4-BE49-F238E27FC236}">
                <a16:creationId xmlns:a16="http://schemas.microsoft.com/office/drawing/2014/main" id="{949D9BE4-B083-4863-9FB5-FF9DEF0804E9}"/>
              </a:ext>
            </a:extLst>
          </p:cNvPr>
          <p:cNvSpPr>
            <a:spLocks noGrp="1"/>
          </p:cNvSpPr>
          <p:nvPr>
            <p:ph type="body" sz="quarter" idx="12" hasCustomPrompt="1"/>
          </p:nvPr>
        </p:nvSpPr>
        <p:spPr>
          <a:xfrm>
            <a:off x="1347322" y="4632192"/>
            <a:ext cx="7480158" cy="572113"/>
          </a:xfrm>
          <a:prstGeom prst="rect">
            <a:avLst/>
          </a:prstGeom>
        </p:spPr>
        <p:txBody>
          <a:bodyPr/>
          <a:lstStyle>
            <a:lvl1pPr marL="0" indent="0">
              <a:buNone/>
              <a:defRPr sz="2000">
                <a:solidFill>
                  <a:schemeClr val="bg1"/>
                </a:solidFill>
                <a:latin typeface="+mj-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Dave Cowan  |  Safe Routes to School Coordinator  |  MnDOT</a:t>
            </a:r>
          </a:p>
          <a:p>
            <a:pPr lvl="0"/>
            <a:endParaRPr lang="en-US" dirty="0"/>
          </a:p>
        </p:txBody>
      </p:sp>
      <p:pic>
        <p:nvPicPr>
          <p:cNvPr id="3" name="Graphic 2">
            <a:extLst>
              <a:ext uri="{FF2B5EF4-FFF2-40B4-BE49-F238E27FC236}">
                <a16:creationId xmlns:a16="http://schemas.microsoft.com/office/drawing/2014/main" id="{0C905F90-F9DE-40D9-93D5-1CCCEC1F618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27480" y="4724461"/>
            <a:ext cx="2942866" cy="1765720"/>
          </a:xfrm>
          <a:prstGeom prst="rect">
            <a:avLst/>
          </a:prstGeom>
        </p:spPr>
      </p:pic>
    </p:spTree>
    <p:extLst>
      <p:ext uri="{BB962C8B-B14F-4D97-AF65-F5344CB8AC3E}">
        <p14:creationId xmlns:p14="http://schemas.microsoft.com/office/powerpoint/2010/main" val="2597493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3" name="Picture 2" descr="N:\Transit\Bike and Pedestrian Section\Safe Routes to School\Communications\Photos\2015 grand rapids infra\DSC_3104__1600x1064.jpg">
            <a:extLst>
              <a:ext uri="{FF2B5EF4-FFF2-40B4-BE49-F238E27FC236}">
                <a16:creationId xmlns:a16="http://schemas.microsoft.com/office/drawing/2014/main" id="{496887D9-8C4C-4FA2-B851-271F184E412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170" t="27971" r="1170" b="8398"/>
          <a:stretch/>
        </p:blipFill>
        <p:spPr bwMode="auto">
          <a:xfrm>
            <a:off x="166255" y="142504"/>
            <a:ext cx="11859490" cy="5143874"/>
          </a:xfrm>
          <a:prstGeom prst="rect">
            <a:avLst/>
          </a:prstGeom>
          <a:noFill/>
        </p:spPr>
      </p:pic>
      <p:sp>
        <p:nvSpPr>
          <p:cNvPr id="4" name="Rectangle 3">
            <a:extLst>
              <a:ext uri="{FF2B5EF4-FFF2-40B4-BE49-F238E27FC236}">
                <a16:creationId xmlns:a16="http://schemas.microsoft.com/office/drawing/2014/main" id="{FFD648FF-648F-42CF-A140-B94427F18122}"/>
              </a:ext>
            </a:extLst>
          </p:cNvPr>
          <p:cNvSpPr/>
          <p:nvPr userDrawn="1"/>
        </p:nvSpPr>
        <p:spPr>
          <a:xfrm>
            <a:off x="166255" y="130629"/>
            <a:ext cx="11859490" cy="4835147"/>
          </a:xfrm>
          <a:prstGeom prst="rect">
            <a:avLst/>
          </a:prstGeom>
          <a:solidFill>
            <a:srgbClr val="00386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5288BE0-18DA-4690-A95C-417DA2DEE0F4}"/>
              </a:ext>
            </a:extLst>
          </p:cNvPr>
          <p:cNvSpPr/>
          <p:nvPr userDrawn="1"/>
        </p:nvSpPr>
        <p:spPr>
          <a:xfrm>
            <a:off x="166255" y="4322037"/>
            <a:ext cx="11859490" cy="2307363"/>
          </a:xfrm>
          <a:custGeom>
            <a:avLst/>
            <a:gdLst>
              <a:gd name="connsiteX0" fmla="*/ 11859490 w 11859490"/>
              <a:gd name="connsiteY0" fmla="*/ 0 h 2307363"/>
              <a:gd name="connsiteX1" fmla="*/ 11859490 w 11859490"/>
              <a:gd name="connsiteY1" fmla="*/ 2307363 h 2307363"/>
              <a:gd name="connsiteX2" fmla="*/ 0 w 11859490"/>
              <a:gd name="connsiteY2" fmla="*/ 2307363 h 2307363"/>
              <a:gd name="connsiteX3" fmla="*/ 0 w 11859490"/>
              <a:gd name="connsiteY3" fmla="*/ 657299 h 2307363"/>
            </a:gdLst>
            <a:ahLst/>
            <a:cxnLst>
              <a:cxn ang="0">
                <a:pos x="connsiteX0" y="connsiteY0"/>
              </a:cxn>
              <a:cxn ang="0">
                <a:pos x="connsiteX1" y="connsiteY1"/>
              </a:cxn>
              <a:cxn ang="0">
                <a:pos x="connsiteX2" y="connsiteY2"/>
              </a:cxn>
              <a:cxn ang="0">
                <a:pos x="connsiteX3" y="connsiteY3"/>
              </a:cxn>
            </a:cxnLst>
            <a:rect l="l" t="t" r="r" b="b"/>
            <a:pathLst>
              <a:path w="11859490" h="2307363">
                <a:moveTo>
                  <a:pt x="11859490" y="0"/>
                </a:moveTo>
                <a:lnTo>
                  <a:pt x="11859490" y="2307363"/>
                </a:lnTo>
                <a:lnTo>
                  <a:pt x="0" y="2307363"/>
                </a:lnTo>
                <a:lnTo>
                  <a:pt x="0" y="6572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 Placeholder 10">
            <a:extLst>
              <a:ext uri="{FF2B5EF4-FFF2-40B4-BE49-F238E27FC236}">
                <a16:creationId xmlns:a16="http://schemas.microsoft.com/office/drawing/2014/main" id="{17ED4D7E-2716-4C25-9FEC-312E41BE9CE8}"/>
              </a:ext>
            </a:extLst>
          </p:cNvPr>
          <p:cNvSpPr>
            <a:spLocks noGrp="1"/>
          </p:cNvSpPr>
          <p:nvPr>
            <p:ph type="body" sz="quarter" idx="11" hasCustomPrompt="1"/>
          </p:nvPr>
        </p:nvSpPr>
        <p:spPr>
          <a:xfrm>
            <a:off x="934773" y="5286378"/>
            <a:ext cx="6189663" cy="572113"/>
          </a:xfrm>
          <a:prstGeom prst="rect">
            <a:avLst/>
          </a:prstGeom>
        </p:spPr>
        <p:txBody>
          <a:bodyPr/>
          <a:lstStyle>
            <a:lvl1pPr marL="0" indent="0">
              <a:buNone/>
              <a:defRPr sz="2400">
                <a:solidFill>
                  <a:srgbClr val="00386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a:lvl2pPr>
          </a:lstStyle>
          <a:p>
            <a:pPr lvl="0"/>
            <a:r>
              <a:rPr lang="en-US" dirty="0"/>
              <a:t>MONTH XX, 2021</a:t>
            </a:r>
          </a:p>
        </p:txBody>
      </p:sp>
      <p:sp>
        <p:nvSpPr>
          <p:cNvPr id="10" name="Text Placeholder 10">
            <a:extLst>
              <a:ext uri="{FF2B5EF4-FFF2-40B4-BE49-F238E27FC236}">
                <a16:creationId xmlns:a16="http://schemas.microsoft.com/office/drawing/2014/main" id="{949D9BE4-B083-4863-9FB5-FF9DEF0804E9}"/>
              </a:ext>
            </a:extLst>
          </p:cNvPr>
          <p:cNvSpPr>
            <a:spLocks noGrp="1"/>
          </p:cNvSpPr>
          <p:nvPr>
            <p:ph type="body" sz="quarter" idx="12" hasCustomPrompt="1"/>
          </p:nvPr>
        </p:nvSpPr>
        <p:spPr>
          <a:xfrm>
            <a:off x="934773" y="5965285"/>
            <a:ext cx="7480158" cy="572113"/>
          </a:xfrm>
          <a:prstGeom prst="rect">
            <a:avLst/>
          </a:prstGeom>
        </p:spPr>
        <p:txBody>
          <a:bodyPr/>
          <a:lstStyle>
            <a:lvl1pPr marL="0" indent="0">
              <a:buNone/>
              <a:defRPr sz="2000">
                <a:solidFill>
                  <a:srgbClr val="008EAA"/>
                </a:solidFill>
                <a:latin typeface="+mj-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Dave Cowan  |  Safe Routes to School Coordinator  |  MnDOT</a:t>
            </a:r>
          </a:p>
          <a:p>
            <a:pPr lvl="0"/>
            <a:endParaRPr lang="en-US" dirty="0"/>
          </a:p>
        </p:txBody>
      </p:sp>
      <p:sp>
        <p:nvSpPr>
          <p:cNvPr id="9" name="Text Placeholder 8">
            <a:extLst>
              <a:ext uri="{FF2B5EF4-FFF2-40B4-BE49-F238E27FC236}">
                <a16:creationId xmlns:a16="http://schemas.microsoft.com/office/drawing/2014/main" id="{BB278CB0-2978-4762-B228-9A11706665B4}"/>
              </a:ext>
            </a:extLst>
          </p:cNvPr>
          <p:cNvSpPr>
            <a:spLocks noGrp="1"/>
          </p:cNvSpPr>
          <p:nvPr>
            <p:ph type="body" sz="quarter" idx="10" hasCustomPrompt="1"/>
          </p:nvPr>
        </p:nvSpPr>
        <p:spPr>
          <a:xfrm>
            <a:off x="934773" y="1471371"/>
            <a:ext cx="8130645" cy="1765720"/>
          </a:xfrm>
          <a:prstGeom prst="rect">
            <a:avLst/>
          </a:prstGeom>
          <a:noFill/>
        </p:spPr>
        <p:txBody>
          <a:bodyPr anchor="b"/>
          <a:lstStyle>
            <a:lvl1pPr marL="0" indent="0">
              <a:buNone/>
              <a:defRPr sz="6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Enter Title of Presentation Here</a:t>
            </a:r>
          </a:p>
        </p:txBody>
      </p:sp>
      <p:pic>
        <p:nvPicPr>
          <p:cNvPr id="3" name="Graphic 2">
            <a:extLst>
              <a:ext uri="{FF2B5EF4-FFF2-40B4-BE49-F238E27FC236}">
                <a16:creationId xmlns:a16="http://schemas.microsoft.com/office/drawing/2014/main" id="{0C905F90-F9DE-40D9-93D5-1CCCEC1F618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830610" y="4724461"/>
            <a:ext cx="2936605" cy="1765720"/>
          </a:xfrm>
          <a:prstGeom prst="rect">
            <a:avLst/>
          </a:prstGeom>
        </p:spPr>
      </p:pic>
    </p:spTree>
    <p:extLst>
      <p:ext uri="{BB962C8B-B14F-4D97-AF65-F5344CB8AC3E}">
        <p14:creationId xmlns:p14="http://schemas.microsoft.com/office/powerpoint/2010/main" val="1350972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2EE9916-1C11-45D5-A3D4-7A0EFB7C43D3}"/>
              </a:ext>
            </a:extLst>
          </p:cNvPr>
          <p:cNvSpPr>
            <a:spLocks noGrp="1"/>
          </p:cNvSpPr>
          <p:nvPr>
            <p:ph type="pic" sz="quarter" idx="13"/>
          </p:nvPr>
        </p:nvSpPr>
        <p:spPr>
          <a:xfrm>
            <a:off x="166688" y="142875"/>
            <a:ext cx="11858625" cy="5155378"/>
          </a:xfrm>
          <a:prstGeom prst="rect">
            <a:avLst/>
          </a:prstGeom>
        </p:spPr>
        <p:txBody>
          <a:bodyPr/>
          <a:lstStyle/>
          <a:p>
            <a:endParaRPr lang="en-US"/>
          </a:p>
        </p:txBody>
      </p:sp>
      <p:sp>
        <p:nvSpPr>
          <p:cNvPr id="4" name="Rectangle 3">
            <a:extLst>
              <a:ext uri="{FF2B5EF4-FFF2-40B4-BE49-F238E27FC236}">
                <a16:creationId xmlns:a16="http://schemas.microsoft.com/office/drawing/2014/main" id="{FFD648FF-648F-42CF-A140-B94427F18122}"/>
              </a:ext>
            </a:extLst>
          </p:cNvPr>
          <p:cNvSpPr/>
          <p:nvPr userDrawn="1"/>
        </p:nvSpPr>
        <p:spPr>
          <a:xfrm>
            <a:off x="165822" y="130629"/>
            <a:ext cx="11859490" cy="5155378"/>
          </a:xfrm>
          <a:prstGeom prst="rect">
            <a:avLst/>
          </a:prstGeom>
          <a:solidFill>
            <a:srgbClr val="00386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5288BE0-18DA-4690-A95C-417DA2DEE0F4}"/>
              </a:ext>
            </a:extLst>
          </p:cNvPr>
          <p:cNvSpPr/>
          <p:nvPr userDrawn="1"/>
        </p:nvSpPr>
        <p:spPr>
          <a:xfrm>
            <a:off x="166255" y="4322037"/>
            <a:ext cx="11859490" cy="2307363"/>
          </a:xfrm>
          <a:custGeom>
            <a:avLst/>
            <a:gdLst>
              <a:gd name="connsiteX0" fmla="*/ 11859490 w 11859490"/>
              <a:gd name="connsiteY0" fmla="*/ 0 h 2307363"/>
              <a:gd name="connsiteX1" fmla="*/ 11859490 w 11859490"/>
              <a:gd name="connsiteY1" fmla="*/ 2307363 h 2307363"/>
              <a:gd name="connsiteX2" fmla="*/ 0 w 11859490"/>
              <a:gd name="connsiteY2" fmla="*/ 2307363 h 2307363"/>
              <a:gd name="connsiteX3" fmla="*/ 0 w 11859490"/>
              <a:gd name="connsiteY3" fmla="*/ 657299 h 2307363"/>
            </a:gdLst>
            <a:ahLst/>
            <a:cxnLst>
              <a:cxn ang="0">
                <a:pos x="connsiteX0" y="connsiteY0"/>
              </a:cxn>
              <a:cxn ang="0">
                <a:pos x="connsiteX1" y="connsiteY1"/>
              </a:cxn>
              <a:cxn ang="0">
                <a:pos x="connsiteX2" y="connsiteY2"/>
              </a:cxn>
              <a:cxn ang="0">
                <a:pos x="connsiteX3" y="connsiteY3"/>
              </a:cxn>
            </a:cxnLst>
            <a:rect l="l" t="t" r="r" b="b"/>
            <a:pathLst>
              <a:path w="11859490" h="2307363">
                <a:moveTo>
                  <a:pt x="11859490" y="0"/>
                </a:moveTo>
                <a:lnTo>
                  <a:pt x="11859490" y="2307363"/>
                </a:lnTo>
                <a:lnTo>
                  <a:pt x="0" y="2307363"/>
                </a:lnTo>
                <a:lnTo>
                  <a:pt x="0" y="6572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 Placeholder 10">
            <a:extLst>
              <a:ext uri="{FF2B5EF4-FFF2-40B4-BE49-F238E27FC236}">
                <a16:creationId xmlns:a16="http://schemas.microsoft.com/office/drawing/2014/main" id="{17ED4D7E-2716-4C25-9FEC-312E41BE9CE8}"/>
              </a:ext>
            </a:extLst>
          </p:cNvPr>
          <p:cNvSpPr>
            <a:spLocks noGrp="1"/>
          </p:cNvSpPr>
          <p:nvPr>
            <p:ph type="body" sz="quarter" idx="11" hasCustomPrompt="1"/>
          </p:nvPr>
        </p:nvSpPr>
        <p:spPr>
          <a:xfrm>
            <a:off x="934773" y="5286378"/>
            <a:ext cx="6189663" cy="572113"/>
          </a:xfrm>
          <a:prstGeom prst="rect">
            <a:avLst/>
          </a:prstGeom>
        </p:spPr>
        <p:txBody>
          <a:bodyPr/>
          <a:lstStyle>
            <a:lvl1pPr marL="0" indent="0">
              <a:buNone/>
              <a:defRPr sz="2400">
                <a:solidFill>
                  <a:srgbClr val="003865"/>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a:lvl2pPr>
          </a:lstStyle>
          <a:p>
            <a:pPr lvl="0"/>
            <a:r>
              <a:rPr lang="en-US" dirty="0"/>
              <a:t>MONTH XX, 2021</a:t>
            </a:r>
          </a:p>
        </p:txBody>
      </p:sp>
      <p:sp>
        <p:nvSpPr>
          <p:cNvPr id="10" name="Text Placeholder 10">
            <a:extLst>
              <a:ext uri="{FF2B5EF4-FFF2-40B4-BE49-F238E27FC236}">
                <a16:creationId xmlns:a16="http://schemas.microsoft.com/office/drawing/2014/main" id="{949D9BE4-B083-4863-9FB5-FF9DEF0804E9}"/>
              </a:ext>
            </a:extLst>
          </p:cNvPr>
          <p:cNvSpPr>
            <a:spLocks noGrp="1"/>
          </p:cNvSpPr>
          <p:nvPr>
            <p:ph type="body" sz="quarter" idx="12" hasCustomPrompt="1"/>
          </p:nvPr>
        </p:nvSpPr>
        <p:spPr>
          <a:xfrm>
            <a:off x="934773" y="5965285"/>
            <a:ext cx="7480158" cy="572113"/>
          </a:xfrm>
          <a:prstGeom prst="rect">
            <a:avLst/>
          </a:prstGeom>
        </p:spPr>
        <p:txBody>
          <a:bodyPr/>
          <a:lstStyle>
            <a:lvl1pPr marL="0" indent="0">
              <a:buNone/>
              <a:defRPr sz="2000">
                <a:solidFill>
                  <a:srgbClr val="008EAA"/>
                </a:solidFill>
                <a:latin typeface="+mj-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Dave Cowan  |  Safe Routes to School Coordinator  |  MnDOT</a:t>
            </a:r>
          </a:p>
          <a:p>
            <a:pPr lvl="0"/>
            <a:endParaRPr lang="en-US" dirty="0"/>
          </a:p>
        </p:txBody>
      </p:sp>
      <p:sp>
        <p:nvSpPr>
          <p:cNvPr id="9" name="Text Placeholder 8">
            <a:extLst>
              <a:ext uri="{FF2B5EF4-FFF2-40B4-BE49-F238E27FC236}">
                <a16:creationId xmlns:a16="http://schemas.microsoft.com/office/drawing/2014/main" id="{BB278CB0-2978-4762-B228-9A11706665B4}"/>
              </a:ext>
            </a:extLst>
          </p:cNvPr>
          <p:cNvSpPr>
            <a:spLocks noGrp="1"/>
          </p:cNvSpPr>
          <p:nvPr>
            <p:ph type="body" sz="quarter" idx="10" hasCustomPrompt="1"/>
          </p:nvPr>
        </p:nvSpPr>
        <p:spPr>
          <a:xfrm>
            <a:off x="934773" y="1471371"/>
            <a:ext cx="8130645" cy="1765720"/>
          </a:xfrm>
          <a:prstGeom prst="rect">
            <a:avLst/>
          </a:prstGeom>
          <a:noFill/>
        </p:spPr>
        <p:txBody>
          <a:bodyPr anchor="b"/>
          <a:lstStyle>
            <a:lvl1pPr marL="0" indent="0">
              <a:buNone/>
              <a:defRPr sz="6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Enter Title of Presentation Here</a:t>
            </a:r>
          </a:p>
        </p:txBody>
      </p:sp>
      <p:pic>
        <p:nvPicPr>
          <p:cNvPr id="3" name="Graphic 2">
            <a:extLst>
              <a:ext uri="{FF2B5EF4-FFF2-40B4-BE49-F238E27FC236}">
                <a16:creationId xmlns:a16="http://schemas.microsoft.com/office/drawing/2014/main" id="{0C905F90-F9DE-40D9-93D5-1CCCEC1F61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30610" y="4724461"/>
            <a:ext cx="2936605" cy="1765720"/>
          </a:xfrm>
          <a:prstGeom prst="rect">
            <a:avLst/>
          </a:prstGeom>
        </p:spPr>
      </p:pic>
    </p:spTree>
    <p:extLst>
      <p:ext uri="{BB962C8B-B14F-4D97-AF65-F5344CB8AC3E}">
        <p14:creationId xmlns:p14="http://schemas.microsoft.com/office/powerpoint/2010/main" val="3448354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8" name="Picture 5" descr="us_va_woodbridge_kilby walking sidewalk kids only">
            <a:extLst>
              <a:ext uri="{FF2B5EF4-FFF2-40B4-BE49-F238E27FC236}">
                <a16:creationId xmlns:a16="http://schemas.microsoft.com/office/drawing/2014/main" id="{832E5A47-A7A1-401C-B765-2E9126CD8D6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678" t="22818" r="533" b="5391"/>
          <a:stretch/>
        </p:blipFill>
        <p:spPr bwMode="auto">
          <a:xfrm>
            <a:off x="166255" y="141732"/>
            <a:ext cx="11859490" cy="657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71;p20">
            <a:extLst>
              <a:ext uri="{FF2B5EF4-FFF2-40B4-BE49-F238E27FC236}">
                <a16:creationId xmlns:a16="http://schemas.microsoft.com/office/drawing/2014/main" id="{7CA491F3-35DB-47EF-AC5D-494A68E3DA8B}"/>
              </a:ext>
            </a:extLst>
          </p:cNvPr>
          <p:cNvSpPr/>
          <p:nvPr userDrawn="1"/>
        </p:nvSpPr>
        <p:spPr>
          <a:xfrm>
            <a:off x="166253" y="141732"/>
            <a:ext cx="11859490" cy="6574536"/>
          </a:xfrm>
          <a:prstGeom prst="rect">
            <a:avLst/>
          </a:prstGeom>
          <a:solidFill>
            <a:srgbClr val="003865">
              <a:alpha val="5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aseline="-25000" dirty="0">
              <a:solidFill>
                <a:srgbClr val="FFFFFF"/>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37F551F0-2141-43A9-A0B0-BD51E43ED9D8}"/>
              </a:ext>
            </a:extLst>
          </p:cNvPr>
          <p:cNvSpPr/>
          <p:nvPr userDrawn="1"/>
        </p:nvSpPr>
        <p:spPr>
          <a:xfrm>
            <a:off x="1460938" y="3231462"/>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8665CF93-4156-4172-8760-9FC826F52CD4}"/>
              </a:ext>
            </a:extLst>
          </p:cNvPr>
          <p:cNvSpPr>
            <a:spLocks noGrp="1"/>
          </p:cNvSpPr>
          <p:nvPr>
            <p:ph type="body" sz="quarter" idx="10" hasCustomPrompt="1"/>
          </p:nvPr>
        </p:nvSpPr>
        <p:spPr>
          <a:xfrm>
            <a:off x="1318156" y="2216809"/>
            <a:ext cx="7054319" cy="1090612"/>
          </a:xfrm>
          <a:prstGeom prst="rect">
            <a:avLst/>
          </a:prstGeom>
        </p:spPr>
        <p:txBody>
          <a:bodyPr/>
          <a:lstStyle>
            <a:lvl1pPr marL="0" indent="0">
              <a:buNone/>
              <a:defRPr sz="4400" b="1">
                <a:solidFill>
                  <a:schemeClr val="bg1"/>
                </a:solidFill>
                <a:latin typeface="+mj-lt"/>
              </a:defRPr>
            </a:lvl1pPr>
            <a:lvl2pPr marL="457200" indent="0">
              <a:buNone/>
              <a:defRPr/>
            </a:lvl2pPr>
          </a:lstStyle>
          <a:p>
            <a:pPr lvl="0"/>
            <a:r>
              <a:rPr lang="en-US" dirty="0"/>
              <a:t>Section Divider Title</a:t>
            </a:r>
          </a:p>
        </p:txBody>
      </p:sp>
      <p:sp>
        <p:nvSpPr>
          <p:cNvPr id="13" name="Text Placeholder 12">
            <a:extLst>
              <a:ext uri="{FF2B5EF4-FFF2-40B4-BE49-F238E27FC236}">
                <a16:creationId xmlns:a16="http://schemas.microsoft.com/office/drawing/2014/main" id="{F573DD3E-DE67-46AB-80D2-64D01022DAF9}"/>
              </a:ext>
            </a:extLst>
          </p:cNvPr>
          <p:cNvSpPr>
            <a:spLocks noGrp="1"/>
          </p:cNvSpPr>
          <p:nvPr>
            <p:ph type="body" sz="quarter" idx="11" hasCustomPrompt="1"/>
          </p:nvPr>
        </p:nvSpPr>
        <p:spPr>
          <a:xfrm>
            <a:off x="1318155" y="3661456"/>
            <a:ext cx="3314700" cy="682625"/>
          </a:xfrm>
          <a:prstGeom prst="rect">
            <a:avLst/>
          </a:prstGeom>
        </p:spPr>
        <p:txBody>
          <a:bodyPr/>
          <a:lstStyle>
            <a:lvl1pPr marL="0" indent="0">
              <a:buNone/>
              <a:defRPr sz="2200" i="1">
                <a:solidFill>
                  <a:schemeClr val="bg1"/>
                </a:solidFill>
              </a:defRPr>
            </a:lvl1pPr>
            <a:lvl2pPr marL="457200" indent="0">
              <a:buNone/>
              <a:defRPr/>
            </a:lvl2pPr>
          </a:lstStyle>
          <a:p>
            <a:pPr lvl="0"/>
            <a:r>
              <a:rPr lang="en-US" dirty="0"/>
              <a:t>Subtitle if needed</a:t>
            </a:r>
          </a:p>
        </p:txBody>
      </p:sp>
    </p:spTree>
    <p:extLst>
      <p:ext uri="{BB962C8B-B14F-4D97-AF65-F5344CB8AC3E}">
        <p14:creationId xmlns:p14="http://schemas.microsoft.com/office/powerpoint/2010/main" val="2843011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7" name="Picture 2" descr="N:\Transit\Bike and Pedestrian Section\Safe Routes to School\Communications\Photos\St. Anthony 2015 minigrant bike rodeo\DSC_0008.JPG">
            <a:extLst>
              <a:ext uri="{FF2B5EF4-FFF2-40B4-BE49-F238E27FC236}">
                <a16:creationId xmlns:a16="http://schemas.microsoft.com/office/drawing/2014/main" id="{2795B01C-C0E0-4BA9-A157-6CAEB6CDEAF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6093" r="1382" b="2086"/>
          <a:stretch/>
        </p:blipFill>
        <p:spPr bwMode="auto">
          <a:xfrm>
            <a:off x="166256" y="169642"/>
            <a:ext cx="11859489" cy="6518717"/>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71;p20">
            <a:extLst>
              <a:ext uri="{FF2B5EF4-FFF2-40B4-BE49-F238E27FC236}">
                <a16:creationId xmlns:a16="http://schemas.microsoft.com/office/drawing/2014/main" id="{7CA491F3-35DB-47EF-AC5D-494A68E3DA8B}"/>
              </a:ext>
            </a:extLst>
          </p:cNvPr>
          <p:cNvSpPr/>
          <p:nvPr userDrawn="1"/>
        </p:nvSpPr>
        <p:spPr>
          <a:xfrm>
            <a:off x="166255" y="141732"/>
            <a:ext cx="11859490" cy="6574536"/>
          </a:xfrm>
          <a:prstGeom prst="rect">
            <a:avLst/>
          </a:prstGeom>
          <a:solidFill>
            <a:srgbClr val="003865">
              <a:alpha val="5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aseline="-25000" dirty="0">
              <a:solidFill>
                <a:srgbClr val="FFFFFF"/>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37F551F0-2141-43A9-A0B0-BD51E43ED9D8}"/>
              </a:ext>
            </a:extLst>
          </p:cNvPr>
          <p:cNvSpPr/>
          <p:nvPr userDrawn="1"/>
        </p:nvSpPr>
        <p:spPr>
          <a:xfrm>
            <a:off x="1460938" y="3231462"/>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8665CF93-4156-4172-8760-9FC826F52CD4}"/>
              </a:ext>
            </a:extLst>
          </p:cNvPr>
          <p:cNvSpPr>
            <a:spLocks noGrp="1"/>
          </p:cNvSpPr>
          <p:nvPr>
            <p:ph type="body" sz="quarter" idx="10" hasCustomPrompt="1"/>
          </p:nvPr>
        </p:nvSpPr>
        <p:spPr>
          <a:xfrm>
            <a:off x="1318156" y="2216809"/>
            <a:ext cx="7054319" cy="1090612"/>
          </a:xfrm>
          <a:prstGeom prst="rect">
            <a:avLst/>
          </a:prstGeom>
        </p:spPr>
        <p:txBody>
          <a:bodyPr/>
          <a:lstStyle>
            <a:lvl1pPr marL="0" indent="0">
              <a:buNone/>
              <a:defRPr sz="4400" b="1">
                <a:solidFill>
                  <a:schemeClr val="bg1"/>
                </a:solidFill>
                <a:latin typeface="+mj-lt"/>
              </a:defRPr>
            </a:lvl1pPr>
            <a:lvl2pPr marL="457200" indent="0">
              <a:buNone/>
              <a:defRPr/>
            </a:lvl2pPr>
          </a:lstStyle>
          <a:p>
            <a:pPr lvl="0"/>
            <a:r>
              <a:rPr lang="en-US" dirty="0"/>
              <a:t>Section Divider Title</a:t>
            </a:r>
          </a:p>
        </p:txBody>
      </p:sp>
      <p:sp>
        <p:nvSpPr>
          <p:cNvPr id="13" name="Text Placeholder 12">
            <a:extLst>
              <a:ext uri="{FF2B5EF4-FFF2-40B4-BE49-F238E27FC236}">
                <a16:creationId xmlns:a16="http://schemas.microsoft.com/office/drawing/2014/main" id="{F573DD3E-DE67-46AB-80D2-64D01022DAF9}"/>
              </a:ext>
            </a:extLst>
          </p:cNvPr>
          <p:cNvSpPr>
            <a:spLocks noGrp="1"/>
          </p:cNvSpPr>
          <p:nvPr>
            <p:ph type="body" sz="quarter" idx="11" hasCustomPrompt="1"/>
          </p:nvPr>
        </p:nvSpPr>
        <p:spPr>
          <a:xfrm>
            <a:off x="1318155" y="3661456"/>
            <a:ext cx="3314700" cy="682625"/>
          </a:xfrm>
          <a:prstGeom prst="rect">
            <a:avLst/>
          </a:prstGeom>
        </p:spPr>
        <p:txBody>
          <a:bodyPr/>
          <a:lstStyle>
            <a:lvl1pPr marL="0" indent="0">
              <a:buNone/>
              <a:defRPr sz="2200" i="1">
                <a:solidFill>
                  <a:schemeClr val="bg1"/>
                </a:solidFill>
              </a:defRPr>
            </a:lvl1pPr>
            <a:lvl2pPr marL="457200" indent="0">
              <a:buNone/>
              <a:defRPr/>
            </a:lvl2pPr>
          </a:lstStyle>
          <a:p>
            <a:pPr lvl="0"/>
            <a:r>
              <a:rPr lang="en-US" dirty="0"/>
              <a:t>Subtitle if needed</a:t>
            </a:r>
          </a:p>
        </p:txBody>
      </p:sp>
    </p:spTree>
    <p:extLst>
      <p:ext uri="{BB962C8B-B14F-4D97-AF65-F5344CB8AC3E}">
        <p14:creationId xmlns:p14="http://schemas.microsoft.com/office/powerpoint/2010/main" val="2295518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42D7AE3-3DD0-4AF7-BC94-B1D7A19EB339}"/>
              </a:ext>
            </a:extLst>
          </p:cNvPr>
          <p:cNvSpPr>
            <a:spLocks noGrp="1"/>
          </p:cNvSpPr>
          <p:nvPr>
            <p:ph type="pic" sz="quarter" idx="12"/>
          </p:nvPr>
        </p:nvSpPr>
        <p:spPr>
          <a:xfrm>
            <a:off x="165894" y="141288"/>
            <a:ext cx="11860213" cy="6575425"/>
          </a:xfrm>
          <a:prstGeom prst="rect">
            <a:avLst/>
          </a:prstGeom>
        </p:spPr>
        <p:txBody>
          <a:bodyPr/>
          <a:lstStyle/>
          <a:p>
            <a:endParaRPr lang="en-US"/>
          </a:p>
        </p:txBody>
      </p:sp>
      <p:sp>
        <p:nvSpPr>
          <p:cNvPr id="2" name="Google Shape;171;p20">
            <a:extLst>
              <a:ext uri="{FF2B5EF4-FFF2-40B4-BE49-F238E27FC236}">
                <a16:creationId xmlns:a16="http://schemas.microsoft.com/office/drawing/2014/main" id="{7CA491F3-35DB-47EF-AC5D-494A68E3DA8B}"/>
              </a:ext>
            </a:extLst>
          </p:cNvPr>
          <p:cNvSpPr/>
          <p:nvPr userDrawn="1"/>
        </p:nvSpPr>
        <p:spPr>
          <a:xfrm>
            <a:off x="166255" y="141732"/>
            <a:ext cx="11859490" cy="6574536"/>
          </a:xfrm>
          <a:prstGeom prst="rect">
            <a:avLst/>
          </a:prstGeom>
          <a:solidFill>
            <a:srgbClr val="003865">
              <a:alpha val="5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aseline="-25000" dirty="0">
              <a:solidFill>
                <a:srgbClr val="FFFFFF"/>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37F551F0-2141-43A9-A0B0-BD51E43ED9D8}"/>
              </a:ext>
            </a:extLst>
          </p:cNvPr>
          <p:cNvSpPr/>
          <p:nvPr userDrawn="1"/>
        </p:nvSpPr>
        <p:spPr>
          <a:xfrm>
            <a:off x="1460938" y="3231462"/>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8665CF93-4156-4172-8760-9FC826F52CD4}"/>
              </a:ext>
            </a:extLst>
          </p:cNvPr>
          <p:cNvSpPr>
            <a:spLocks noGrp="1"/>
          </p:cNvSpPr>
          <p:nvPr>
            <p:ph type="body" sz="quarter" idx="10" hasCustomPrompt="1"/>
          </p:nvPr>
        </p:nvSpPr>
        <p:spPr>
          <a:xfrm>
            <a:off x="1318156" y="2216809"/>
            <a:ext cx="7054319" cy="1090612"/>
          </a:xfrm>
          <a:prstGeom prst="rect">
            <a:avLst/>
          </a:prstGeom>
        </p:spPr>
        <p:txBody>
          <a:bodyPr/>
          <a:lstStyle>
            <a:lvl1pPr marL="0" indent="0">
              <a:buNone/>
              <a:defRPr sz="4400" b="1">
                <a:solidFill>
                  <a:schemeClr val="bg1"/>
                </a:solidFill>
                <a:latin typeface="+mj-lt"/>
              </a:defRPr>
            </a:lvl1pPr>
            <a:lvl2pPr marL="457200" indent="0">
              <a:buNone/>
              <a:defRPr/>
            </a:lvl2pPr>
          </a:lstStyle>
          <a:p>
            <a:pPr lvl="0"/>
            <a:r>
              <a:rPr lang="en-US" dirty="0"/>
              <a:t>Section Divider Title</a:t>
            </a:r>
          </a:p>
        </p:txBody>
      </p:sp>
      <p:sp>
        <p:nvSpPr>
          <p:cNvPr id="13" name="Text Placeholder 12">
            <a:extLst>
              <a:ext uri="{FF2B5EF4-FFF2-40B4-BE49-F238E27FC236}">
                <a16:creationId xmlns:a16="http://schemas.microsoft.com/office/drawing/2014/main" id="{F573DD3E-DE67-46AB-80D2-64D01022DAF9}"/>
              </a:ext>
            </a:extLst>
          </p:cNvPr>
          <p:cNvSpPr>
            <a:spLocks noGrp="1"/>
          </p:cNvSpPr>
          <p:nvPr>
            <p:ph type="body" sz="quarter" idx="11" hasCustomPrompt="1"/>
          </p:nvPr>
        </p:nvSpPr>
        <p:spPr>
          <a:xfrm>
            <a:off x="1318155" y="3661456"/>
            <a:ext cx="3314700" cy="682625"/>
          </a:xfrm>
          <a:prstGeom prst="rect">
            <a:avLst/>
          </a:prstGeom>
        </p:spPr>
        <p:txBody>
          <a:bodyPr/>
          <a:lstStyle>
            <a:lvl1pPr marL="0" indent="0">
              <a:buNone/>
              <a:defRPr sz="2200" i="1">
                <a:solidFill>
                  <a:schemeClr val="bg1"/>
                </a:solidFill>
              </a:defRPr>
            </a:lvl1pPr>
            <a:lvl2pPr marL="457200" indent="0">
              <a:buNone/>
              <a:defRPr/>
            </a:lvl2pPr>
          </a:lstStyle>
          <a:p>
            <a:pPr lvl="0"/>
            <a:r>
              <a:rPr lang="en-US" dirty="0"/>
              <a:t>Subtitle if needed</a:t>
            </a:r>
          </a:p>
        </p:txBody>
      </p:sp>
    </p:spTree>
    <p:extLst>
      <p:ext uri="{BB962C8B-B14F-4D97-AF65-F5344CB8AC3E}">
        <p14:creationId xmlns:p14="http://schemas.microsoft.com/office/powerpoint/2010/main" val="1534952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ection Divider">
    <p:spTree>
      <p:nvGrpSpPr>
        <p:cNvPr id="1" name=""/>
        <p:cNvGrpSpPr/>
        <p:nvPr/>
      </p:nvGrpSpPr>
      <p:grpSpPr>
        <a:xfrm>
          <a:off x="0" y="0"/>
          <a:ext cx="0" cy="0"/>
          <a:chOff x="0" y="0"/>
          <a:chExt cx="0" cy="0"/>
        </a:xfrm>
      </p:grpSpPr>
      <p:pic>
        <p:nvPicPr>
          <p:cNvPr id="8" name="Picture 5" descr="us_va_woodbridge_kilby walking sidewalk kids only">
            <a:extLst>
              <a:ext uri="{FF2B5EF4-FFF2-40B4-BE49-F238E27FC236}">
                <a16:creationId xmlns:a16="http://schemas.microsoft.com/office/drawing/2014/main" id="{832E5A47-A7A1-401C-B765-2E9126CD8D6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678" t="22818" r="533" b="5391"/>
          <a:stretch/>
        </p:blipFill>
        <p:spPr bwMode="auto">
          <a:xfrm>
            <a:off x="166255" y="141732"/>
            <a:ext cx="11859490" cy="657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0B4F675-A3E3-4895-A72B-3038A74BCBD3}"/>
              </a:ext>
            </a:extLst>
          </p:cNvPr>
          <p:cNvSpPr/>
          <p:nvPr userDrawn="1"/>
        </p:nvSpPr>
        <p:spPr>
          <a:xfrm>
            <a:off x="1163782" y="2983345"/>
            <a:ext cx="6142181" cy="1921164"/>
          </a:xfrm>
          <a:prstGeom prst="rect">
            <a:avLst/>
          </a:prstGeom>
          <a:solidFill>
            <a:srgbClr val="00386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8665CF93-4156-4172-8760-9FC826F52CD4}"/>
              </a:ext>
            </a:extLst>
          </p:cNvPr>
          <p:cNvSpPr>
            <a:spLocks noGrp="1"/>
          </p:cNvSpPr>
          <p:nvPr>
            <p:ph type="body" sz="quarter" idx="10" hasCustomPrompt="1"/>
          </p:nvPr>
        </p:nvSpPr>
        <p:spPr>
          <a:xfrm>
            <a:off x="1318157" y="3158918"/>
            <a:ext cx="5793843" cy="932563"/>
          </a:xfrm>
          <a:prstGeom prst="rect">
            <a:avLst/>
          </a:prstGeom>
        </p:spPr>
        <p:txBody>
          <a:bodyPr wrap="square" bIns="274320">
            <a:spAutoFit/>
          </a:bodyPr>
          <a:lstStyle>
            <a:lvl1pPr marL="0" indent="0">
              <a:buNone/>
              <a:defRPr sz="4400" b="1">
                <a:solidFill>
                  <a:schemeClr val="bg1"/>
                </a:solidFill>
                <a:latin typeface="+mj-lt"/>
              </a:defRPr>
            </a:lvl1pPr>
            <a:lvl2pPr marL="457200" indent="0">
              <a:buNone/>
              <a:defRPr/>
            </a:lvl2pPr>
          </a:lstStyle>
          <a:p>
            <a:pPr lvl="0"/>
            <a:r>
              <a:rPr lang="en-US" dirty="0"/>
              <a:t>Section Divider Title</a:t>
            </a:r>
          </a:p>
        </p:txBody>
      </p:sp>
      <p:sp>
        <p:nvSpPr>
          <p:cNvPr id="13" name="Text Placeholder 12">
            <a:extLst>
              <a:ext uri="{FF2B5EF4-FFF2-40B4-BE49-F238E27FC236}">
                <a16:creationId xmlns:a16="http://schemas.microsoft.com/office/drawing/2014/main" id="{F573DD3E-DE67-46AB-80D2-64D01022DAF9}"/>
              </a:ext>
            </a:extLst>
          </p:cNvPr>
          <p:cNvSpPr>
            <a:spLocks noGrp="1"/>
          </p:cNvSpPr>
          <p:nvPr>
            <p:ph type="body" sz="quarter" idx="11" hasCustomPrompt="1"/>
          </p:nvPr>
        </p:nvSpPr>
        <p:spPr>
          <a:xfrm>
            <a:off x="1318157" y="4172979"/>
            <a:ext cx="3314700" cy="535531"/>
          </a:xfrm>
          <a:prstGeom prst="rect">
            <a:avLst/>
          </a:prstGeom>
        </p:spPr>
        <p:txBody>
          <a:bodyPr tIns="182880">
            <a:spAutoFit/>
          </a:bodyPr>
          <a:lstStyle>
            <a:lvl1pPr marL="0" indent="0">
              <a:buNone/>
              <a:defRPr sz="2200" i="1">
                <a:solidFill>
                  <a:schemeClr val="bg1"/>
                </a:solidFill>
              </a:defRPr>
            </a:lvl1pPr>
            <a:lvl2pPr marL="457200" indent="0">
              <a:buNone/>
              <a:defRPr/>
            </a:lvl2pPr>
          </a:lstStyle>
          <a:p>
            <a:pPr lvl="0"/>
            <a:r>
              <a:rPr lang="en-US" dirty="0"/>
              <a:t>Subtitle if needed</a:t>
            </a:r>
          </a:p>
        </p:txBody>
      </p:sp>
      <p:sp>
        <p:nvSpPr>
          <p:cNvPr id="10" name="Rectangle 9">
            <a:extLst>
              <a:ext uri="{FF2B5EF4-FFF2-40B4-BE49-F238E27FC236}">
                <a16:creationId xmlns:a16="http://schemas.microsoft.com/office/drawing/2014/main" id="{BDB63766-2E97-48BB-B951-E8F22D39433C}"/>
              </a:ext>
            </a:extLst>
          </p:cNvPr>
          <p:cNvSpPr/>
          <p:nvPr userDrawn="1"/>
        </p:nvSpPr>
        <p:spPr>
          <a:xfrm>
            <a:off x="1433228" y="4091481"/>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60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Divider">
    <p:spTree>
      <p:nvGrpSpPr>
        <p:cNvPr id="1" name=""/>
        <p:cNvGrpSpPr/>
        <p:nvPr/>
      </p:nvGrpSpPr>
      <p:grpSpPr>
        <a:xfrm>
          <a:off x="0" y="0"/>
          <a:ext cx="0" cy="0"/>
          <a:chOff x="0" y="0"/>
          <a:chExt cx="0" cy="0"/>
        </a:xfrm>
      </p:grpSpPr>
      <p:pic>
        <p:nvPicPr>
          <p:cNvPr id="7" name="Picture 2" descr="N:\Transit\Bike and Pedestrian Section\Safe Routes to School\Communications\Photos\St. Anthony 2015 minigrant bike rodeo\DSC_0008.JPG">
            <a:extLst>
              <a:ext uri="{FF2B5EF4-FFF2-40B4-BE49-F238E27FC236}">
                <a16:creationId xmlns:a16="http://schemas.microsoft.com/office/drawing/2014/main" id="{5D53BEA3-E225-4FB0-BB66-6E96C3ED0A0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6093" r="1382" b="2086"/>
          <a:stretch/>
        </p:blipFill>
        <p:spPr bwMode="auto">
          <a:xfrm>
            <a:off x="166256" y="169642"/>
            <a:ext cx="11859489" cy="65187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4328F24-85FE-4F9C-ADED-6157A3A82DB4}"/>
              </a:ext>
            </a:extLst>
          </p:cNvPr>
          <p:cNvSpPr/>
          <p:nvPr userDrawn="1"/>
        </p:nvSpPr>
        <p:spPr>
          <a:xfrm>
            <a:off x="1163782" y="2983345"/>
            <a:ext cx="6142181" cy="1921164"/>
          </a:xfrm>
          <a:prstGeom prst="rect">
            <a:avLst/>
          </a:prstGeom>
          <a:solidFill>
            <a:srgbClr val="00386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0">
            <a:extLst>
              <a:ext uri="{FF2B5EF4-FFF2-40B4-BE49-F238E27FC236}">
                <a16:creationId xmlns:a16="http://schemas.microsoft.com/office/drawing/2014/main" id="{E33C8950-043A-4732-B82E-626551DBBB7A}"/>
              </a:ext>
            </a:extLst>
          </p:cNvPr>
          <p:cNvSpPr>
            <a:spLocks noGrp="1"/>
          </p:cNvSpPr>
          <p:nvPr>
            <p:ph type="body" sz="quarter" idx="10" hasCustomPrompt="1"/>
          </p:nvPr>
        </p:nvSpPr>
        <p:spPr>
          <a:xfrm>
            <a:off x="1318157" y="3158918"/>
            <a:ext cx="5793843" cy="932563"/>
          </a:xfrm>
          <a:prstGeom prst="rect">
            <a:avLst/>
          </a:prstGeom>
        </p:spPr>
        <p:txBody>
          <a:bodyPr wrap="square" bIns="274320">
            <a:spAutoFit/>
          </a:bodyPr>
          <a:lstStyle>
            <a:lvl1pPr marL="0" indent="0">
              <a:buNone/>
              <a:defRPr sz="4400" b="1">
                <a:solidFill>
                  <a:schemeClr val="bg1"/>
                </a:solidFill>
                <a:latin typeface="+mj-lt"/>
              </a:defRPr>
            </a:lvl1pPr>
            <a:lvl2pPr marL="457200" indent="0">
              <a:buNone/>
              <a:defRPr/>
            </a:lvl2pPr>
          </a:lstStyle>
          <a:p>
            <a:pPr lvl="0"/>
            <a:r>
              <a:rPr lang="en-US" dirty="0"/>
              <a:t>Section Divider Title</a:t>
            </a:r>
          </a:p>
        </p:txBody>
      </p:sp>
      <p:sp>
        <p:nvSpPr>
          <p:cNvPr id="12" name="Text Placeholder 12">
            <a:extLst>
              <a:ext uri="{FF2B5EF4-FFF2-40B4-BE49-F238E27FC236}">
                <a16:creationId xmlns:a16="http://schemas.microsoft.com/office/drawing/2014/main" id="{0FEA5A4A-7C44-4BB3-AB8C-624645BFFFE9}"/>
              </a:ext>
            </a:extLst>
          </p:cNvPr>
          <p:cNvSpPr>
            <a:spLocks noGrp="1"/>
          </p:cNvSpPr>
          <p:nvPr>
            <p:ph type="body" sz="quarter" idx="11" hasCustomPrompt="1"/>
          </p:nvPr>
        </p:nvSpPr>
        <p:spPr>
          <a:xfrm>
            <a:off x="1318157" y="4172979"/>
            <a:ext cx="3314700" cy="535531"/>
          </a:xfrm>
          <a:prstGeom prst="rect">
            <a:avLst/>
          </a:prstGeom>
        </p:spPr>
        <p:txBody>
          <a:bodyPr tIns="182880">
            <a:spAutoFit/>
          </a:bodyPr>
          <a:lstStyle>
            <a:lvl1pPr marL="0" indent="0">
              <a:buNone/>
              <a:defRPr sz="2200" i="1">
                <a:solidFill>
                  <a:schemeClr val="bg1"/>
                </a:solidFill>
              </a:defRPr>
            </a:lvl1pPr>
            <a:lvl2pPr marL="457200" indent="0">
              <a:buNone/>
              <a:defRPr/>
            </a:lvl2pPr>
          </a:lstStyle>
          <a:p>
            <a:pPr lvl="0"/>
            <a:r>
              <a:rPr lang="en-US" dirty="0"/>
              <a:t>Subtitle if needed</a:t>
            </a:r>
          </a:p>
        </p:txBody>
      </p:sp>
      <p:sp>
        <p:nvSpPr>
          <p:cNvPr id="14" name="Rectangle 13">
            <a:extLst>
              <a:ext uri="{FF2B5EF4-FFF2-40B4-BE49-F238E27FC236}">
                <a16:creationId xmlns:a16="http://schemas.microsoft.com/office/drawing/2014/main" id="{0155EF9C-2ED5-4EC7-8018-ADA90A1FA7DE}"/>
              </a:ext>
            </a:extLst>
          </p:cNvPr>
          <p:cNvSpPr/>
          <p:nvPr userDrawn="1"/>
        </p:nvSpPr>
        <p:spPr>
          <a:xfrm>
            <a:off x="1433228" y="4091481"/>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51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303645"/>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7" r:id="rId3"/>
    <p:sldLayoutId id="2147483672" r:id="rId4"/>
    <p:sldLayoutId id="2147483651" r:id="rId5"/>
    <p:sldLayoutId id="2147483668" r:id="rId6"/>
    <p:sldLayoutId id="2147483669" r:id="rId7"/>
    <p:sldLayoutId id="2147483665" r:id="rId8"/>
    <p:sldLayoutId id="2147483666" r:id="rId9"/>
    <p:sldLayoutId id="2147483670" r:id="rId10"/>
    <p:sldLayoutId id="2147483653" r:id="rId11"/>
    <p:sldLayoutId id="2147483658" r:id="rId12"/>
    <p:sldLayoutId id="2147483654" r:id="rId13"/>
    <p:sldLayoutId id="2147483656" r:id="rId14"/>
    <p:sldLayoutId id="2147483659" r:id="rId15"/>
    <p:sldLayoutId id="2147483661" r:id="rId16"/>
    <p:sldLayoutId id="2147483655" r:id="rId17"/>
    <p:sldLayoutId id="2147483652" r:id="rId18"/>
    <p:sldLayoutId id="214748367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B_A3E15CB1.xm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2A_E35E0BCC.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jpeg"/><Relationship Id="rId7" Type="http://schemas.openxmlformats.org/officeDocument/2006/relationships/diagramColors" Target="../diagrams/colors1.xml"/><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827E6A-3867-4BF3-BCFE-51526DEE7402}"/>
              </a:ext>
            </a:extLst>
          </p:cNvPr>
          <p:cNvSpPr>
            <a:spLocks noGrp="1"/>
          </p:cNvSpPr>
          <p:nvPr>
            <p:ph type="body" sz="quarter" idx="10"/>
          </p:nvPr>
        </p:nvSpPr>
        <p:spPr>
          <a:xfrm>
            <a:off x="1347323" y="2070463"/>
            <a:ext cx="8130645" cy="1765720"/>
          </a:xfrm>
        </p:spPr>
        <p:txBody>
          <a:bodyPr/>
          <a:lstStyle/>
          <a:p>
            <a:r>
              <a:rPr lang="en-US" dirty="0"/>
              <a:t>School Siting in Minnesota: </a:t>
            </a:r>
          </a:p>
          <a:p>
            <a:r>
              <a:rPr lang="en-US" sz="4400" dirty="0"/>
              <a:t>Process &amp; Considerations</a:t>
            </a:r>
          </a:p>
        </p:txBody>
      </p:sp>
    </p:spTree>
    <p:extLst>
      <p:ext uri="{BB962C8B-B14F-4D97-AF65-F5344CB8AC3E}">
        <p14:creationId xmlns:p14="http://schemas.microsoft.com/office/powerpoint/2010/main" val="3898499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13ED8-7B25-4EB0-B327-A54F6FC7B074}"/>
              </a:ext>
            </a:extLst>
          </p:cNvPr>
          <p:cNvSpPr>
            <a:spLocks noGrp="1"/>
          </p:cNvSpPr>
          <p:nvPr>
            <p:ph type="body" sz="quarter" idx="16"/>
          </p:nvPr>
        </p:nvSpPr>
        <p:spPr/>
        <p:txBody>
          <a:bodyPr/>
          <a:lstStyle/>
          <a:p>
            <a:r>
              <a:rPr lang="en-US" dirty="0"/>
              <a:t>Troubling Trends</a:t>
            </a:r>
          </a:p>
        </p:txBody>
      </p:sp>
      <p:sp>
        <p:nvSpPr>
          <p:cNvPr id="3" name="Picture Placeholder 2">
            <a:extLst>
              <a:ext uri="{FF2B5EF4-FFF2-40B4-BE49-F238E27FC236}">
                <a16:creationId xmlns:a16="http://schemas.microsoft.com/office/drawing/2014/main" id="{F98DE8F1-6056-4A81-8C23-EB0A9C6C662C}"/>
              </a:ext>
            </a:extLst>
          </p:cNvPr>
          <p:cNvSpPr>
            <a:spLocks noGrp="1"/>
          </p:cNvSpPr>
          <p:nvPr>
            <p:ph type="pic" sz="quarter" idx="12"/>
          </p:nvPr>
        </p:nvSpPr>
        <p:spPr/>
      </p:sp>
      <p:sp>
        <p:nvSpPr>
          <p:cNvPr id="6" name="Text Placeholder 5">
            <a:extLst>
              <a:ext uri="{FF2B5EF4-FFF2-40B4-BE49-F238E27FC236}">
                <a16:creationId xmlns:a16="http://schemas.microsoft.com/office/drawing/2014/main" id="{BF6CF6D7-EA72-4977-B56B-A27B67748F2F}"/>
              </a:ext>
            </a:extLst>
          </p:cNvPr>
          <p:cNvSpPr>
            <a:spLocks noGrp="1"/>
          </p:cNvSpPr>
          <p:nvPr>
            <p:ph type="body" sz="quarter" idx="17"/>
          </p:nvPr>
        </p:nvSpPr>
        <p:spPr/>
        <p:txBody>
          <a:bodyPr/>
          <a:lstStyle/>
          <a:p>
            <a:pPr marL="0" indent="0" rtl="0">
              <a:spcBef>
                <a:spcPts val="800"/>
              </a:spcBef>
              <a:spcAft>
                <a:spcPts val="0"/>
              </a:spcAft>
              <a:buNone/>
            </a:pPr>
            <a:r>
              <a:rPr lang="en-US" b="0" i="0" u="none" strike="noStrike" dirty="0">
                <a:solidFill>
                  <a:srgbClr val="1C4587"/>
                </a:solidFill>
                <a:effectLst/>
              </a:rPr>
              <a:t>Schools located further from students’ homes than in past</a:t>
            </a:r>
          </a:p>
          <a:p>
            <a:pPr marL="0" indent="0" rtl="0">
              <a:spcBef>
                <a:spcPts val="800"/>
              </a:spcBef>
              <a:spcAft>
                <a:spcPts val="0"/>
              </a:spcAft>
              <a:buNone/>
            </a:pPr>
            <a:endParaRPr lang="en-US" b="0" i="0" u="none" strike="noStrike" dirty="0">
              <a:solidFill>
                <a:srgbClr val="1C4587"/>
              </a:solidFill>
              <a:effectLst/>
            </a:endParaRPr>
          </a:p>
          <a:p>
            <a:pPr>
              <a:spcBef>
                <a:spcPts val="800"/>
              </a:spcBef>
            </a:pPr>
            <a:r>
              <a:rPr lang="en-US" b="0" i="0" u="none" strike="noStrike" dirty="0">
                <a:solidFill>
                  <a:srgbClr val="1C4587"/>
                </a:solidFill>
                <a:effectLst/>
              </a:rPr>
              <a:t>In 1969, 45% of students lived a mile or less from school</a:t>
            </a:r>
          </a:p>
          <a:p>
            <a:pPr>
              <a:spcBef>
                <a:spcPts val="800"/>
              </a:spcBef>
            </a:pPr>
            <a:r>
              <a:rPr lang="en-US" b="0" i="0" u="none" strike="noStrike" dirty="0">
                <a:solidFill>
                  <a:srgbClr val="1C4587"/>
                </a:solidFill>
                <a:effectLst/>
              </a:rPr>
              <a:t>By 2001, 24% of students did</a:t>
            </a:r>
          </a:p>
          <a:p>
            <a:pPr marL="0" indent="0" rtl="0">
              <a:spcBef>
                <a:spcPts val="800"/>
              </a:spcBef>
              <a:spcAft>
                <a:spcPts val="0"/>
              </a:spcAft>
              <a:buNone/>
            </a:pPr>
            <a:br>
              <a:rPr lang="en-US" dirty="0"/>
            </a:br>
            <a:endParaRPr lang="en-US" dirty="0"/>
          </a:p>
        </p:txBody>
      </p:sp>
      <p:pic>
        <p:nvPicPr>
          <p:cNvPr id="2050" name="Picture 2">
            <a:extLst>
              <a:ext uri="{FF2B5EF4-FFF2-40B4-BE49-F238E27FC236}">
                <a16:creationId xmlns:a16="http://schemas.microsoft.com/office/drawing/2014/main" id="{ACF3958D-E6E5-5FFC-83AA-FA000ED6E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543" y="1512994"/>
            <a:ext cx="6643200" cy="498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907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FE9BE94-05EB-EAAC-952F-BDBCBE84DF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133798"/>
            <a:ext cx="12192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D581DBF1-BA3C-E064-9589-F03BC2B6EA0F}"/>
              </a:ext>
            </a:extLst>
          </p:cNvPr>
          <p:cNvSpPr/>
          <p:nvPr/>
        </p:nvSpPr>
        <p:spPr>
          <a:xfrm>
            <a:off x="1163782" y="3031473"/>
            <a:ext cx="6142181" cy="1921164"/>
          </a:xfrm>
          <a:prstGeom prst="rect">
            <a:avLst/>
          </a:prstGeom>
          <a:solidFill>
            <a:srgbClr val="00386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C57159A-FACD-A758-25E8-BA42B7C67B87}"/>
              </a:ext>
            </a:extLst>
          </p:cNvPr>
          <p:cNvSpPr/>
          <p:nvPr/>
        </p:nvSpPr>
        <p:spPr>
          <a:xfrm>
            <a:off x="1433228" y="4091481"/>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2926851-8841-4519-8B13-A3F03C1706AD}"/>
              </a:ext>
            </a:extLst>
          </p:cNvPr>
          <p:cNvSpPr>
            <a:spLocks noGrp="1"/>
          </p:cNvSpPr>
          <p:nvPr>
            <p:ph type="body" sz="quarter" idx="10"/>
          </p:nvPr>
        </p:nvSpPr>
        <p:spPr>
          <a:xfrm>
            <a:off x="1318157" y="3158918"/>
            <a:ext cx="5793843" cy="2151358"/>
          </a:xfrm>
        </p:spPr>
        <p:txBody>
          <a:bodyPr/>
          <a:lstStyle/>
          <a:p>
            <a:r>
              <a:rPr lang="en-US" dirty="0"/>
              <a:t>Benefits of Community- Centered Schools</a:t>
            </a:r>
          </a:p>
        </p:txBody>
      </p:sp>
      <p:sp>
        <p:nvSpPr>
          <p:cNvPr id="5" name="Text Placeholder 4">
            <a:extLst>
              <a:ext uri="{FF2B5EF4-FFF2-40B4-BE49-F238E27FC236}">
                <a16:creationId xmlns:a16="http://schemas.microsoft.com/office/drawing/2014/main" id="{25F173A4-70D7-47F5-8957-07EC492686D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87695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13ED8-7B25-4EB0-B327-A54F6FC7B074}"/>
              </a:ext>
            </a:extLst>
          </p:cNvPr>
          <p:cNvSpPr>
            <a:spLocks noGrp="1"/>
          </p:cNvSpPr>
          <p:nvPr>
            <p:ph type="body" sz="quarter" idx="16"/>
          </p:nvPr>
        </p:nvSpPr>
        <p:spPr/>
        <p:txBody>
          <a:bodyPr/>
          <a:lstStyle/>
          <a:p>
            <a:r>
              <a:rPr lang="en-US" dirty="0"/>
              <a:t>Why Does School Siting Matter?</a:t>
            </a:r>
          </a:p>
        </p:txBody>
      </p:sp>
      <p:pic>
        <p:nvPicPr>
          <p:cNvPr id="3074" name="Picture 2">
            <a:extLst>
              <a:ext uri="{FF2B5EF4-FFF2-40B4-BE49-F238E27FC236}">
                <a16:creationId xmlns:a16="http://schemas.microsoft.com/office/drawing/2014/main" id="{27DFDE4D-EB90-996A-DE51-EB44E5CF9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8156" y="1886109"/>
            <a:ext cx="6747587" cy="43990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40BB8DF-7B88-A904-2610-4090C8CCFA19}"/>
              </a:ext>
            </a:extLst>
          </p:cNvPr>
          <p:cNvSpPr txBox="1"/>
          <p:nvPr/>
        </p:nvSpPr>
        <p:spPr>
          <a:xfrm>
            <a:off x="997764" y="2685263"/>
            <a:ext cx="3621533" cy="2800767"/>
          </a:xfrm>
          <a:prstGeom prst="rect">
            <a:avLst/>
          </a:prstGeom>
          <a:noFill/>
        </p:spPr>
        <p:txBody>
          <a:bodyPr wrap="square">
            <a:spAutoFit/>
          </a:bodyPr>
          <a:lstStyle/>
          <a:p>
            <a:pPr rtl="0">
              <a:spcBef>
                <a:spcPts val="0"/>
              </a:spcBef>
              <a:spcAft>
                <a:spcPts val="0"/>
              </a:spcAft>
            </a:pPr>
            <a:r>
              <a:rPr lang="en-US" sz="2800" b="0" u="none" strike="noStrike" dirty="0">
                <a:solidFill>
                  <a:srgbClr val="1C4587"/>
                </a:solidFill>
                <a:effectLst/>
                <a:latin typeface="+mj-lt"/>
              </a:rPr>
              <a:t>Distance from school is directly related to how many students walk or bicycle</a:t>
            </a:r>
            <a:endParaRPr lang="en-US" sz="2800" b="0" dirty="0">
              <a:effectLst/>
              <a:latin typeface="+mj-lt"/>
            </a:endParaRPr>
          </a:p>
          <a:p>
            <a:br>
              <a:rPr lang="en-US" dirty="0"/>
            </a:br>
            <a:endParaRPr lang="en-US" dirty="0"/>
          </a:p>
        </p:txBody>
      </p:sp>
    </p:spTree>
    <p:extLst>
      <p:ext uri="{BB962C8B-B14F-4D97-AF65-F5344CB8AC3E}">
        <p14:creationId xmlns:p14="http://schemas.microsoft.com/office/powerpoint/2010/main" val="2749455537"/>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13ED8-7B25-4EB0-B327-A54F6FC7B074}"/>
              </a:ext>
            </a:extLst>
          </p:cNvPr>
          <p:cNvSpPr>
            <a:spLocks noGrp="1"/>
          </p:cNvSpPr>
          <p:nvPr>
            <p:ph type="body" sz="quarter" idx="16"/>
          </p:nvPr>
        </p:nvSpPr>
        <p:spPr>
          <a:xfrm>
            <a:off x="871547" y="744124"/>
            <a:ext cx="7799487" cy="695784"/>
          </a:xfrm>
        </p:spPr>
        <p:txBody>
          <a:bodyPr/>
          <a:lstStyle/>
          <a:p>
            <a:r>
              <a:rPr lang="en-US" dirty="0"/>
              <a:t>Why Does School Siting Matter?</a:t>
            </a:r>
          </a:p>
          <a:p>
            <a:r>
              <a:rPr lang="en-US" dirty="0"/>
              <a:t>Community-centered schools support </a:t>
            </a:r>
          </a:p>
        </p:txBody>
      </p:sp>
      <p:sp>
        <p:nvSpPr>
          <p:cNvPr id="6" name="Text Placeholder 5">
            <a:extLst>
              <a:ext uri="{FF2B5EF4-FFF2-40B4-BE49-F238E27FC236}">
                <a16:creationId xmlns:a16="http://schemas.microsoft.com/office/drawing/2014/main" id="{BF6CF6D7-EA72-4977-B56B-A27B67748F2F}"/>
              </a:ext>
            </a:extLst>
          </p:cNvPr>
          <p:cNvSpPr>
            <a:spLocks noGrp="1"/>
          </p:cNvSpPr>
          <p:nvPr>
            <p:ph type="body" sz="quarter" idx="17"/>
          </p:nvPr>
        </p:nvSpPr>
        <p:spPr>
          <a:xfrm>
            <a:off x="871538" y="1639117"/>
            <a:ext cx="5340076" cy="4254500"/>
          </a:xfrm>
        </p:spPr>
        <p:txBody>
          <a:bodyPr/>
          <a:lstStyle/>
          <a:p>
            <a:pPr marL="0" indent="0" rtl="0">
              <a:spcBef>
                <a:spcPts val="800"/>
              </a:spcBef>
              <a:spcAft>
                <a:spcPts val="0"/>
              </a:spcAft>
              <a:buNone/>
            </a:pPr>
            <a:r>
              <a:rPr lang="en-US" sz="3200" b="1" i="0" u="none" strike="noStrike" dirty="0">
                <a:solidFill>
                  <a:srgbClr val="1C4587"/>
                </a:solidFill>
                <a:effectLst/>
              </a:rPr>
              <a:t>Physical activity, health &amp; academics</a:t>
            </a:r>
          </a:p>
          <a:p>
            <a:pPr marL="0" indent="0" rtl="0">
              <a:spcBef>
                <a:spcPts val="800"/>
              </a:spcBef>
              <a:spcAft>
                <a:spcPts val="0"/>
              </a:spcAft>
              <a:buNone/>
            </a:pPr>
            <a:endParaRPr lang="en-US" sz="800" b="1" i="0" u="none" strike="noStrike" dirty="0">
              <a:solidFill>
                <a:srgbClr val="1C4587"/>
              </a:solidFill>
              <a:effectLst/>
            </a:endParaRPr>
          </a:p>
          <a:p>
            <a:pPr>
              <a:spcBef>
                <a:spcPts val="800"/>
              </a:spcBef>
            </a:pPr>
            <a:r>
              <a:rPr lang="en-US" b="0" i="0" u="none" strike="noStrike" dirty="0">
                <a:solidFill>
                  <a:srgbClr val="1C4587"/>
                </a:solidFill>
                <a:effectLst/>
              </a:rPr>
              <a:t>Walking &amp; biking: Walking &amp; biking to school rates fell from 48% to 13% as distance to school grew from 1969 to 2001.</a:t>
            </a:r>
          </a:p>
          <a:p>
            <a:pPr rtl="0">
              <a:spcBef>
                <a:spcPts val="0"/>
              </a:spcBef>
              <a:spcAft>
                <a:spcPts val="0"/>
              </a:spcAft>
            </a:pPr>
            <a:r>
              <a:rPr lang="en-US" b="0" i="0" u="none" strike="noStrike" dirty="0">
                <a:solidFill>
                  <a:srgbClr val="1C4587"/>
                </a:solidFill>
                <a:effectLst/>
              </a:rPr>
              <a:t>Physical activity: Kids who walk or bicycle to school get more physical activity; have lower risk of obesity &amp; diabetes; have better overall health; benefit academically</a:t>
            </a:r>
          </a:p>
        </p:txBody>
      </p:sp>
      <p:pic>
        <p:nvPicPr>
          <p:cNvPr id="7" name="Picture 2">
            <a:extLst>
              <a:ext uri="{FF2B5EF4-FFF2-40B4-BE49-F238E27FC236}">
                <a16:creationId xmlns:a16="http://schemas.microsoft.com/office/drawing/2014/main" id="{DB004D89-9E28-BF76-0D12-56509283DE7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1495" r="323"/>
          <a:stretch/>
        </p:blipFill>
        <p:spPr bwMode="auto">
          <a:xfrm>
            <a:off x="7179190" y="1639117"/>
            <a:ext cx="3850725" cy="497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66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13ED8-7B25-4EB0-B327-A54F6FC7B074}"/>
              </a:ext>
            </a:extLst>
          </p:cNvPr>
          <p:cNvSpPr>
            <a:spLocks noGrp="1"/>
          </p:cNvSpPr>
          <p:nvPr>
            <p:ph type="body" sz="quarter" idx="16"/>
          </p:nvPr>
        </p:nvSpPr>
        <p:spPr>
          <a:xfrm>
            <a:off x="871547" y="744124"/>
            <a:ext cx="7799487" cy="695784"/>
          </a:xfrm>
        </p:spPr>
        <p:txBody>
          <a:bodyPr/>
          <a:lstStyle/>
          <a:p>
            <a:r>
              <a:rPr lang="en-US" dirty="0"/>
              <a:t>Why Does School Siting Matter?</a:t>
            </a:r>
          </a:p>
          <a:p>
            <a:r>
              <a:rPr lang="en-US" dirty="0"/>
              <a:t>Community-centered schools support </a:t>
            </a:r>
          </a:p>
        </p:txBody>
      </p:sp>
      <p:sp>
        <p:nvSpPr>
          <p:cNvPr id="6" name="Text Placeholder 5">
            <a:extLst>
              <a:ext uri="{FF2B5EF4-FFF2-40B4-BE49-F238E27FC236}">
                <a16:creationId xmlns:a16="http://schemas.microsoft.com/office/drawing/2014/main" id="{BF6CF6D7-EA72-4977-B56B-A27B67748F2F}"/>
              </a:ext>
            </a:extLst>
          </p:cNvPr>
          <p:cNvSpPr>
            <a:spLocks noGrp="1"/>
          </p:cNvSpPr>
          <p:nvPr>
            <p:ph type="body" sz="quarter" idx="17"/>
          </p:nvPr>
        </p:nvSpPr>
        <p:spPr>
          <a:xfrm>
            <a:off x="871538" y="1639117"/>
            <a:ext cx="5340076" cy="4254500"/>
          </a:xfrm>
        </p:spPr>
        <p:txBody>
          <a:bodyPr/>
          <a:lstStyle/>
          <a:p>
            <a:pPr marL="0" indent="0" rtl="0">
              <a:spcBef>
                <a:spcPts val="800"/>
              </a:spcBef>
              <a:spcAft>
                <a:spcPts val="0"/>
              </a:spcAft>
              <a:buNone/>
            </a:pPr>
            <a:r>
              <a:rPr lang="en-US" sz="3200" b="1" i="0" u="none" strike="noStrike" dirty="0">
                <a:solidFill>
                  <a:srgbClr val="1C4587"/>
                </a:solidFill>
                <a:effectLst/>
              </a:rPr>
              <a:t>Healthy air &amp; lungs</a:t>
            </a:r>
          </a:p>
          <a:p>
            <a:pPr marL="0" indent="0" rtl="0">
              <a:spcBef>
                <a:spcPts val="800"/>
              </a:spcBef>
              <a:spcAft>
                <a:spcPts val="0"/>
              </a:spcAft>
              <a:buNone/>
            </a:pPr>
            <a:endParaRPr lang="en-US" sz="800" b="1" i="0" u="none" strike="noStrike" dirty="0">
              <a:solidFill>
                <a:srgbClr val="1C4587"/>
              </a:solidFill>
              <a:effectLst/>
            </a:endParaRPr>
          </a:p>
          <a:p>
            <a:pPr>
              <a:spcBef>
                <a:spcPts val="800"/>
              </a:spcBef>
            </a:pPr>
            <a:r>
              <a:rPr lang="en-US" b="0" i="0" u="none" strike="noStrike" dirty="0">
                <a:solidFill>
                  <a:srgbClr val="1C4587"/>
                </a:solidFill>
                <a:effectLst/>
              </a:rPr>
              <a:t>Schools located far from residences increase driving &amp; </a:t>
            </a:r>
            <a:r>
              <a:rPr lang="en-US" dirty="0">
                <a:solidFill>
                  <a:srgbClr val="1C4587"/>
                </a:solidFill>
              </a:rPr>
              <a:t>contribute to poor a</a:t>
            </a:r>
            <a:r>
              <a:rPr lang="en-US" b="0" i="0" u="none" strike="noStrike" dirty="0">
                <a:solidFill>
                  <a:srgbClr val="1C4587"/>
                </a:solidFill>
                <a:effectLst/>
              </a:rPr>
              <a:t>ir quality at a community level.</a:t>
            </a:r>
          </a:p>
          <a:p>
            <a:pPr>
              <a:spcBef>
                <a:spcPts val="800"/>
              </a:spcBef>
            </a:pPr>
            <a:r>
              <a:rPr lang="en-US" dirty="0">
                <a:solidFill>
                  <a:srgbClr val="1C4587"/>
                </a:solidFill>
              </a:rPr>
              <a:t>When kids spend more time in buses or cars, they are exposed to worse air quality than when they walk or bike, due to high concentrations of pollutants inside vehicles. </a:t>
            </a:r>
          </a:p>
          <a:p>
            <a:pPr>
              <a:spcBef>
                <a:spcPts val="800"/>
              </a:spcBef>
            </a:pPr>
            <a:r>
              <a:rPr lang="en-US" dirty="0">
                <a:solidFill>
                  <a:srgbClr val="1C4587"/>
                </a:solidFill>
              </a:rPr>
              <a:t>Air pollution causes </a:t>
            </a:r>
            <a:r>
              <a:rPr lang="en-US" b="0" i="0" u="none" strike="noStrike" dirty="0">
                <a:solidFill>
                  <a:srgbClr val="1C4587"/>
                </a:solidFill>
                <a:effectLst/>
              </a:rPr>
              <a:t>asthma, respiratory infections, lung &amp; heart disease.  Poor air quality</a:t>
            </a:r>
            <a:r>
              <a:rPr lang="en-US" dirty="0">
                <a:solidFill>
                  <a:srgbClr val="1C4587"/>
                </a:solidFill>
              </a:rPr>
              <a:t> can lead to </a:t>
            </a:r>
            <a:r>
              <a:rPr lang="en-US" b="0" i="0" u="none" strike="noStrike" dirty="0">
                <a:solidFill>
                  <a:srgbClr val="1C4587"/>
                </a:solidFill>
                <a:effectLst/>
              </a:rPr>
              <a:t>academic harm.</a:t>
            </a:r>
            <a:br>
              <a:rPr lang="en-US" dirty="0"/>
            </a:br>
            <a:endParaRPr lang="en-US" dirty="0"/>
          </a:p>
        </p:txBody>
      </p:sp>
      <p:pic>
        <p:nvPicPr>
          <p:cNvPr id="11266" name="Picture 2" descr="Can Air Pollution Cause Asthma in Kids? How About Autism? | KQED">
            <a:extLst>
              <a:ext uri="{FF2B5EF4-FFF2-40B4-BE49-F238E27FC236}">
                <a16:creationId xmlns:a16="http://schemas.microsoft.com/office/drawing/2014/main" id="{54B840E3-6A56-ACA9-A12E-23E2D0B116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375"/>
          <a:stretch/>
        </p:blipFill>
        <p:spPr bwMode="auto">
          <a:xfrm>
            <a:off x="6235678" y="1771465"/>
            <a:ext cx="5579333" cy="4474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026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13ED8-7B25-4EB0-B327-A54F6FC7B074}"/>
              </a:ext>
            </a:extLst>
          </p:cNvPr>
          <p:cNvSpPr>
            <a:spLocks noGrp="1"/>
          </p:cNvSpPr>
          <p:nvPr>
            <p:ph type="body" sz="quarter" idx="16"/>
          </p:nvPr>
        </p:nvSpPr>
        <p:spPr>
          <a:xfrm>
            <a:off x="871547" y="744124"/>
            <a:ext cx="7799487" cy="695784"/>
          </a:xfrm>
        </p:spPr>
        <p:txBody>
          <a:bodyPr/>
          <a:lstStyle/>
          <a:p>
            <a:r>
              <a:rPr lang="en-US" dirty="0"/>
              <a:t>Why Does School Siting Matter?</a:t>
            </a:r>
          </a:p>
          <a:p>
            <a:r>
              <a:rPr lang="en-US" dirty="0"/>
              <a:t>Community-centered schools support </a:t>
            </a:r>
          </a:p>
        </p:txBody>
      </p:sp>
      <p:sp>
        <p:nvSpPr>
          <p:cNvPr id="6" name="Text Placeholder 5">
            <a:extLst>
              <a:ext uri="{FF2B5EF4-FFF2-40B4-BE49-F238E27FC236}">
                <a16:creationId xmlns:a16="http://schemas.microsoft.com/office/drawing/2014/main" id="{BF6CF6D7-EA72-4977-B56B-A27B67748F2F}"/>
              </a:ext>
            </a:extLst>
          </p:cNvPr>
          <p:cNvSpPr>
            <a:spLocks noGrp="1"/>
          </p:cNvSpPr>
          <p:nvPr>
            <p:ph type="body" sz="quarter" idx="17"/>
          </p:nvPr>
        </p:nvSpPr>
        <p:spPr>
          <a:xfrm>
            <a:off x="871538" y="1639116"/>
            <a:ext cx="4013283" cy="4930125"/>
          </a:xfrm>
        </p:spPr>
        <p:txBody>
          <a:bodyPr/>
          <a:lstStyle/>
          <a:p>
            <a:pPr marL="0" indent="0" rtl="0">
              <a:spcBef>
                <a:spcPts val="800"/>
              </a:spcBef>
              <a:spcAft>
                <a:spcPts val="0"/>
              </a:spcAft>
              <a:buNone/>
            </a:pPr>
            <a:r>
              <a:rPr lang="en-US" sz="3200" b="1" i="0" u="none" strike="noStrike" dirty="0">
                <a:solidFill>
                  <a:srgbClr val="1C4587"/>
                </a:solidFill>
                <a:effectLst/>
              </a:rPr>
              <a:t>Climate</a:t>
            </a:r>
          </a:p>
          <a:p>
            <a:pPr marL="0" indent="0" rtl="0">
              <a:spcBef>
                <a:spcPts val="800"/>
              </a:spcBef>
              <a:spcAft>
                <a:spcPts val="0"/>
              </a:spcAft>
              <a:buNone/>
            </a:pPr>
            <a:endParaRPr lang="en-US" sz="800" b="1" i="0" u="none" strike="noStrike" dirty="0">
              <a:solidFill>
                <a:srgbClr val="1C4587"/>
              </a:solidFill>
              <a:effectLst/>
            </a:endParaRPr>
          </a:p>
          <a:p>
            <a:pPr>
              <a:spcBef>
                <a:spcPts val="800"/>
              </a:spcBef>
            </a:pPr>
            <a:r>
              <a:rPr lang="en-US" b="0" i="0" u="none" strike="noStrike" dirty="0">
                <a:solidFill>
                  <a:srgbClr val="1C4587"/>
                </a:solidFill>
                <a:effectLst/>
              </a:rPr>
              <a:t>Climate disasters are mounting</a:t>
            </a:r>
          </a:p>
          <a:p>
            <a:pPr>
              <a:spcBef>
                <a:spcPts val="800"/>
              </a:spcBef>
            </a:pPr>
            <a:r>
              <a:rPr lang="en-US" b="0" i="0" u="none" strike="noStrike" dirty="0">
                <a:solidFill>
                  <a:srgbClr val="1C4587"/>
                </a:solidFill>
                <a:effectLst/>
              </a:rPr>
              <a:t>Transportation is biggest contributor to emissions in US &amp; MN. </a:t>
            </a:r>
          </a:p>
          <a:p>
            <a:pPr>
              <a:spcBef>
                <a:spcPts val="800"/>
              </a:spcBef>
            </a:pPr>
            <a:r>
              <a:rPr lang="en-US" b="0" i="0" u="none" strike="noStrike" dirty="0">
                <a:solidFill>
                  <a:srgbClr val="1C4587"/>
                </a:solidFill>
                <a:effectLst/>
              </a:rPr>
              <a:t>Reducing emissions requires more walking </a:t>
            </a:r>
            <a:r>
              <a:rPr lang="en-US" dirty="0">
                <a:solidFill>
                  <a:srgbClr val="1C4587"/>
                </a:solidFill>
              </a:rPr>
              <a:t>&amp; bicycling, </a:t>
            </a:r>
            <a:r>
              <a:rPr lang="en-US" b="0" i="0" u="none" strike="noStrike" dirty="0">
                <a:solidFill>
                  <a:srgbClr val="1C4587"/>
                </a:solidFill>
                <a:effectLst/>
              </a:rPr>
              <a:t>less driving, electric vehicles, &amp; compact development.</a:t>
            </a:r>
            <a:br>
              <a:rPr lang="en-US" dirty="0"/>
            </a:br>
            <a:endParaRPr lang="en-US" dirty="0"/>
          </a:p>
        </p:txBody>
      </p:sp>
      <p:pic>
        <p:nvPicPr>
          <p:cNvPr id="10242" name="Picture 2" descr="Thousands Of MN Homes, Roads At Risk Of Flooding Due To Climate Change,  MPCA Says – WCCO | CBS Minnesota">
            <a:extLst>
              <a:ext uri="{FF2B5EF4-FFF2-40B4-BE49-F238E27FC236}">
                <a16:creationId xmlns:a16="http://schemas.microsoft.com/office/drawing/2014/main" id="{F43A646C-AAB4-30D6-6B7E-C67F78EC2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737" y="2430379"/>
            <a:ext cx="6808157"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710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13ED8-7B25-4EB0-B327-A54F6FC7B074}"/>
              </a:ext>
            </a:extLst>
          </p:cNvPr>
          <p:cNvSpPr>
            <a:spLocks noGrp="1"/>
          </p:cNvSpPr>
          <p:nvPr>
            <p:ph type="body" sz="quarter" idx="16"/>
          </p:nvPr>
        </p:nvSpPr>
        <p:spPr>
          <a:xfrm>
            <a:off x="871547" y="744124"/>
            <a:ext cx="7799487" cy="695784"/>
          </a:xfrm>
        </p:spPr>
        <p:txBody>
          <a:bodyPr/>
          <a:lstStyle/>
          <a:p>
            <a:r>
              <a:rPr lang="en-US" dirty="0"/>
              <a:t>Why Does School Siting Matter?</a:t>
            </a:r>
          </a:p>
          <a:p>
            <a:r>
              <a:rPr lang="en-US" dirty="0"/>
              <a:t>Community-centered schools support </a:t>
            </a:r>
          </a:p>
        </p:txBody>
      </p:sp>
      <p:sp>
        <p:nvSpPr>
          <p:cNvPr id="6" name="Text Placeholder 5">
            <a:extLst>
              <a:ext uri="{FF2B5EF4-FFF2-40B4-BE49-F238E27FC236}">
                <a16:creationId xmlns:a16="http://schemas.microsoft.com/office/drawing/2014/main" id="{BF6CF6D7-EA72-4977-B56B-A27B67748F2F}"/>
              </a:ext>
            </a:extLst>
          </p:cNvPr>
          <p:cNvSpPr>
            <a:spLocks noGrp="1"/>
          </p:cNvSpPr>
          <p:nvPr>
            <p:ph type="body" sz="quarter" idx="17"/>
          </p:nvPr>
        </p:nvSpPr>
        <p:spPr>
          <a:xfrm>
            <a:off x="871538" y="1769749"/>
            <a:ext cx="5340076" cy="4254500"/>
          </a:xfrm>
        </p:spPr>
        <p:txBody>
          <a:bodyPr/>
          <a:lstStyle/>
          <a:p>
            <a:pPr marL="0" indent="0" rtl="0">
              <a:spcBef>
                <a:spcPts val="800"/>
              </a:spcBef>
              <a:spcAft>
                <a:spcPts val="0"/>
              </a:spcAft>
              <a:buNone/>
            </a:pPr>
            <a:r>
              <a:rPr lang="en-US" sz="3200" b="1" i="0" u="none" strike="noStrike" dirty="0">
                <a:solidFill>
                  <a:srgbClr val="1C4587"/>
                </a:solidFill>
                <a:effectLst/>
              </a:rPr>
              <a:t>Cost effectiveness</a:t>
            </a:r>
          </a:p>
          <a:p>
            <a:pPr marL="0" indent="0" rtl="0">
              <a:spcBef>
                <a:spcPts val="800"/>
              </a:spcBef>
              <a:spcAft>
                <a:spcPts val="0"/>
              </a:spcAft>
              <a:buNone/>
            </a:pPr>
            <a:endParaRPr lang="en-US" sz="800" b="1" i="0" u="none" strike="noStrike" dirty="0">
              <a:solidFill>
                <a:srgbClr val="1C4587"/>
              </a:solidFill>
              <a:effectLst/>
            </a:endParaRPr>
          </a:p>
          <a:p>
            <a:pPr>
              <a:spcBef>
                <a:spcPts val="800"/>
              </a:spcBef>
            </a:pPr>
            <a:r>
              <a:rPr lang="en-US" b="0" i="0" u="none" strike="noStrike" dirty="0">
                <a:solidFill>
                  <a:srgbClr val="1C4587"/>
                </a:solidFill>
                <a:effectLst/>
              </a:rPr>
              <a:t>For schools: $17 billion/</a:t>
            </a:r>
            <a:r>
              <a:rPr lang="en-US" b="0" i="0" u="none" strike="noStrike" dirty="0" err="1">
                <a:solidFill>
                  <a:srgbClr val="1C4587"/>
                </a:solidFill>
                <a:effectLst/>
              </a:rPr>
              <a:t>yr</a:t>
            </a:r>
            <a:r>
              <a:rPr lang="en-US" b="0" i="0" u="none" strike="noStrike" dirty="0">
                <a:solidFill>
                  <a:srgbClr val="1C4587"/>
                </a:solidFill>
                <a:effectLst/>
              </a:rPr>
              <a:t> for school buses; gas volatility</a:t>
            </a:r>
          </a:p>
          <a:p>
            <a:pPr>
              <a:spcBef>
                <a:spcPts val="800"/>
              </a:spcBef>
            </a:pPr>
            <a:r>
              <a:rPr lang="en-US" b="0" i="0" u="none" strike="noStrike" dirty="0">
                <a:solidFill>
                  <a:srgbClr val="1C4587"/>
                </a:solidFill>
                <a:effectLst/>
              </a:rPr>
              <a:t>Families: Cost of gas &amp; commute time</a:t>
            </a:r>
          </a:p>
          <a:p>
            <a:pPr>
              <a:spcBef>
                <a:spcPts val="800"/>
              </a:spcBef>
            </a:pPr>
            <a:r>
              <a:rPr lang="en-US" b="0" i="0" u="none" strike="noStrike" dirty="0">
                <a:solidFill>
                  <a:srgbClr val="1C4587"/>
                </a:solidFill>
                <a:effectLst/>
              </a:rPr>
              <a:t>Cities/towns: Cost of maintaining roads &amp; services</a:t>
            </a:r>
          </a:p>
        </p:txBody>
      </p:sp>
      <p:pic>
        <p:nvPicPr>
          <p:cNvPr id="8194" name="Picture 2">
            <a:extLst>
              <a:ext uri="{FF2B5EF4-FFF2-40B4-BE49-F238E27FC236}">
                <a16:creationId xmlns:a16="http://schemas.microsoft.com/office/drawing/2014/main" id="{08A75BB4-0DEA-96B3-FB23-EDAE325182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25"/>
          <a:stretch/>
        </p:blipFill>
        <p:spPr bwMode="auto">
          <a:xfrm>
            <a:off x="6415500" y="1639116"/>
            <a:ext cx="5369600" cy="4761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84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13ED8-7B25-4EB0-B327-A54F6FC7B074}"/>
              </a:ext>
            </a:extLst>
          </p:cNvPr>
          <p:cNvSpPr>
            <a:spLocks noGrp="1"/>
          </p:cNvSpPr>
          <p:nvPr>
            <p:ph type="body" sz="quarter" idx="16"/>
          </p:nvPr>
        </p:nvSpPr>
        <p:spPr>
          <a:xfrm>
            <a:off x="871547" y="744124"/>
            <a:ext cx="7799487" cy="695784"/>
          </a:xfrm>
        </p:spPr>
        <p:txBody>
          <a:bodyPr/>
          <a:lstStyle/>
          <a:p>
            <a:r>
              <a:rPr lang="en-US" dirty="0"/>
              <a:t>Why Does School Siting Matter?</a:t>
            </a:r>
          </a:p>
          <a:p>
            <a:r>
              <a:rPr lang="en-US" dirty="0"/>
              <a:t>Community-centered schools support </a:t>
            </a:r>
          </a:p>
        </p:txBody>
      </p:sp>
      <p:sp>
        <p:nvSpPr>
          <p:cNvPr id="6" name="Text Placeholder 5">
            <a:extLst>
              <a:ext uri="{FF2B5EF4-FFF2-40B4-BE49-F238E27FC236}">
                <a16:creationId xmlns:a16="http://schemas.microsoft.com/office/drawing/2014/main" id="{BF6CF6D7-EA72-4977-B56B-A27B67748F2F}"/>
              </a:ext>
            </a:extLst>
          </p:cNvPr>
          <p:cNvSpPr>
            <a:spLocks noGrp="1"/>
          </p:cNvSpPr>
          <p:nvPr>
            <p:ph type="body" sz="quarter" idx="17"/>
          </p:nvPr>
        </p:nvSpPr>
        <p:spPr>
          <a:xfrm>
            <a:off x="1034821" y="1891988"/>
            <a:ext cx="5340076" cy="4254500"/>
          </a:xfrm>
        </p:spPr>
        <p:txBody>
          <a:bodyPr/>
          <a:lstStyle/>
          <a:p>
            <a:pPr marL="0" indent="0" rtl="0">
              <a:spcBef>
                <a:spcPts val="800"/>
              </a:spcBef>
              <a:spcAft>
                <a:spcPts val="0"/>
              </a:spcAft>
              <a:buNone/>
            </a:pPr>
            <a:r>
              <a:rPr lang="en-US" sz="3200" b="1" i="0" u="none" strike="noStrike" dirty="0">
                <a:solidFill>
                  <a:srgbClr val="1C4587"/>
                </a:solidFill>
                <a:effectLst/>
              </a:rPr>
              <a:t>Community access &amp; emergency center</a:t>
            </a:r>
          </a:p>
          <a:p>
            <a:pPr marL="0" indent="0" rtl="0">
              <a:spcBef>
                <a:spcPts val="800"/>
              </a:spcBef>
              <a:spcAft>
                <a:spcPts val="0"/>
              </a:spcAft>
              <a:buNone/>
            </a:pPr>
            <a:endParaRPr lang="en-US" sz="800" b="1" i="0" u="none" strike="noStrike" dirty="0">
              <a:solidFill>
                <a:srgbClr val="1C4587"/>
              </a:solidFill>
              <a:effectLst/>
            </a:endParaRPr>
          </a:p>
          <a:p>
            <a:pPr>
              <a:spcBef>
                <a:spcPts val="800"/>
              </a:spcBef>
            </a:pPr>
            <a:r>
              <a:rPr lang="en-US" dirty="0">
                <a:solidFill>
                  <a:srgbClr val="1C4587"/>
                </a:solidFill>
              </a:rPr>
              <a:t>Recreational uses by community members during weekends &amp; summers</a:t>
            </a:r>
          </a:p>
          <a:p>
            <a:pPr>
              <a:spcBef>
                <a:spcPts val="800"/>
              </a:spcBef>
            </a:pPr>
            <a:r>
              <a:rPr lang="en-US" b="0" i="0" u="none" strike="noStrike" dirty="0">
                <a:solidFill>
                  <a:srgbClr val="1C4587"/>
                </a:solidFill>
                <a:effectLst/>
              </a:rPr>
              <a:t>Emergency gathering place &amp; shelter for disasters (when driving may become impossible)</a:t>
            </a:r>
          </a:p>
          <a:p>
            <a:pPr>
              <a:spcBef>
                <a:spcPts val="800"/>
              </a:spcBef>
            </a:pPr>
            <a:r>
              <a:rPr lang="en-US" dirty="0">
                <a:solidFill>
                  <a:srgbClr val="1C4587"/>
                </a:solidFill>
              </a:rPr>
              <a:t>Convenient location for voting or community meetings</a:t>
            </a:r>
            <a:endParaRPr lang="en-US" b="0" i="0" u="none" strike="noStrike" dirty="0">
              <a:solidFill>
                <a:srgbClr val="1C4587"/>
              </a:solidFill>
              <a:effectLst/>
            </a:endParaRPr>
          </a:p>
        </p:txBody>
      </p:sp>
      <p:pic>
        <p:nvPicPr>
          <p:cNvPr id="7170" name="Picture 2" descr="Four Shelters Remain Open | News | Red Cross of Missouri">
            <a:extLst>
              <a:ext uri="{FF2B5EF4-FFF2-40B4-BE49-F238E27FC236}">
                <a16:creationId xmlns:a16="http://schemas.microsoft.com/office/drawing/2014/main" id="{C66C9F81-1333-54DD-B041-13710EDA3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471" y="1959798"/>
            <a:ext cx="5672668" cy="425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800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FE9BE94-05EB-EAAC-952F-BDBCBE84DF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145830"/>
            <a:ext cx="12192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D581DBF1-BA3C-E064-9589-F03BC2B6EA0F}"/>
              </a:ext>
            </a:extLst>
          </p:cNvPr>
          <p:cNvSpPr/>
          <p:nvPr/>
        </p:nvSpPr>
        <p:spPr>
          <a:xfrm>
            <a:off x="1163782" y="2418347"/>
            <a:ext cx="6649233" cy="2486162"/>
          </a:xfrm>
          <a:prstGeom prst="rect">
            <a:avLst/>
          </a:prstGeom>
          <a:solidFill>
            <a:srgbClr val="00386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C57159A-FACD-A758-25E8-BA42B7C67B87}"/>
              </a:ext>
            </a:extLst>
          </p:cNvPr>
          <p:cNvSpPr/>
          <p:nvPr/>
        </p:nvSpPr>
        <p:spPr>
          <a:xfrm>
            <a:off x="1433228" y="4091481"/>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2926851-8841-4519-8B13-A3F03C1706AD}"/>
              </a:ext>
            </a:extLst>
          </p:cNvPr>
          <p:cNvSpPr>
            <a:spLocks noGrp="1"/>
          </p:cNvSpPr>
          <p:nvPr>
            <p:ph type="body" sz="quarter" idx="10"/>
          </p:nvPr>
        </p:nvSpPr>
        <p:spPr>
          <a:xfrm>
            <a:off x="1318156" y="2593435"/>
            <a:ext cx="6494859" cy="1541961"/>
          </a:xfrm>
        </p:spPr>
        <p:txBody>
          <a:bodyPr/>
          <a:lstStyle/>
          <a:p>
            <a:r>
              <a:rPr lang="en-US" dirty="0"/>
              <a:t>Trends in School Siting in Minnesota</a:t>
            </a:r>
          </a:p>
        </p:txBody>
      </p:sp>
      <p:sp>
        <p:nvSpPr>
          <p:cNvPr id="5" name="Text Placeholder 4">
            <a:extLst>
              <a:ext uri="{FF2B5EF4-FFF2-40B4-BE49-F238E27FC236}">
                <a16:creationId xmlns:a16="http://schemas.microsoft.com/office/drawing/2014/main" id="{25F173A4-70D7-47F5-8957-07EC492686D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01656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F6CF6D7-EA72-4977-B56B-A27B67748F2F}"/>
              </a:ext>
            </a:extLst>
          </p:cNvPr>
          <p:cNvSpPr>
            <a:spLocks noGrp="1"/>
          </p:cNvSpPr>
          <p:nvPr>
            <p:ph type="body" sz="quarter" idx="19"/>
          </p:nvPr>
        </p:nvSpPr>
        <p:spPr>
          <a:xfrm>
            <a:off x="5486400" y="1639117"/>
            <a:ext cx="6136848" cy="4254500"/>
          </a:xfrm>
        </p:spPr>
        <p:txBody>
          <a:bodyPr>
            <a:normAutofit/>
          </a:bodyPr>
          <a:lstStyle/>
          <a:p>
            <a:pPr marL="0" indent="0" rtl="0">
              <a:spcBef>
                <a:spcPts val="800"/>
              </a:spcBef>
              <a:spcAft>
                <a:spcPts val="0"/>
              </a:spcAft>
              <a:buNone/>
            </a:pPr>
            <a:endParaRPr lang="en-US" sz="2000" i="0" u="none" strike="noStrike" dirty="0">
              <a:effectLst/>
            </a:endParaRPr>
          </a:p>
          <a:p>
            <a:pPr>
              <a:spcBef>
                <a:spcPts val="800"/>
              </a:spcBef>
            </a:pPr>
            <a:r>
              <a:rPr lang="en-US" sz="2000" i="0" u="none" strike="noStrike" dirty="0">
                <a:effectLst/>
              </a:rPr>
              <a:t>Parents &amp; principals describe distance as a barrier to walking</a:t>
            </a:r>
          </a:p>
          <a:p>
            <a:pPr>
              <a:spcBef>
                <a:spcPts val="800"/>
              </a:spcBef>
            </a:pPr>
            <a:r>
              <a:rPr lang="en-US" sz="2000" i="0" u="none" strike="noStrike" dirty="0">
                <a:effectLst/>
              </a:rPr>
              <a:t>Large minimum acreage </a:t>
            </a:r>
            <a:r>
              <a:rPr lang="en-US" sz="2000" dirty="0"/>
              <a:t>guidelines in s</a:t>
            </a:r>
            <a:r>
              <a:rPr lang="en-US" sz="2000" i="0" u="none" strike="noStrike" dirty="0">
                <a:effectLst/>
              </a:rPr>
              <a:t>chool construction approvals</a:t>
            </a:r>
          </a:p>
          <a:p>
            <a:pPr>
              <a:spcBef>
                <a:spcPts val="800"/>
              </a:spcBef>
            </a:pPr>
            <a:r>
              <a:rPr lang="en-US" sz="2000" i="0" u="none" strike="noStrike" dirty="0">
                <a:effectLst/>
              </a:rPr>
              <a:t>Dangerous walking/biking conditions at new schools</a:t>
            </a:r>
            <a:br>
              <a:rPr lang="en-US" sz="2000" dirty="0"/>
            </a:br>
            <a:endParaRPr lang="en-US" sz="2000" dirty="0"/>
          </a:p>
        </p:txBody>
      </p:sp>
      <p:pic>
        <p:nvPicPr>
          <p:cNvPr id="4" name="Picture 2" descr="CROWDED ENTRANCE LOOP — Vehicles line up this morning at Staley Elementary School’s front entrance loop, which is used for parents to drop off children before school and pick them up after school. Congested traffic in the loop was among topics at a “Dialogue with the Superintendent” community meeting Monday night at Staley.&#10; (Sentinel photo by John Clifford)">
            <a:extLst>
              <a:ext uri="{FF2B5EF4-FFF2-40B4-BE49-F238E27FC236}">
                <a16:creationId xmlns:a16="http://schemas.microsoft.com/office/drawing/2014/main" id="{ACFB85B7-5F48-ECB1-A226-B9E4DCE687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68" r="28904" b="1"/>
          <a:stretch/>
        </p:blipFill>
        <p:spPr bwMode="auto">
          <a:xfrm>
            <a:off x="871548" y="1639155"/>
            <a:ext cx="4229842" cy="425496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C5213ED8-7B25-4EB0-B327-A54F6FC7B074}"/>
              </a:ext>
            </a:extLst>
          </p:cNvPr>
          <p:cNvSpPr>
            <a:spLocks noGrp="1"/>
          </p:cNvSpPr>
          <p:nvPr>
            <p:ph type="body" sz="quarter" idx="16"/>
          </p:nvPr>
        </p:nvSpPr>
        <p:spPr>
          <a:xfrm>
            <a:off x="871547" y="633762"/>
            <a:ext cx="8263026" cy="695784"/>
          </a:xfrm>
        </p:spPr>
        <p:txBody>
          <a:bodyPr anchor="b">
            <a:normAutofit/>
          </a:bodyPr>
          <a:lstStyle/>
          <a:p>
            <a:r>
              <a:rPr lang="en-US" dirty="0"/>
              <a:t>How Does this Play Out in Minnesota?</a:t>
            </a:r>
          </a:p>
        </p:txBody>
      </p:sp>
    </p:spTree>
    <p:extLst>
      <p:ext uri="{BB962C8B-B14F-4D97-AF65-F5344CB8AC3E}">
        <p14:creationId xmlns:p14="http://schemas.microsoft.com/office/powerpoint/2010/main" val="756901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21474-9151-212B-C566-141253D6688E}"/>
              </a:ext>
            </a:extLst>
          </p:cNvPr>
          <p:cNvSpPr>
            <a:spLocks noGrp="1"/>
          </p:cNvSpPr>
          <p:nvPr>
            <p:ph type="body" sz="quarter" idx="10"/>
          </p:nvPr>
        </p:nvSpPr>
        <p:spPr/>
        <p:txBody>
          <a:bodyPr/>
          <a:lstStyle/>
          <a:p>
            <a:r>
              <a:rPr lang="en-US" dirty="0"/>
              <a:t>Agenda</a:t>
            </a:r>
          </a:p>
        </p:txBody>
      </p:sp>
      <p:sp>
        <p:nvSpPr>
          <p:cNvPr id="3" name="Text Placeholder 2">
            <a:extLst>
              <a:ext uri="{FF2B5EF4-FFF2-40B4-BE49-F238E27FC236}">
                <a16:creationId xmlns:a16="http://schemas.microsoft.com/office/drawing/2014/main" id="{FD740A7D-4A8F-4E83-65DB-2441970CC180}"/>
              </a:ext>
            </a:extLst>
          </p:cNvPr>
          <p:cNvSpPr>
            <a:spLocks noGrp="1"/>
          </p:cNvSpPr>
          <p:nvPr>
            <p:ph type="body" sz="quarter" idx="11"/>
          </p:nvPr>
        </p:nvSpPr>
        <p:spPr>
          <a:xfrm>
            <a:off x="1318155" y="3661456"/>
            <a:ext cx="8030382" cy="682625"/>
          </a:xfrm>
        </p:spPr>
        <p:txBody>
          <a:bodyPr/>
          <a:lstStyle/>
          <a:p>
            <a:pPr marL="342900" indent="-342900">
              <a:buFont typeface="Arial" panose="020B0604020202020204" pitchFamily="34" charset="0"/>
              <a:buChar char="•"/>
            </a:pPr>
            <a:r>
              <a:rPr lang="en-US" dirty="0"/>
              <a:t>Introduction: School Siting Trade Offs</a:t>
            </a:r>
          </a:p>
          <a:p>
            <a:pPr marL="342900" indent="-342900">
              <a:buFont typeface="Arial" panose="020B0604020202020204" pitchFamily="34" charset="0"/>
              <a:buChar char="•"/>
            </a:pPr>
            <a:r>
              <a:rPr lang="en-US" dirty="0"/>
              <a:t>Trends in School Siting</a:t>
            </a:r>
          </a:p>
          <a:p>
            <a:pPr marL="342900" indent="-342900">
              <a:buFont typeface="Arial" panose="020B0604020202020204" pitchFamily="34" charset="0"/>
              <a:buChar char="•"/>
            </a:pPr>
            <a:r>
              <a:rPr lang="en-US" dirty="0"/>
              <a:t>Benefits of Community-Centered Schools</a:t>
            </a:r>
          </a:p>
          <a:p>
            <a:pPr marL="342900" indent="-342900">
              <a:buFont typeface="Arial" panose="020B0604020202020204" pitchFamily="34" charset="0"/>
              <a:buChar char="•"/>
            </a:pPr>
            <a:r>
              <a:rPr lang="en-US" dirty="0"/>
              <a:t>Process</a:t>
            </a:r>
          </a:p>
          <a:p>
            <a:pPr marL="342900" indent="-342900">
              <a:buFont typeface="Arial" panose="020B0604020202020204" pitchFamily="34" charset="0"/>
              <a:buChar char="•"/>
            </a:pPr>
            <a:r>
              <a:rPr lang="en-US" dirty="0"/>
              <a:t>Moving Forward</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814591436"/>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13ED8-7B25-4EB0-B327-A54F6FC7B074}"/>
              </a:ext>
            </a:extLst>
          </p:cNvPr>
          <p:cNvSpPr>
            <a:spLocks noGrp="1"/>
          </p:cNvSpPr>
          <p:nvPr>
            <p:ph type="body" sz="quarter" idx="16"/>
          </p:nvPr>
        </p:nvSpPr>
        <p:spPr>
          <a:xfrm>
            <a:off x="871547" y="1042838"/>
            <a:ext cx="6626893" cy="695784"/>
          </a:xfrm>
        </p:spPr>
        <p:txBody>
          <a:bodyPr/>
          <a:lstStyle/>
          <a:p>
            <a:r>
              <a:rPr lang="en-US" dirty="0"/>
              <a:t>What Drives </a:t>
            </a:r>
          </a:p>
          <a:p>
            <a:r>
              <a:rPr lang="en-US" dirty="0"/>
              <a:t>Unwalkable School Siting in MN?</a:t>
            </a:r>
          </a:p>
        </p:txBody>
      </p:sp>
      <p:sp>
        <p:nvSpPr>
          <p:cNvPr id="6" name="Text Placeholder 5">
            <a:extLst>
              <a:ext uri="{FF2B5EF4-FFF2-40B4-BE49-F238E27FC236}">
                <a16:creationId xmlns:a16="http://schemas.microsoft.com/office/drawing/2014/main" id="{BF6CF6D7-EA72-4977-B56B-A27B67748F2F}"/>
              </a:ext>
            </a:extLst>
          </p:cNvPr>
          <p:cNvSpPr>
            <a:spLocks noGrp="1"/>
          </p:cNvSpPr>
          <p:nvPr>
            <p:ph type="body" sz="quarter" idx="17"/>
          </p:nvPr>
        </p:nvSpPr>
        <p:spPr>
          <a:xfrm>
            <a:off x="782053" y="1952257"/>
            <a:ext cx="5313947" cy="3941359"/>
          </a:xfrm>
        </p:spPr>
        <p:txBody>
          <a:bodyPr/>
          <a:lstStyle/>
          <a:p>
            <a:pPr>
              <a:spcBef>
                <a:spcPts val="800"/>
              </a:spcBef>
            </a:pPr>
            <a:r>
              <a:rPr lang="en-US" b="0" i="0" u="none" strike="noStrike" dirty="0">
                <a:solidFill>
                  <a:srgbClr val="1C4587"/>
                </a:solidFill>
                <a:effectLst/>
              </a:rPr>
              <a:t>Ease of buying affordable land and building on </a:t>
            </a:r>
            <a:r>
              <a:rPr lang="en-US" b="0" i="0" u="none" strike="noStrike" dirty="0" err="1">
                <a:solidFill>
                  <a:srgbClr val="1C4587"/>
                </a:solidFill>
                <a:effectLst/>
              </a:rPr>
              <a:t>greenfields</a:t>
            </a:r>
            <a:endParaRPr lang="en-US" b="0" i="0" u="none" strike="noStrike" dirty="0">
              <a:solidFill>
                <a:srgbClr val="1C4587"/>
              </a:solidFill>
              <a:effectLst/>
            </a:endParaRPr>
          </a:p>
          <a:p>
            <a:pPr>
              <a:spcBef>
                <a:spcPts val="800"/>
              </a:spcBef>
            </a:pPr>
            <a:r>
              <a:rPr lang="en-US" dirty="0">
                <a:solidFill>
                  <a:srgbClr val="1C4587"/>
                </a:solidFill>
              </a:rPr>
              <a:t>Desire to avoid future obsolescence due to insufficient space </a:t>
            </a:r>
            <a:r>
              <a:rPr lang="en-US" dirty="0"/>
              <a:t>– large sites allow addition of new buildings and site features</a:t>
            </a:r>
            <a:endParaRPr lang="en-US" b="0" i="0" u="none" strike="noStrike" dirty="0">
              <a:solidFill>
                <a:srgbClr val="1C4587"/>
              </a:solidFill>
              <a:effectLst/>
            </a:endParaRPr>
          </a:p>
          <a:p>
            <a:pPr>
              <a:spcBef>
                <a:spcPts val="800"/>
              </a:spcBef>
            </a:pPr>
            <a:r>
              <a:rPr lang="en-US" b="0" i="0" u="none" strike="noStrike" dirty="0">
                <a:solidFill>
                  <a:srgbClr val="1C4587"/>
                </a:solidFill>
                <a:effectLst/>
              </a:rPr>
              <a:t>Customary practice</a:t>
            </a:r>
          </a:p>
          <a:p>
            <a:pPr>
              <a:spcBef>
                <a:spcPts val="800"/>
              </a:spcBef>
            </a:pPr>
            <a:r>
              <a:rPr lang="en-US" b="0" i="0" u="none" strike="noStrike" dirty="0">
                <a:solidFill>
                  <a:srgbClr val="1C4587"/>
                </a:solidFill>
                <a:effectLst/>
              </a:rPr>
              <a:t>Short term cost/benefit analysis </a:t>
            </a:r>
          </a:p>
          <a:p>
            <a:pPr>
              <a:spcBef>
                <a:spcPts val="800"/>
              </a:spcBef>
            </a:pPr>
            <a:r>
              <a:rPr lang="en-US" b="0" i="0" u="none" strike="noStrike" dirty="0">
                <a:solidFill>
                  <a:srgbClr val="1C4587"/>
                </a:solidFill>
                <a:effectLst/>
              </a:rPr>
              <a:t>Districts don’t bear many of the costs</a:t>
            </a:r>
          </a:p>
        </p:txBody>
      </p:sp>
      <p:pic>
        <p:nvPicPr>
          <p:cNvPr id="5122" name="Picture 2" descr="RTR to ask voters for new pre-K-12 school building - Pipestone County Star">
            <a:extLst>
              <a:ext uri="{FF2B5EF4-FFF2-40B4-BE49-F238E27FC236}">
                <a16:creationId xmlns:a16="http://schemas.microsoft.com/office/drawing/2014/main" id="{DB798734-D49C-EE34-EB6E-935DF3499A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9" t="3611" r="4665" b="6975"/>
          <a:stretch/>
        </p:blipFill>
        <p:spPr bwMode="auto">
          <a:xfrm>
            <a:off x="6454094" y="1952258"/>
            <a:ext cx="5430502" cy="394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889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13ED8-7B25-4EB0-B327-A54F6FC7B074}"/>
              </a:ext>
            </a:extLst>
          </p:cNvPr>
          <p:cNvSpPr>
            <a:spLocks noGrp="1"/>
          </p:cNvSpPr>
          <p:nvPr>
            <p:ph type="body" sz="quarter" idx="16"/>
          </p:nvPr>
        </p:nvSpPr>
        <p:spPr>
          <a:xfrm>
            <a:off x="871547" y="633762"/>
            <a:ext cx="7321958" cy="695784"/>
          </a:xfrm>
        </p:spPr>
        <p:txBody>
          <a:bodyPr/>
          <a:lstStyle/>
          <a:p>
            <a:r>
              <a:rPr lang="en-US" dirty="0"/>
              <a:t>State Construction Guidelines Play a Role in Unwalkable School Siting Trends</a:t>
            </a:r>
          </a:p>
        </p:txBody>
      </p:sp>
      <p:sp>
        <p:nvSpPr>
          <p:cNvPr id="6" name="Text Placeholder 5">
            <a:extLst>
              <a:ext uri="{FF2B5EF4-FFF2-40B4-BE49-F238E27FC236}">
                <a16:creationId xmlns:a16="http://schemas.microsoft.com/office/drawing/2014/main" id="{BF6CF6D7-EA72-4977-B56B-A27B67748F2F}"/>
              </a:ext>
            </a:extLst>
          </p:cNvPr>
          <p:cNvSpPr>
            <a:spLocks noGrp="1"/>
          </p:cNvSpPr>
          <p:nvPr>
            <p:ph type="body" sz="quarter" idx="17"/>
          </p:nvPr>
        </p:nvSpPr>
        <p:spPr>
          <a:xfrm>
            <a:off x="871538" y="1639117"/>
            <a:ext cx="4362199" cy="4254966"/>
          </a:xfrm>
        </p:spPr>
        <p:txBody>
          <a:bodyPr/>
          <a:lstStyle/>
          <a:p>
            <a:pPr marL="0" indent="0">
              <a:spcBef>
                <a:spcPts val="800"/>
              </a:spcBef>
              <a:buNone/>
            </a:pPr>
            <a:r>
              <a:rPr lang="en-US" b="0" i="0" u="none" strike="noStrike" dirty="0">
                <a:solidFill>
                  <a:srgbClr val="1C4587"/>
                </a:solidFill>
                <a:effectLst/>
              </a:rPr>
              <a:t>Effects of MDE’s School Construction Guidelines and approval process: </a:t>
            </a:r>
          </a:p>
          <a:p>
            <a:pPr lvl="1">
              <a:spcBef>
                <a:spcPts val="800"/>
              </a:spcBef>
            </a:pPr>
            <a:r>
              <a:rPr lang="en-US" b="0" i="0" u="none" strike="noStrike" dirty="0">
                <a:solidFill>
                  <a:srgbClr val="1C4587"/>
                </a:solidFill>
                <a:effectLst/>
              </a:rPr>
              <a:t>Favor large sites &amp; new construction</a:t>
            </a:r>
          </a:p>
          <a:p>
            <a:pPr lvl="1">
              <a:spcBef>
                <a:spcPts val="800"/>
              </a:spcBef>
            </a:pPr>
            <a:r>
              <a:rPr lang="en-US" b="0" i="0" u="none" strike="noStrike" dirty="0">
                <a:solidFill>
                  <a:srgbClr val="1C4587"/>
                </a:solidFill>
                <a:effectLst/>
              </a:rPr>
              <a:t>Little consideration of walkability or proximity</a:t>
            </a:r>
          </a:p>
          <a:p>
            <a:pPr marL="457200" lvl="1" indent="0">
              <a:spcBef>
                <a:spcPts val="800"/>
              </a:spcBef>
              <a:buNone/>
            </a:pPr>
            <a:endParaRPr lang="en-US" b="0" i="0" u="none" strike="noStrike" dirty="0">
              <a:solidFill>
                <a:srgbClr val="1C4587"/>
              </a:solidFill>
              <a:effectLst/>
            </a:endParaRPr>
          </a:p>
          <a:p>
            <a:pPr marL="0" lvl="1" indent="0">
              <a:spcBef>
                <a:spcPts val="800"/>
              </a:spcBef>
              <a:buNone/>
            </a:pPr>
            <a:r>
              <a:rPr lang="en-US" b="0" i="0" u="none" strike="noStrike" dirty="0">
                <a:solidFill>
                  <a:srgbClr val="1C4587"/>
                </a:solidFill>
                <a:effectLst/>
              </a:rPr>
              <a:t>Why? Fear of outgrowing space, but not fears related to student health, air pollution, or climate</a:t>
            </a:r>
            <a:br>
              <a:rPr lang="en-US" dirty="0"/>
            </a:br>
            <a:endParaRPr lang="en-US" dirty="0"/>
          </a:p>
        </p:txBody>
      </p:sp>
      <p:pic>
        <p:nvPicPr>
          <p:cNvPr id="7" name="Picture 2">
            <a:extLst>
              <a:ext uri="{FF2B5EF4-FFF2-40B4-BE49-F238E27FC236}">
                <a16:creationId xmlns:a16="http://schemas.microsoft.com/office/drawing/2014/main" id="{D01EE963-28B1-90AA-6307-7DF23D1FD53F}"/>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t="7195" r="-1" b="7194"/>
          <a:stretch/>
        </p:blipFill>
        <p:spPr bwMode="auto">
          <a:xfrm>
            <a:off x="5398850" y="1639155"/>
            <a:ext cx="6626893" cy="4254966"/>
          </a:xfrm>
          <a:prstGeom prst="rect">
            <a:avLst/>
          </a:prstGeom>
          <a:solidFill>
            <a:srgbClr val="FFFFFF"/>
          </a:solidFill>
        </p:spPr>
      </p:pic>
    </p:spTree>
    <p:extLst>
      <p:ext uri="{BB962C8B-B14F-4D97-AF65-F5344CB8AC3E}">
        <p14:creationId xmlns:p14="http://schemas.microsoft.com/office/powerpoint/2010/main" val="3149826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B7CFB5C-14B1-4D21-BC36-4681778C308C}"/>
              </a:ext>
            </a:extLst>
          </p:cNvPr>
          <p:cNvSpPr>
            <a:spLocks noGrp="1"/>
          </p:cNvSpPr>
          <p:nvPr>
            <p:ph type="body" sz="quarter" idx="19"/>
          </p:nvPr>
        </p:nvSpPr>
        <p:spPr>
          <a:xfrm>
            <a:off x="871548" y="1639117"/>
            <a:ext cx="4410315" cy="4254500"/>
          </a:xfrm>
        </p:spPr>
        <p:txBody>
          <a:bodyPr/>
          <a:lstStyle/>
          <a:p>
            <a:pPr marL="0" indent="0">
              <a:buNone/>
            </a:pPr>
            <a:r>
              <a:rPr lang="en-US" b="1" dirty="0"/>
              <a:t>Students</a:t>
            </a:r>
            <a:endParaRPr lang="en-US" dirty="0"/>
          </a:p>
          <a:p>
            <a:r>
              <a:rPr lang="en-US" dirty="0"/>
              <a:t>851,000 students in public schools</a:t>
            </a:r>
          </a:p>
          <a:p>
            <a:r>
              <a:rPr lang="en-US" dirty="0"/>
              <a:t>Student demographics: White (72%), Black (11%), Latinx (8%), Asian/Pacific Islander (7%), American Indian (2%), eligible for free/reduced lunch (39%)</a:t>
            </a:r>
          </a:p>
          <a:p>
            <a:r>
              <a:rPr lang="en-US" dirty="0"/>
              <a:t>Segregation an increasing issue</a:t>
            </a:r>
          </a:p>
          <a:p>
            <a:r>
              <a:rPr lang="en-US" dirty="0"/>
              <a:t>25% of Black students in the Minneapolis area are in </a:t>
            </a:r>
            <a:r>
              <a:rPr lang="en-US" dirty="0" err="1"/>
              <a:t>hypersegregated</a:t>
            </a:r>
            <a:r>
              <a:rPr lang="en-US" dirty="0"/>
              <a:t> schools</a:t>
            </a:r>
          </a:p>
        </p:txBody>
      </p:sp>
      <p:sp>
        <p:nvSpPr>
          <p:cNvPr id="10" name="Text Placeholder 9">
            <a:extLst>
              <a:ext uri="{FF2B5EF4-FFF2-40B4-BE49-F238E27FC236}">
                <a16:creationId xmlns:a16="http://schemas.microsoft.com/office/drawing/2014/main" id="{8BC445D2-BB9D-4080-9087-BC165E5F242B}"/>
              </a:ext>
            </a:extLst>
          </p:cNvPr>
          <p:cNvSpPr>
            <a:spLocks noGrp="1"/>
          </p:cNvSpPr>
          <p:nvPr>
            <p:ph type="body" sz="quarter" idx="16"/>
          </p:nvPr>
        </p:nvSpPr>
        <p:spPr/>
        <p:txBody>
          <a:bodyPr/>
          <a:lstStyle/>
          <a:p>
            <a:r>
              <a:rPr lang="en-US" dirty="0"/>
              <a:t>MN Stats at a Glance</a:t>
            </a:r>
          </a:p>
        </p:txBody>
      </p:sp>
      <p:sp>
        <p:nvSpPr>
          <p:cNvPr id="5" name="Text Placeholder 10">
            <a:extLst>
              <a:ext uri="{FF2B5EF4-FFF2-40B4-BE49-F238E27FC236}">
                <a16:creationId xmlns:a16="http://schemas.microsoft.com/office/drawing/2014/main" id="{50EF7539-5187-DCF6-EE8D-77AE5DA3E717}"/>
              </a:ext>
            </a:extLst>
          </p:cNvPr>
          <p:cNvSpPr txBox="1">
            <a:spLocks/>
          </p:cNvSpPr>
          <p:nvPr/>
        </p:nvSpPr>
        <p:spPr>
          <a:xfrm>
            <a:off x="6096000" y="1659165"/>
            <a:ext cx="5622757" cy="4254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86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rgbClr val="003865"/>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65"/>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65"/>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386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School buildings</a:t>
            </a:r>
          </a:p>
          <a:p>
            <a:r>
              <a:rPr lang="en-US" dirty="0"/>
              <a:t>Schools by the numbers:</a:t>
            </a:r>
          </a:p>
          <a:p>
            <a:pPr lvl="1"/>
            <a:r>
              <a:rPr lang="en-US" dirty="0"/>
              <a:t>328 school districts</a:t>
            </a:r>
          </a:p>
          <a:p>
            <a:pPr lvl="1"/>
            <a:r>
              <a:rPr lang="en-US" dirty="0"/>
              <a:t>2500 schools</a:t>
            </a:r>
          </a:p>
          <a:p>
            <a:pPr lvl="1"/>
            <a:r>
              <a:rPr lang="en-US" dirty="0"/>
              <a:t>170 charter schools </a:t>
            </a:r>
          </a:p>
          <a:p>
            <a:r>
              <a:rPr lang="en-US" dirty="0"/>
              <a:t>Average age of school building in US: 42 years</a:t>
            </a:r>
          </a:p>
          <a:p>
            <a:r>
              <a:rPr lang="en-US" dirty="0"/>
              <a:t>Minnesota school construction:</a:t>
            </a:r>
          </a:p>
          <a:p>
            <a:pPr lvl="1"/>
            <a:r>
              <a:rPr lang="en-US" dirty="0"/>
              <a:t>15 new/fully remodeled schools/year </a:t>
            </a:r>
          </a:p>
          <a:p>
            <a:pPr lvl="1"/>
            <a:r>
              <a:rPr lang="en-US" dirty="0"/>
              <a:t>25 major renovations/year</a:t>
            </a:r>
          </a:p>
          <a:p>
            <a:pPr lvl="1"/>
            <a:r>
              <a:rPr lang="en-US" dirty="0"/>
              <a:t>2014 estimate: MN schools have $3.7 billion in infrastructure needs</a:t>
            </a:r>
          </a:p>
        </p:txBody>
      </p:sp>
    </p:spTree>
    <p:extLst>
      <p:ext uri="{BB962C8B-B14F-4D97-AF65-F5344CB8AC3E}">
        <p14:creationId xmlns:p14="http://schemas.microsoft.com/office/powerpoint/2010/main" val="1326009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FE9BE94-05EB-EAAC-952F-BDBCBE84DF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145830"/>
            <a:ext cx="12192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D581DBF1-BA3C-E064-9589-F03BC2B6EA0F}"/>
              </a:ext>
            </a:extLst>
          </p:cNvPr>
          <p:cNvSpPr/>
          <p:nvPr/>
        </p:nvSpPr>
        <p:spPr>
          <a:xfrm>
            <a:off x="1163782" y="2983345"/>
            <a:ext cx="6142181" cy="1921164"/>
          </a:xfrm>
          <a:prstGeom prst="rect">
            <a:avLst/>
          </a:prstGeom>
          <a:solidFill>
            <a:srgbClr val="00386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C57159A-FACD-A758-25E8-BA42B7C67B87}"/>
              </a:ext>
            </a:extLst>
          </p:cNvPr>
          <p:cNvSpPr/>
          <p:nvPr/>
        </p:nvSpPr>
        <p:spPr>
          <a:xfrm>
            <a:off x="1433228" y="4091481"/>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2926851-8841-4519-8B13-A3F03C1706AD}"/>
              </a:ext>
            </a:extLst>
          </p:cNvPr>
          <p:cNvSpPr>
            <a:spLocks noGrp="1"/>
          </p:cNvSpPr>
          <p:nvPr>
            <p:ph type="body" sz="quarter" idx="10"/>
          </p:nvPr>
        </p:nvSpPr>
        <p:spPr>
          <a:xfrm>
            <a:off x="1318157" y="3158918"/>
            <a:ext cx="5793843" cy="932563"/>
          </a:xfrm>
        </p:spPr>
        <p:txBody>
          <a:bodyPr/>
          <a:lstStyle/>
          <a:p>
            <a:r>
              <a:rPr lang="en-US" dirty="0"/>
              <a:t>Process</a:t>
            </a:r>
          </a:p>
        </p:txBody>
      </p:sp>
      <p:sp>
        <p:nvSpPr>
          <p:cNvPr id="5" name="Text Placeholder 4">
            <a:extLst>
              <a:ext uri="{FF2B5EF4-FFF2-40B4-BE49-F238E27FC236}">
                <a16:creationId xmlns:a16="http://schemas.microsoft.com/office/drawing/2014/main" id="{25F173A4-70D7-47F5-8957-07EC492686D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71527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13ED8-7B25-4EB0-B327-A54F6FC7B074}"/>
              </a:ext>
            </a:extLst>
          </p:cNvPr>
          <p:cNvSpPr>
            <a:spLocks noGrp="1"/>
          </p:cNvSpPr>
          <p:nvPr>
            <p:ph type="body" sz="quarter" idx="16"/>
          </p:nvPr>
        </p:nvSpPr>
        <p:spPr/>
        <p:txBody>
          <a:bodyPr/>
          <a:lstStyle/>
          <a:p>
            <a:r>
              <a:rPr lang="en-US" dirty="0"/>
              <a:t>MN school construction process</a:t>
            </a:r>
          </a:p>
        </p:txBody>
      </p:sp>
      <p:sp>
        <p:nvSpPr>
          <p:cNvPr id="6" name="Text Placeholder 5">
            <a:extLst>
              <a:ext uri="{FF2B5EF4-FFF2-40B4-BE49-F238E27FC236}">
                <a16:creationId xmlns:a16="http://schemas.microsoft.com/office/drawing/2014/main" id="{BF6CF6D7-EA72-4977-B56B-A27B67748F2F}"/>
              </a:ext>
            </a:extLst>
          </p:cNvPr>
          <p:cNvSpPr>
            <a:spLocks noGrp="1"/>
          </p:cNvSpPr>
          <p:nvPr>
            <p:ph type="body" sz="quarter" idx="17"/>
          </p:nvPr>
        </p:nvSpPr>
        <p:spPr>
          <a:xfrm>
            <a:off x="871538" y="1907139"/>
            <a:ext cx="7314730" cy="4254500"/>
          </a:xfrm>
        </p:spPr>
        <p:txBody>
          <a:bodyPr/>
          <a:lstStyle/>
          <a:p>
            <a:pPr marL="457200" indent="-457200" rtl="0">
              <a:spcBef>
                <a:spcPts val="800"/>
              </a:spcBef>
              <a:spcAft>
                <a:spcPts val="0"/>
              </a:spcAft>
              <a:buFont typeface="+mj-lt"/>
              <a:buAutoNum type="arabicPeriod"/>
            </a:pPr>
            <a:r>
              <a:rPr lang="en-US" b="0" i="0" u="none" strike="noStrike" dirty="0">
                <a:solidFill>
                  <a:srgbClr val="1C4587"/>
                </a:solidFill>
                <a:effectLst/>
              </a:rPr>
              <a:t>District identifies a need/interest in new/renovated facility &amp; assembles some type of site selection committee</a:t>
            </a:r>
          </a:p>
          <a:p>
            <a:pPr marL="457200" indent="-457200" rtl="0">
              <a:spcBef>
                <a:spcPts val="800"/>
              </a:spcBef>
              <a:spcAft>
                <a:spcPts val="0"/>
              </a:spcAft>
              <a:buFont typeface="+mj-lt"/>
              <a:buAutoNum type="arabicPeriod"/>
            </a:pPr>
            <a:r>
              <a:rPr lang="en-US" b="1" i="0" u="none" strike="noStrike" dirty="0">
                <a:solidFill>
                  <a:srgbClr val="1C4587"/>
                </a:solidFill>
                <a:effectLst/>
              </a:rPr>
              <a:t>Site selected, </a:t>
            </a:r>
            <a:r>
              <a:rPr lang="en-US" dirty="0">
                <a:solidFill>
                  <a:srgbClr val="1C4587"/>
                </a:solidFill>
              </a:rPr>
              <a:t>pre-</a:t>
            </a:r>
            <a:r>
              <a:rPr lang="en-US" b="0" i="0" u="none" strike="noStrike" dirty="0">
                <a:solidFill>
                  <a:srgbClr val="1C4587"/>
                </a:solidFill>
                <a:effectLst/>
              </a:rPr>
              <a:t>design estimates take place</a:t>
            </a:r>
          </a:p>
          <a:p>
            <a:pPr marL="457200" indent="-457200" rtl="0">
              <a:spcBef>
                <a:spcPts val="800"/>
              </a:spcBef>
              <a:spcAft>
                <a:spcPts val="0"/>
              </a:spcAft>
              <a:buFont typeface="+mj-lt"/>
              <a:buAutoNum type="arabicPeriod"/>
            </a:pPr>
            <a:r>
              <a:rPr lang="en-US" b="0" i="0" u="none" strike="noStrike" dirty="0">
                <a:solidFill>
                  <a:srgbClr val="1C4587"/>
                </a:solidFill>
                <a:effectLst/>
              </a:rPr>
              <a:t>Plan submitted to MDE commissioner for state review &amp; comment</a:t>
            </a:r>
          </a:p>
          <a:p>
            <a:pPr marL="457200" indent="-457200" rtl="0">
              <a:spcBef>
                <a:spcPts val="800"/>
              </a:spcBef>
              <a:spcAft>
                <a:spcPts val="0"/>
              </a:spcAft>
              <a:buFont typeface="+mj-lt"/>
              <a:buAutoNum type="arabicPeriod"/>
            </a:pPr>
            <a:r>
              <a:rPr lang="en-US" b="0" i="0" u="none" strike="noStrike" dirty="0">
                <a:solidFill>
                  <a:srgbClr val="1C4587"/>
                </a:solidFill>
                <a:effectLst/>
              </a:rPr>
              <a:t>If review positive, proposal goes to voters for approval of financing</a:t>
            </a:r>
          </a:p>
          <a:p>
            <a:pPr marL="457200" indent="-457200" rtl="0">
              <a:spcBef>
                <a:spcPts val="800"/>
              </a:spcBef>
              <a:spcAft>
                <a:spcPts val="0"/>
              </a:spcAft>
              <a:buFont typeface="+mj-lt"/>
              <a:buAutoNum type="arabicPeriod"/>
            </a:pPr>
            <a:r>
              <a:rPr lang="en-US" b="0" i="0" u="none" strike="noStrike" dirty="0">
                <a:solidFill>
                  <a:srgbClr val="1C4587"/>
                </a:solidFill>
                <a:effectLst/>
              </a:rPr>
              <a:t>If financing approved, then </a:t>
            </a:r>
            <a:r>
              <a:rPr lang="en-US" b="1" i="0" u="none" strike="noStrike" dirty="0">
                <a:solidFill>
                  <a:srgbClr val="1C4587"/>
                </a:solidFill>
                <a:effectLst/>
              </a:rPr>
              <a:t>site design takes place</a:t>
            </a:r>
          </a:p>
          <a:p>
            <a:pPr marL="457200" indent="-457200" rtl="0">
              <a:spcBef>
                <a:spcPts val="800"/>
              </a:spcBef>
              <a:spcAft>
                <a:spcPts val="0"/>
              </a:spcAft>
              <a:buFont typeface="+mj-lt"/>
              <a:buAutoNum type="arabicPeriod"/>
            </a:pPr>
            <a:r>
              <a:rPr lang="en-US" b="0" i="0" u="none" strike="noStrike" dirty="0">
                <a:solidFill>
                  <a:srgbClr val="1C4587"/>
                </a:solidFill>
                <a:effectLst/>
              </a:rPr>
              <a:t>New construction/renovation occurs</a:t>
            </a:r>
          </a:p>
          <a:p>
            <a:pPr marL="0" indent="0" rtl="0">
              <a:spcBef>
                <a:spcPts val="800"/>
              </a:spcBef>
              <a:spcAft>
                <a:spcPts val="0"/>
              </a:spcAft>
              <a:buNone/>
            </a:pPr>
            <a:br>
              <a:rPr lang="en-US" dirty="0"/>
            </a:br>
            <a:endParaRPr lang="en-US" dirty="0"/>
          </a:p>
        </p:txBody>
      </p:sp>
      <p:pic>
        <p:nvPicPr>
          <p:cNvPr id="4" name="Picture 3">
            <a:extLst>
              <a:ext uri="{FF2B5EF4-FFF2-40B4-BE49-F238E27FC236}">
                <a16:creationId xmlns:a16="http://schemas.microsoft.com/office/drawing/2014/main" id="{9F7E9A25-4360-FE6E-8AE5-B2622369E187}"/>
              </a:ext>
            </a:extLst>
          </p:cNvPr>
          <p:cNvPicPr>
            <a:picLocks noChangeAspect="1"/>
          </p:cNvPicPr>
          <p:nvPr/>
        </p:nvPicPr>
        <p:blipFill rotWithShape="1">
          <a:blip r:embed="rId3"/>
          <a:srcRect r="20510" b="1379"/>
          <a:stretch/>
        </p:blipFill>
        <p:spPr>
          <a:xfrm>
            <a:off x="8186267" y="1591820"/>
            <a:ext cx="3773126" cy="4604028"/>
          </a:xfrm>
          <a:prstGeom prst="rect">
            <a:avLst/>
          </a:prstGeom>
        </p:spPr>
      </p:pic>
      <p:sp>
        <p:nvSpPr>
          <p:cNvPr id="7" name="TextBox 6">
            <a:extLst>
              <a:ext uri="{FF2B5EF4-FFF2-40B4-BE49-F238E27FC236}">
                <a16:creationId xmlns:a16="http://schemas.microsoft.com/office/drawing/2014/main" id="{6E878EB4-8934-616C-3887-794730030D6F}"/>
              </a:ext>
            </a:extLst>
          </p:cNvPr>
          <p:cNvSpPr txBox="1"/>
          <p:nvPr/>
        </p:nvSpPr>
        <p:spPr>
          <a:xfrm>
            <a:off x="8592207" y="1959198"/>
            <a:ext cx="3168869" cy="3477875"/>
          </a:xfrm>
          <a:prstGeom prst="rect">
            <a:avLst/>
          </a:prstGeom>
          <a:noFill/>
        </p:spPr>
        <p:txBody>
          <a:bodyPr wrap="square">
            <a:spAutoFit/>
          </a:bodyPr>
          <a:lstStyle/>
          <a:p>
            <a:pPr marL="114300" rtl="0">
              <a:spcBef>
                <a:spcPts val="0"/>
              </a:spcBef>
              <a:spcAft>
                <a:spcPts val="0"/>
              </a:spcAft>
            </a:pPr>
            <a:r>
              <a:rPr lang="en-US" sz="2200" b="1" i="1" u="none" strike="noStrike" dirty="0">
                <a:solidFill>
                  <a:schemeClr val="bg1"/>
                </a:solidFill>
                <a:effectLst/>
              </a:rPr>
              <a:t>The gist:</a:t>
            </a:r>
          </a:p>
          <a:p>
            <a:pPr marL="114300" rtl="0">
              <a:spcBef>
                <a:spcPts val="0"/>
              </a:spcBef>
              <a:spcAft>
                <a:spcPts val="0"/>
              </a:spcAft>
            </a:pPr>
            <a:endParaRPr lang="en-US" sz="2200" b="0" i="1" dirty="0">
              <a:solidFill>
                <a:schemeClr val="bg1"/>
              </a:solidFill>
              <a:effectLst/>
            </a:endParaRPr>
          </a:p>
          <a:p>
            <a:pPr marL="114300" rtl="0">
              <a:spcBef>
                <a:spcPts val="0"/>
              </a:spcBef>
              <a:spcAft>
                <a:spcPts val="0"/>
              </a:spcAft>
            </a:pPr>
            <a:r>
              <a:rPr lang="en-US" sz="2200" b="0" i="1" u="none" strike="noStrike" dirty="0">
                <a:solidFill>
                  <a:schemeClr val="bg1"/>
                </a:solidFill>
                <a:effectLst/>
              </a:rPr>
              <a:t>Site selection &amp; funding occurs at local level, but required state approvals strongly influence decisions towards large, walk/bike unfriendly sites.</a:t>
            </a:r>
            <a:endParaRPr lang="en-US" sz="2200" dirty="0">
              <a:solidFill>
                <a:schemeClr val="bg1"/>
              </a:solidFill>
              <a:highlight>
                <a:srgbClr val="0000FF"/>
              </a:highlight>
            </a:endParaRPr>
          </a:p>
        </p:txBody>
      </p:sp>
    </p:spTree>
    <p:extLst>
      <p:ext uri="{BB962C8B-B14F-4D97-AF65-F5344CB8AC3E}">
        <p14:creationId xmlns:p14="http://schemas.microsoft.com/office/powerpoint/2010/main" val="1248978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FE9BE94-05EB-EAAC-952F-BDBCBE84DF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145830"/>
            <a:ext cx="12192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D581DBF1-BA3C-E064-9589-F03BC2B6EA0F}"/>
              </a:ext>
            </a:extLst>
          </p:cNvPr>
          <p:cNvSpPr/>
          <p:nvPr/>
        </p:nvSpPr>
        <p:spPr>
          <a:xfrm>
            <a:off x="1163782" y="2983345"/>
            <a:ext cx="6142181" cy="1921164"/>
          </a:xfrm>
          <a:prstGeom prst="rect">
            <a:avLst/>
          </a:prstGeom>
          <a:solidFill>
            <a:srgbClr val="00386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C57159A-FACD-A758-25E8-BA42B7C67B87}"/>
              </a:ext>
            </a:extLst>
          </p:cNvPr>
          <p:cNvSpPr/>
          <p:nvPr/>
        </p:nvSpPr>
        <p:spPr>
          <a:xfrm>
            <a:off x="1433228" y="4091481"/>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2926851-8841-4519-8B13-A3F03C1706AD}"/>
              </a:ext>
            </a:extLst>
          </p:cNvPr>
          <p:cNvSpPr>
            <a:spLocks noGrp="1"/>
          </p:cNvSpPr>
          <p:nvPr>
            <p:ph type="body" sz="quarter" idx="10"/>
          </p:nvPr>
        </p:nvSpPr>
        <p:spPr>
          <a:xfrm>
            <a:off x="1318157" y="3158918"/>
            <a:ext cx="5793843" cy="932563"/>
          </a:xfrm>
        </p:spPr>
        <p:txBody>
          <a:bodyPr/>
          <a:lstStyle/>
          <a:p>
            <a:r>
              <a:rPr lang="en-US" dirty="0"/>
              <a:t>Moving Forward</a:t>
            </a:r>
          </a:p>
        </p:txBody>
      </p:sp>
      <p:sp>
        <p:nvSpPr>
          <p:cNvPr id="5" name="Text Placeholder 4">
            <a:extLst>
              <a:ext uri="{FF2B5EF4-FFF2-40B4-BE49-F238E27FC236}">
                <a16:creationId xmlns:a16="http://schemas.microsoft.com/office/drawing/2014/main" id="{25F173A4-70D7-47F5-8957-07EC492686D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826137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76200"/>
            <a:ext cx="9144000" cy="678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34966" y="343903"/>
            <a:ext cx="5988718" cy="598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92039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67100" y="876300"/>
            <a:ext cx="5257800" cy="510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rPr>
              <a:t>Student Population</a:t>
            </a:r>
            <a:endParaRPr lang="en-US" sz="3200" dirty="0">
              <a:solidFill>
                <a:schemeClr val="accent1"/>
              </a:solidFill>
            </a:endParaRPr>
          </a:p>
          <a:p>
            <a:pPr algn="ctr"/>
            <a:endParaRPr lang="en-US" sz="3200" b="1" dirty="0">
              <a:solidFill>
                <a:schemeClr val="accent1"/>
              </a:solidFill>
            </a:endParaRPr>
          </a:p>
          <a:p>
            <a:pPr algn="ctr"/>
            <a:r>
              <a:rPr lang="en-US" sz="3200" b="1" dirty="0">
                <a:solidFill>
                  <a:schemeClr val="accent1"/>
                </a:solidFill>
              </a:rPr>
              <a:t>Acreage Requirements</a:t>
            </a:r>
          </a:p>
          <a:p>
            <a:pPr algn="ctr"/>
            <a:endParaRPr lang="en-US" sz="3200" b="1" dirty="0">
              <a:solidFill>
                <a:schemeClr val="accent1"/>
              </a:solidFill>
            </a:endParaRPr>
          </a:p>
          <a:p>
            <a:pPr algn="ctr"/>
            <a:r>
              <a:rPr lang="en-US" sz="3200" b="1" dirty="0">
                <a:solidFill>
                  <a:schemeClr val="accent1"/>
                </a:solidFill>
              </a:rPr>
              <a:t>Convenient Access</a:t>
            </a:r>
          </a:p>
          <a:p>
            <a:pPr algn="ctr"/>
            <a:endParaRPr lang="en-US" sz="3200" b="1" dirty="0">
              <a:solidFill>
                <a:schemeClr val="accent1"/>
              </a:solidFill>
            </a:endParaRPr>
          </a:p>
          <a:p>
            <a:pPr algn="ctr"/>
            <a:r>
              <a:rPr lang="en-US" sz="3200" b="1" dirty="0">
                <a:solidFill>
                  <a:schemeClr val="accent1"/>
                </a:solidFill>
              </a:rPr>
              <a:t>Utilities</a:t>
            </a:r>
          </a:p>
          <a:p>
            <a:pPr algn="ctr"/>
            <a:endParaRPr lang="en-US" sz="3200" b="1" dirty="0">
              <a:solidFill>
                <a:schemeClr val="accent1"/>
              </a:solidFill>
            </a:endParaRPr>
          </a:p>
          <a:p>
            <a:pPr algn="ctr"/>
            <a:r>
              <a:rPr lang="en-US" sz="3200" b="1" dirty="0">
                <a:solidFill>
                  <a:schemeClr val="accent1"/>
                </a:solidFill>
              </a:rPr>
              <a:t>Construction Costs</a:t>
            </a:r>
          </a:p>
        </p:txBody>
      </p:sp>
      <p:sp>
        <p:nvSpPr>
          <p:cNvPr id="4" name="TextBox 3"/>
          <p:cNvSpPr txBox="1"/>
          <p:nvPr/>
        </p:nvSpPr>
        <p:spPr>
          <a:xfrm rot="20548512">
            <a:off x="416962" y="1302186"/>
            <a:ext cx="1622816"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Operating</a:t>
            </a:r>
          </a:p>
          <a:p>
            <a:pPr algn="ctr"/>
            <a:r>
              <a:rPr lang="en-US" sz="2400" dirty="0">
                <a:effectLst>
                  <a:outerShdw blurRad="38100" dist="38100" dir="2700000" algn="tl">
                    <a:srgbClr val="000000">
                      <a:alpha val="43137"/>
                    </a:srgbClr>
                  </a:outerShdw>
                </a:effectLst>
              </a:rPr>
              <a:t>costs</a:t>
            </a:r>
          </a:p>
        </p:txBody>
      </p:sp>
      <p:sp>
        <p:nvSpPr>
          <p:cNvPr id="5" name="TextBox 4"/>
          <p:cNvSpPr txBox="1"/>
          <p:nvPr/>
        </p:nvSpPr>
        <p:spPr>
          <a:xfrm rot="1080391">
            <a:off x="8230856" y="3679830"/>
            <a:ext cx="2300630"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Transportation</a:t>
            </a:r>
          </a:p>
          <a:p>
            <a:pPr algn="ctr"/>
            <a:r>
              <a:rPr lang="en-US" sz="2400" dirty="0">
                <a:effectLst>
                  <a:outerShdw blurRad="38100" dist="38100" dir="2700000" algn="tl">
                    <a:srgbClr val="000000">
                      <a:alpha val="43137"/>
                    </a:srgbClr>
                  </a:outerShdw>
                </a:effectLst>
              </a:rPr>
              <a:t>costs</a:t>
            </a:r>
          </a:p>
        </p:txBody>
      </p:sp>
      <p:sp>
        <p:nvSpPr>
          <p:cNvPr id="6" name="TextBox 5"/>
          <p:cNvSpPr txBox="1"/>
          <p:nvPr/>
        </p:nvSpPr>
        <p:spPr>
          <a:xfrm rot="20548512">
            <a:off x="7102062" y="352805"/>
            <a:ext cx="1077539" cy="461665"/>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Equity</a:t>
            </a:r>
          </a:p>
        </p:txBody>
      </p:sp>
      <p:sp>
        <p:nvSpPr>
          <p:cNvPr id="7" name="TextBox 6"/>
          <p:cNvSpPr txBox="1"/>
          <p:nvPr/>
        </p:nvSpPr>
        <p:spPr>
          <a:xfrm rot="773444">
            <a:off x="9121225" y="575982"/>
            <a:ext cx="2879314"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Safe walking &amp; </a:t>
            </a:r>
          </a:p>
          <a:p>
            <a:pPr algn="ctr"/>
            <a:r>
              <a:rPr lang="en-US" sz="2400" dirty="0">
                <a:effectLst>
                  <a:outerShdw blurRad="38100" dist="38100" dir="2700000" algn="tl">
                    <a:srgbClr val="000000">
                      <a:alpha val="43137"/>
                    </a:srgbClr>
                  </a:outerShdw>
                </a:effectLst>
              </a:rPr>
              <a:t>biking for students</a:t>
            </a:r>
          </a:p>
        </p:txBody>
      </p:sp>
      <p:sp>
        <p:nvSpPr>
          <p:cNvPr id="8" name="TextBox 7"/>
          <p:cNvSpPr txBox="1"/>
          <p:nvPr/>
        </p:nvSpPr>
        <p:spPr>
          <a:xfrm rot="20548512">
            <a:off x="904497" y="5049656"/>
            <a:ext cx="2740109" cy="1200329"/>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Renovate or </a:t>
            </a:r>
          </a:p>
          <a:p>
            <a:pPr algn="ctr"/>
            <a:r>
              <a:rPr lang="en-US" sz="2400" dirty="0">
                <a:effectLst>
                  <a:outerShdw blurRad="38100" dist="38100" dir="2700000" algn="tl">
                    <a:srgbClr val="000000">
                      <a:alpha val="43137"/>
                    </a:srgbClr>
                  </a:outerShdw>
                </a:effectLst>
              </a:rPr>
              <a:t>reuse versus</a:t>
            </a:r>
          </a:p>
          <a:p>
            <a:pPr algn="ctr"/>
            <a:r>
              <a:rPr lang="en-US" sz="2400" dirty="0">
                <a:effectLst>
                  <a:outerShdw blurRad="38100" dist="38100" dir="2700000" algn="tl">
                    <a:srgbClr val="000000">
                      <a:alpha val="43137"/>
                    </a:srgbClr>
                  </a:outerShdw>
                </a:effectLst>
              </a:rPr>
              <a:t> new construction</a:t>
            </a:r>
          </a:p>
        </p:txBody>
      </p:sp>
      <p:sp>
        <p:nvSpPr>
          <p:cNvPr id="9" name="TextBox 8"/>
          <p:cNvSpPr txBox="1"/>
          <p:nvPr/>
        </p:nvSpPr>
        <p:spPr>
          <a:xfrm rot="1922254">
            <a:off x="10196128" y="3796527"/>
            <a:ext cx="1947970" cy="461665"/>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Air pollution</a:t>
            </a:r>
          </a:p>
        </p:txBody>
      </p:sp>
      <p:sp>
        <p:nvSpPr>
          <p:cNvPr id="10" name="TextBox 9"/>
          <p:cNvSpPr txBox="1"/>
          <p:nvPr/>
        </p:nvSpPr>
        <p:spPr>
          <a:xfrm rot="467810">
            <a:off x="1818568" y="3171807"/>
            <a:ext cx="2276585"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Neighborhood</a:t>
            </a:r>
          </a:p>
          <a:p>
            <a:pPr algn="ctr"/>
            <a:r>
              <a:rPr lang="en-US" sz="2400" dirty="0">
                <a:effectLst>
                  <a:outerShdw blurRad="38100" dist="38100" dir="2700000" algn="tl">
                    <a:srgbClr val="000000">
                      <a:alpha val="43137"/>
                    </a:srgbClr>
                  </a:outerShdw>
                </a:effectLst>
              </a:rPr>
              <a:t>impacts</a:t>
            </a:r>
          </a:p>
        </p:txBody>
      </p:sp>
      <p:sp>
        <p:nvSpPr>
          <p:cNvPr id="11" name="TextBox 10"/>
          <p:cNvSpPr txBox="1"/>
          <p:nvPr/>
        </p:nvSpPr>
        <p:spPr>
          <a:xfrm rot="20548512">
            <a:off x="5580118" y="5824217"/>
            <a:ext cx="1829347"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Attendance</a:t>
            </a:r>
          </a:p>
          <a:p>
            <a:pPr algn="ctr"/>
            <a:r>
              <a:rPr lang="en-US" sz="2400" dirty="0">
                <a:effectLst>
                  <a:outerShdw blurRad="38100" dist="38100" dir="2700000" algn="tl">
                    <a:srgbClr val="000000">
                      <a:alpha val="43137"/>
                    </a:srgbClr>
                  </a:outerShdw>
                </a:effectLst>
              </a:rPr>
              <a:t>zones</a:t>
            </a:r>
          </a:p>
        </p:txBody>
      </p:sp>
      <p:sp>
        <p:nvSpPr>
          <p:cNvPr id="13" name="TextBox 12"/>
          <p:cNvSpPr txBox="1"/>
          <p:nvPr/>
        </p:nvSpPr>
        <p:spPr>
          <a:xfrm rot="1188775">
            <a:off x="3936579" y="5877567"/>
            <a:ext cx="1194558" cy="461665"/>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Politics</a:t>
            </a:r>
          </a:p>
        </p:txBody>
      </p:sp>
      <p:sp>
        <p:nvSpPr>
          <p:cNvPr id="14" name="TextBox 13"/>
          <p:cNvSpPr txBox="1"/>
          <p:nvPr/>
        </p:nvSpPr>
        <p:spPr>
          <a:xfrm rot="20548512">
            <a:off x="9377705" y="2472390"/>
            <a:ext cx="2273379"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Regional</a:t>
            </a:r>
          </a:p>
          <a:p>
            <a:pPr algn="ctr"/>
            <a:r>
              <a:rPr lang="en-US" sz="2400" dirty="0">
                <a:effectLst>
                  <a:outerShdw blurRad="38100" dist="38100" dir="2700000" algn="tl">
                    <a:srgbClr val="000000">
                      <a:alpha val="43137"/>
                    </a:srgbClr>
                  </a:outerShdw>
                </a:effectLst>
              </a:rPr>
              <a:t>transportation</a:t>
            </a:r>
          </a:p>
        </p:txBody>
      </p:sp>
      <p:sp>
        <p:nvSpPr>
          <p:cNvPr id="15" name="TextBox 14"/>
          <p:cNvSpPr txBox="1"/>
          <p:nvPr/>
        </p:nvSpPr>
        <p:spPr>
          <a:xfrm rot="21374624">
            <a:off x="4205950" y="262083"/>
            <a:ext cx="2563841" cy="830997"/>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Future of </a:t>
            </a:r>
          </a:p>
          <a:p>
            <a:pPr algn="ctr"/>
            <a:r>
              <a:rPr lang="en-US" sz="2400" dirty="0">
                <a:effectLst>
                  <a:outerShdw blurRad="38100" dist="38100" dir="2700000" algn="tl">
                    <a:srgbClr val="000000">
                      <a:alpha val="43137"/>
                    </a:srgbClr>
                  </a:outerShdw>
                </a:effectLst>
              </a:rPr>
              <a:t>existing school</a:t>
            </a:r>
          </a:p>
        </p:txBody>
      </p:sp>
      <p:sp>
        <p:nvSpPr>
          <p:cNvPr id="16" name="TextBox 15"/>
          <p:cNvSpPr txBox="1"/>
          <p:nvPr/>
        </p:nvSpPr>
        <p:spPr>
          <a:xfrm rot="20548512">
            <a:off x="722754" y="2350440"/>
            <a:ext cx="2066592"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Learning</a:t>
            </a:r>
          </a:p>
          <a:p>
            <a:pPr algn="ctr"/>
            <a:r>
              <a:rPr lang="en-US" sz="2400" dirty="0">
                <a:effectLst>
                  <a:outerShdw blurRad="38100" dist="38100" dir="2700000" algn="tl">
                    <a:srgbClr val="000000">
                      <a:alpha val="43137"/>
                    </a:srgbClr>
                  </a:outerShdw>
                </a:effectLst>
              </a:rPr>
              <a:t>environment</a:t>
            </a:r>
          </a:p>
        </p:txBody>
      </p:sp>
      <p:sp>
        <p:nvSpPr>
          <p:cNvPr id="17" name="TextBox 16"/>
          <p:cNvSpPr txBox="1"/>
          <p:nvPr/>
        </p:nvSpPr>
        <p:spPr>
          <a:xfrm rot="229880">
            <a:off x="895812" y="3954649"/>
            <a:ext cx="1550424"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Adjacent</a:t>
            </a:r>
          </a:p>
          <a:p>
            <a:pPr algn="ctr"/>
            <a:r>
              <a:rPr lang="en-US" sz="2400" dirty="0">
                <a:effectLst>
                  <a:outerShdw blurRad="38100" dist="38100" dir="2700000" algn="tl">
                    <a:srgbClr val="000000">
                      <a:alpha val="43137"/>
                    </a:srgbClr>
                  </a:outerShdw>
                </a:effectLst>
              </a:rPr>
              <a:t>land uses</a:t>
            </a:r>
          </a:p>
        </p:txBody>
      </p:sp>
      <p:sp>
        <p:nvSpPr>
          <p:cNvPr id="18" name="TextBox 17"/>
          <p:cNvSpPr txBox="1"/>
          <p:nvPr/>
        </p:nvSpPr>
        <p:spPr>
          <a:xfrm rot="20548512">
            <a:off x="8493120" y="4891945"/>
            <a:ext cx="2872902"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High performance,</a:t>
            </a:r>
          </a:p>
          <a:p>
            <a:pPr algn="ctr"/>
            <a:r>
              <a:rPr lang="en-US" sz="2400" dirty="0">
                <a:effectLst>
                  <a:outerShdw blurRad="38100" dist="38100" dir="2700000" algn="tl">
                    <a:srgbClr val="000000">
                      <a:alpha val="43137"/>
                    </a:srgbClr>
                  </a:outerShdw>
                </a:effectLst>
              </a:rPr>
              <a:t>healthy school</a:t>
            </a:r>
          </a:p>
        </p:txBody>
      </p:sp>
      <p:sp>
        <p:nvSpPr>
          <p:cNvPr id="19" name="TextBox 18"/>
          <p:cNvSpPr txBox="1"/>
          <p:nvPr/>
        </p:nvSpPr>
        <p:spPr>
          <a:xfrm rot="20548512">
            <a:off x="3123736" y="4008958"/>
            <a:ext cx="2016899"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Public</a:t>
            </a:r>
          </a:p>
          <a:p>
            <a:pPr algn="ctr"/>
            <a:r>
              <a:rPr lang="en-US" sz="2400" dirty="0">
                <a:effectLst>
                  <a:outerShdw blurRad="38100" dist="38100" dir="2700000" algn="tl">
                    <a:srgbClr val="000000">
                      <a:alpha val="43137"/>
                    </a:srgbClr>
                  </a:outerShdw>
                </a:effectLst>
              </a:rPr>
              <a:t>involvement</a:t>
            </a:r>
          </a:p>
        </p:txBody>
      </p:sp>
      <p:sp>
        <p:nvSpPr>
          <p:cNvPr id="20" name="TextBox 19"/>
          <p:cNvSpPr txBox="1"/>
          <p:nvPr/>
        </p:nvSpPr>
        <p:spPr>
          <a:xfrm rot="20548512">
            <a:off x="8465911" y="1612168"/>
            <a:ext cx="1969065"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Coordinated</a:t>
            </a:r>
          </a:p>
          <a:p>
            <a:pPr algn="ctr"/>
            <a:r>
              <a:rPr lang="en-US" sz="2400" dirty="0">
                <a:effectLst>
                  <a:outerShdw blurRad="38100" dist="38100" dir="2700000" algn="tl">
                    <a:srgbClr val="000000">
                      <a:alpha val="43137"/>
                    </a:srgbClr>
                  </a:outerShdw>
                </a:effectLst>
              </a:rPr>
              <a:t>planning</a:t>
            </a:r>
          </a:p>
        </p:txBody>
      </p:sp>
      <p:sp>
        <p:nvSpPr>
          <p:cNvPr id="21" name="TextBox 20"/>
          <p:cNvSpPr txBox="1"/>
          <p:nvPr/>
        </p:nvSpPr>
        <p:spPr>
          <a:xfrm rot="1027699">
            <a:off x="7147345" y="4143095"/>
            <a:ext cx="1311578"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Student</a:t>
            </a:r>
          </a:p>
          <a:p>
            <a:pPr algn="ctr"/>
            <a:r>
              <a:rPr lang="en-US" sz="2400" dirty="0">
                <a:effectLst>
                  <a:outerShdw blurRad="38100" dist="38100" dir="2700000" algn="tl">
                    <a:srgbClr val="000000">
                      <a:alpha val="43137"/>
                    </a:srgbClr>
                  </a:outerShdw>
                </a:effectLst>
              </a:rPr>
              <a:t>health</a:t>
            </a:r>
          </a:p>
        </p:txBody>
      </p:sp>
      <p:sp>
        <p:nvSpPr>
          <p:cNvPr id="22" name="TextBox 21"/>
          <p:cNvSpPr txBox="1"/>
          <p:nvPr/>
        </p:nvSpPr>
        <p:spPr>
          <a:xfrm rot="795710">
            <a:off x="2590818" y="1574627"/>
            <a:ext cx="1760418" cy="461665"/>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Test scores</a:t>
            </a:r>
          </a:p>
        </p:txBody>
      </p:sp>
      <p:sp>
        <p:nvSpPr>
          <p:cNvPr id="23" name="TextBox 22"/>
          <p:cNvSpPr txBox="1"/>
          <p:nvPr/>
        </p:nvSpPr>
        <p:spPr>
          <a:xfrm rot="20548512">
            <a:off x="7760651" y="2746735"/>
            <a:ext cx="1430200" cy="461665"/>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Diversity</a:t>
            </a:r>
          </a:p>
        </p:txBody>
      </p:sp>
      <p:sp>
        <p:nvSpPr>
          <p:cNvPr id="24" name="TextBox 23"/>
          <p:cNvSpPr txBox="1"/>
          <p:nvPr/>
        </p:nvSpPr>
        <p:spPr>
          <a:xfrm rot="828390">
            <a:off x="880522" y="623404"/>
            <a:ext cx="3069686" cy="461665"/>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Toxic contamination</a:t>
            </a:r>
          </a:p>
        </p:txBody>
      </p:sp>
      <p:sp>
        <p:nvSpPr>
          <p:cNvPr id="25" name="TextBox 24"/>
          <p:cNvSpPr txBox="1"/>
          <p:nvPr/>
        </p:nvSpPr>
        <p:spPr>
          <a:xfrm>
            <a:off x="2638692" y="1938945"/>
            <a:ext cx="6779420" cy="2800767"/>
          </a:xfrm>
          <a:prstGeom prst="rect">
            <a:avLst/>
          </a:prstGeom>
          <a:solidFill>
            <a:srgbClr val="971A14">
              <a:alpha val="74902"/>
            </a:srgbClr>
          </a:solidFill>
          <a:effectLst>
            <a:outerShdw blurRad="50800" dist="38100" dir="2700000" algn="tl" rotWithShape="0">
              <a:prstClr val="black">
                <a:alpha val="40000"/>
              </a:prstClr>
            </a:outerShdw>
            <a:softEdge rad="127000"/>
          </a:effectLst>
        </p:spPr>
        <p:txBody>
          <a:bodyPr wrap="none" rtlCol="0">
            <a:spAutoFit/>
          </a:bodyPr>
          <a:lstStyle/>
          <a:p>
            <a:pPr algn="ctr"/>
            <a:r>
              <a:rPr lang="en-US" sz="8800" b="1" dirty="0">
                <a:solidFill>
                  <a:schemeClr val="bg1"/>
                </a:solidFill>
                <a:effectLst>
                  <a:outerShdw blurRad="38100" dist="38100" dir="2700000" algn="tl">
                    <a:srgbClr val="000000">
                      <a:alpha val="43137"/>
                    </a:srgbClr>
                  </a:outerShdw>
                </a:effectLst>
              </a:rPr>
              <a:t>Community</a:t>
            </a:r>
          </a:p>
          <a:p>
            <a:pPr algn="ctr"/>
            <a:r>
              <a:rPr lang="en-US" sz="8800" b="1" dirty="0">
                <a:solidFill>
                  <a:schemeClr val="bg1"/>
                </a:solidFill>
                <a:effectLst>
                  <a:outerShdw blurRad="38100" dist="38100" dir="2700000" algn="tl">
                    <a:srgbClr val="000000">
                      <a:alpha val="43137"/>
                    </a:srgbClr>
                  </a:outerShdw>
                </a:effectLst>
              </a:rPr>
              <a:t>Values</a:t>
            </a:r>
          </a:p>
        </p:txBody>
      </p:sp>
      <p:sp>
        <p:nvSpPr>
          <p:cNvPr id="2" name="Slide Number Placeholder 1"/>
          <p:cNvSpPr>
            <a:spLocks noGrp="1"/>
          </p:cNvSpPr>
          <p:nvPr>
            <p:ph type="sldNum" sz="quarter" idx="12"/>
          </p:nvPr>
        </p:nvSpPr>
        <p:spPr/>
        <p:txBody>
          <a:bodyPr/>
          <a:lstStyle/>
          <a:p>
            <a:endParaRPr lang="en-US" dirty="0"/>
          </a:p>
        </p:txBody>
      </p:sp>
      <p:sp>
        <p:nvSpPr>
          <p:cNvPr id="26" name="TextBox 25">
            <a:extLst>
              <a:ext uri="{FF2B5EF4-FFF2-40B4-BE49-F238E27FC236}">
                <a16:creationId xmlns:a16="http://schemas.microsoft.com/office/drawing/2014/main" id="{F68DFE23-3CCC-BA6F-3A77-4137CC141A5E}"/>
              </a:ext>
            </a:extLst>
          </p:cNvPr>
          <p:cNvSpPr txBox="1"/>
          <p:nvPr/>
        </p:nvSpPr>
        <p:spPr>
          <a:xfrm>
            <a:off x="1982712" y="6320181"/>
            <a:ext cx="2597186" cy="461665"/>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Community uses</a:t>
            </a:r>
          </a:p>
        </p:txBody>
      </p:sp>
      <p:sp>
        <p:nvSpPr>
          <p:cNvPr id="27" name="TextBox 26">
            <a:extLst>
              <a:ext uri="{FF2B5EF4-FFF2-40B4-BE49-F238E27FC236}">
                <a16:creationId xmlns:a16="http://schemas.microsoft.com/office/drawing/2014/main" id="{7C3D77B9-E5C6-8352-714A-38F13DAF383A}"/>
              </a:ext>
            </a:extLst>
          </p:cNvPr>
          <p:cNvSpPr txBox="1"/>
          <p:nvPr/>
        </p:nvSpPr>
        <p:spPr>
          <a:xfrm>
            <a:off x="8724900" y="6163385"/>
            <a:ext cx="2484976" cy="461665"/>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Climate impacts</a:t>
            </a:r>
          </a:p>
        </p:txBody>
      </p:sp>
      <p:sp>
        <p:nvSpPr>
          <p:cNvPr id="28" name="TextBox 27">
            <a:extLst>
              <a:ext uri="{FF2B5EF4-FFF2-40B4-BE49-F238E27FC236}">
                <a16:creationId xmlns:a16="http://schemas.microsoft.com/office/drawing/2014/main" id="{7AC04EAB-BDDE-DB30-BC39-7D2406B16222}"/>
              </a:ext>
            </a:extLst>
          </p:cNvPr>
          <p:cNvSpPr txBox="1"/>
          <p:nvPr/>
        </p:nvSpPr>
        <p:spPr>
          <a:xfrm rot="16200000">
            <a:off x="-664781" y="3864495"/>
            <a:ext cx="2063385" cy="461665"/>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Playing fields</a:t>
            </a:r>
          </a:p>
        </p:txBody>
      </p:sp>
      <p:sp>
        <p:nvSpPr>
          <p:cNvPr id="29" name="TextBox 28">
            <a:extLst>
              <a:ext uri="{FF2B5EF4-FFF2-40B4-BE49-F238E27FC236}">
                <a16:creationId xmlns:a16="http://schemas.microsoft.com/office/drawing/2014/main" id="{E282EAE1-1212-8482-097B-46DDD3DB0EF9}"/>
              </a:ext>
            </a:extLst>
          </p:cNvPr>
          <p:cNvSpPr txBox="1"/>
          <p:nvPr/>
        </p:nvSpPr>
        <p:spPr>
          <a:xfrm>
            <a:off x="2160416" y="68288"/>
            <a:ext cx="2530822" cy="461665"/>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Traffic &amp; parking</a:t>
            </a:r>
          </a:p>
        </p:txBody>
      </p:sp>
    </p:spTree>
    <p:extLst>
      <p:ext uri="{BB962C8B-B14F-4D97-AF65-F5344CB8AC3E}">
        <p14:creationId xmlns:p14="http://schemas.microsoft.com/office/powerpoint/2010/main" val="118992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750"/>
                                        <p:tgtEl>
                                          <p:spTgt spid="5"/>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750"/>
                                        <p:tgtEl>
                                          <p:spTgt spid="6"/>
                                        </p:tgtEl>
                                      </p:cBhvr>
                                    </p:animEffect>
                                  </p:childTnLst>
                                </p:cTn>
                              </p:par>
                            </p:childTnLst>
                          </p:cTn>
                        </p:par>
                        <p:par>
                          <p:cTn id="16" fill="hold">
                            <p:stCondLst>
                              <p:cond delay="22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750"/>
                                        <p:tgtEl>
                                          <p:spTgt spid="7"/>
                                        </p:tgtEl>
                                      </p:cBhvr>
                                    </p:animEffect>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750"/>
                                        <p:tgtEl>
                                          <p:spTgt spid="8"/>
                                        </p:tgtEl>
                                      </p:cBhvr>
                                    </p:animEffect>
                                  </p:childTnLst>
                                </p:cTn>
                              </p:par>
                            </p:childTnLst>
                          </p:cTn>
                        </p:par>
                        <p:par>
                          <p:cTn id="24" fill="hold">
                            <p:stCondLst>
                              <p:cond delay="3750"/>
                            </p:stCondLst>
                            <p:childTnLst>
                              <p:par>
                                <p:cTn id="25" presetID="2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750"/>
                                        <p:tgtEl>
                                          <p:spTgt spid="9"/>
                                        </p:tgtEl>
                                      </p:cBhvr>
                                    </p:animEffect>
                                  </p:childTnLst>
                                </p:cTn>
                              </p:par>
                            </p:childTnLst>
                          </p:cTn>
                        </p:par>
                        <p:par>
                          <p:cTn id="28" fill="hold">
                            <p:stCondLst>
                              <p:cond delay="4500"/>
                            </p:stCondLst>
                            <p:childTnLst>
                              <p:par>
                                <p:cTn id="29" presetID="22" presetClass="entr" presetSubtype="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750"/>
                                        <p:tgtEl>
                                          <p:spTgt spid="10"/>
                                        </p:tgtEl>
                                      </p:cBhvr>
                                    </p:animEffect>
                                  </p:childTnLst>
                                </p:cTn>
                              </p:par>
                            </p:childTnLst>
                          </p:cTn>
                        </p:par>
                        <p:par>
                          <p:cTn id="32" fill="hold">
                            <p:stCondLst>
                              <p:cond delay="5250"/>
                            </p:stCondLst>
                            <p:childTnLst>
                              <p:par>
                                <p:cTn id="33" presetID="22"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750"/>
                                        <p:tgtEl>
                                          <p:spTgt spid="11"/>
                                        </p:tgtEl>
                                      </p:cBhvr>
                                    </p:animEffect>
                                  </p:childTnLst>
                                </p:cTn>
                              </p:par>
                            </p:childTnLst>
                          </p:cTn>
                        </p:par>
                        <p:par>
                          <p:cTn id="36" fill="hold">
                            <p:stCondLst>
                              <p:cond delay="6000"/>
                            </p:stCondLst>
                            <p:childTnLst>
                              <p:par>
                                <p:cTn id="37" presetID="22"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750"/>
                                        <p:tgtEl>
                                          <p:spTgt spid="13"/>
                                        </p:tgtEl>
                                      </p:cBhvr>
                                    </p:animEffect>
                                  </p:childTnLst>
                                </p:cTn>
                              </p:par>
                            </p:childTnLst>
                          </p:cTn>
                        </p:par>
                        <p:par>
                          <p:cTn id="40" fill="hold">
                            <p:stCondLst>
                              <p:cond delay="6750"/>
                            </p:stCondLst>
                            <p:childTnLst>
                              <p:par>
                                <p:cTn id="41" presetID="22" presetClass="entr" presetSubtype="1"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750"/>
                                        <p:tgtEl>
                                          <p:spTgt spid="14"/>
                                        </p:tgtEl>
                                      </p:cBhvr>
                                    </p:animEffect>
                                  </p:childTnLst>
                                </p:cTn>
                              </p:par>
                            </p:childTnLst>
                          </p:cTn>
                        </p:par>
                        <p:par>
                          <p:cTn id="44" fill="hold">
                            <p:stCondLst>
                              <p:cond delay="7500"/>
                            </p:stCondLst>
                            <p:childTnLst>
                              <p:par>
                                <p:cTn id="45" presetID="22" presetClass="entr" presetSubtype="1"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750"/>
                                        <p:tgtEl>
                                          <p:spTgt spid="15"/>
                                        </p:tgtEl>
                                      </p:cBhvr>
                                    </p:animEffect>
                                  </p:childTnLst>
                                </p:cTn>
                              </p:par>
                            </p:childTnLst>
                          </p:cTn>
                        </p:par>
                        <p:par>
                          <p:cTn id="48" fill="hold">
                            <p:stCondLst>
                              <p:cond delay="8250"/>
                            </p:stCondLst>
                            <p:childTnLst>
                              <p:par>
                                <p:cTn id="49" presetID="22" presetClass="entr" presetSubtype="1"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up)">
                                      <p:cBhvr>
                                        <p:cTn id="51" dur="750"/>
                                        <p:tgtEl>
                                          <p:spTgt spid="16"/>
                                        </p:tgtEl>
                                      </p:cBhvr>
                                    </p:animEffect>
                                  </p:childTnLst>
                                </p:cTn>
                              </p:par>
                            </p:childTnLst>
                          </p:cTn>
                        </p:par>
                        <p:par>
                          <p:cTn id="52" fill="hold">
                            <p:stCondLst>
                              <p:cond delay="9000"/>
                            </p:stCondLst>
                            <p:childTnLst>
                              <p:par>
                                <p:cTn id="53" presetID="22" presetClass="entr" presetSubtype="1"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up)">
                                      <p:cBhvr>
                                        <p:cTn id="55" dur="750"/>
                                        <p:tgtEl>
                                          <p:spTgt spid="17"/>
                                        </p:tgtEl>
                                      </p:cBhvr>
                                    </p:animEffect>
                                  </p:childTnLst>
                                </p:cTn>
                              </p:par>
                            </p:childTnLst>
                          </p:cTn>
                        </p:par>
                        <p:par>
                          <p:cTn id="56" fill="hold">
                            <p:stCondLst>
                              <p:cond delay="9750"/>
                            </p:stCondLst>
                            <p:childTnLst>
                              <p:par>
                                <p:cTn id="57" presetID="22" presetClass="entr" presetSubtype="1"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up)">
                                      <p:cBhvr>
                                        <p:cTn id="59" dur="750"/>
                                        <p:tgtEl>
                                          <p:spTgt spid="18"/>
                                        </p:tgtEl>
                                      </p:cBhvr>
                                    </p:animEffect>
                                  </p:childTnLst>
                                </p:cTn>
                              </p:par>
                            </p:childTnLst>
                          </p:cTn>
                        </p:par>
                        <p:par>
                          <p:cTn id="60" fill="hold">
                            <p:stCondLst>
                              <p:cond delay="10500"/>
                            </p:stCondLst>
                            <p:childTnLst>
                              <p:par>
                                <p:cTn id="61" presetID="22" presetClass="entr" presetSubtype="1"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up)">
                                      <p:cBhvr>
                                        <p:cTn id="63" dur="750"/>
                                        <p:tgtEl>
                                          <p:spTgt spid="29"/>
                                        </p:tgtEl>
                                      </p:cBhvr>
                                    </p:animEffect>
                                  </p:childTnLst>
                                </p:cTn>
                              </p:par>
                            </p:childTnLst>
                          </p:cTn>
                        </p:par>
                        <p:par>
                          <p:cTn id="64" fill="hold">
                            <p:stCondLst>
                              <p:cond delay="11250"/>
                            </p:stCondLst>
                            <p:childTnLst>
                              <p:par>
                                <p:cTn id="65" presetID="22" presetClass="entr" presetSubtype="1"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up)">
                                      <p:cBhvr>
                                        <p:cTn id="67" dur="750"/>
                                        <p:tgtEl>
                                          <p:spTgt spid="19"/>
                                        </p:tgtEl>
                                      </p:cBhvr>
                                    </p:animEffect>
                                  </p:childTnLst>
                                </p:cTn>
                              </p:par>
                            </p:childTnLst>
                          </p:cTn>
                        </p:par>
                        <p:par>
                          <p:cTn id="68" fill="hold">
                            <p:stCondLst>
                              <p:cond delay="12000"/>
                            </p:stCondLst>
                            <p:childTnLst>
                              <p:par>
                                <p:cTn id="69" presetID="22" presetClass="entr" presetSubtype="1"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up)">
                                      <p:cBhvr>
                                        <p:cTn id="71" dur="750"/>
                                        <p:tgtEl>
                                          <p:spTgt spid="20"/>
                                        </p:tgtEl>
                                      </p:cBhvr>
                                    </p:animEffect>
                                  </p:childTnLst>
                                </p:cTn>
                              </p:par>
                            </p:childTnLst>
                          </p:cTn>
                        </p:par>
                        <p:par>
                          <p:cTn id="72" fill="hold">
                            <p:stCondLst>
                              <p:cond delay="12750"/>
                            </p:stCondLst>
                            <p:childTnLst>
                              <p:par>
                                <p:cTn id="73" presetID="22" presetClass="entr" presetSubtype="1"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up)">
                                      <p:cBhvr>
                                        <p:cTn id="75" dur="750"/>
                                        <p:tgtEl>
                                          <p:spTgt spid="21"/>
                                        </p:tgtEl>
                                      </p:cBhvr>
                                    </p:animEffect>
                                  </p:childTnLst>
                                </p:cTn>
                              </p:par>
                            </p:childTnLst>
                          </p:cTn>
                        </p:par>
                        <p:par>
                          <p:cTn id="76" fill="hold">
                            <p:stCondLst>
                              <p:cond delay="13500"/>
                            </p:stCondLst>
                            <p:childTnLst>
                              <p:par>
                                <p:cTn id="77" presetID="22" presetClass="entr" presetSubtype="1"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up)">
                                      <p:cBhvr>
                                        <p:cTn id="79" dur="750"/>
                                        <p:tgtEl>
                                          <p:spTgt spid="22"/>
                                        </p:tgtEl>
                                      </p:cBhvr>
                                    </p:animEffect>
                                  </p:childTnLst>
                                </p:cTn>
                              </p:par>
                            </p:childTnLst>
                          </p:cTn>
                        </p:par>
                        <p:par>
                          <p:cTn id="80" fill="hold">
                            <p:stCondLst>
                              <p:cond delay="14250"/>
                            </p:stCondLst>
                            <p:childTnLst>
                              <p:par>
                                <p:cTn id="81" presetID="22" presetClass="entr" presetSubtype="1"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up)">
                                      <p:cBhvr>
                                        <p:cTn id="83" dur="750"/>
                                        <p:tgtEl>
                                          <p:spTgt spid="28"/>
                                        </p:tgtEl>
                                      </p:cBhvr>
                                    </p:animEffect>
                                  </p:childTnLst>
                                </p:cTn>
                              </p:par>
                            </p:childTnLst>
                          </p:cTn>
                        </p:par>
                        <p:par>
                          <p:cTn id="84" fill="hold">
                            <p:stCondLst>
                              <p:cond delay="15000"/>
                            </p:stCondLst>
                            <p:childTnLst>
                              <p:par>
                                <p:cTn id="85" presetID="22" presetClass="entr" presetSubtype="1" fill="hold" grpId="0"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up)">
                                      <p:cBhvr>
                                        <p:cTn id="87" dur="750"/>
                                        <p:tgtEl>
                                          <p:spTgt spid="23"/>
                                        </p:tgtEl>
                                      </p:cBhvr>
                                    </p:animEffect>
                                  </p:childTnLst>
                                </p:cTn>
                              </p:par>
                            </p:childTnLst>
                          </p:cTn>
                        </p:par>
                        <p:par>
                          <p:cTn id="88" fill="hold">
                            <p:stCondLst>
                              <p:cond delay="15750"/>
                            </p:stCondLst>
                            <p:childTnLst>
                              <p:par>
                                <p:cTn id="89" presetID="22" presetClass="entr" presetSubtype="1" fill="hold" grpId="0"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up)">
                                      <p:cBhvr>
                                        <p:cTn id="91" dur="750"/>
                                        <p:tgtEl>
                                          <p:spTgt spid="24"/>
                                        </p:tgtEl>
                                      </p:cBhvr>
                                    </p:animEffect>
                                  </p:childTnLst>
                                </p:cTn>
                              </p:par>
                            </p:childTnLst>
                          </p:cTn>
                        </p:par>
                        <p:par>
                          <p:cTn id="92" fill="hold">
                            <p:stCondLst>
                              <p:cond delay="16500"/>
                            </p:stCondLst>
                            <p:childTnLst>
                              <p:par>
                                <p:cTn id="93" presetID="22" presetClass="entr" presetSubtype="1" fill="hold" grpId="0" nodeType="after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wipe(up)">
                                      <p:cBhvr>
                                        <p:cTn id="95" dur="750"/>
                                        <p:tgtEl>
                                          <p:spTgt spid="27"/>
                                        </p:tgtEl>
                                      </p:cBhvr>
                                    </p:animEffect>
                                  </p:childTnLst>
                                </p:cTn>
                              </p:par>
                            </p:childTnLst>
                          </p:cTn>
                        </p:par>
                        <p:par>
                          <p:cTn id="96" fill="hold">
                            <p:stCondLst>
                              <p:cond delay="17250"/>
                            </p:stCondLst>
                            <p:childTnLst>
                              <p:par>
                                <p:cTn id="97" presetID="22" presetClass="entr" presetSubtype="1" fill="hold" grpId="0" nodeType="after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wipe(up)">
                                      <p:cBhvr>
                                        <p:cTn id="99" dur="750"/>
                                        <p:tgtEl>
                                          <p:spTgt spid="26"/>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up)">
                                      <p:cBhvr>
                                        <p:cTn id="10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4" grpId="0"/>
      <p:bldP spid="15" grpId="0"/>
      <p:bldP spid="16" grpId="0"/>
      <p:bldP spid="17" grpId="0"/>
      <p:bldP spid="18" grpId="0"/>
      <p:bldP spid="19" grpId="0"/>
      <p:bldP spid="20" grpId="0"/>
      <p:bldP spid="21" grpId="0"/>
      <p:bldP spid="22" grpId="0"/>
      <p:bldP spid="23" grpId="0"/>
      <p:bldP spid="24" grpId="0"/>
      <p:bldP spid="25" grpId="0" animBg="1"/>
      <p:bldP spid="26" grpId="0"/>
      <p:bldP spid="27"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3AF57A-F881-E04B-8A88-F7643357BE09}"/>
              </a:ext>
            </a:extLst>
          </p:cNvPr>
          <p:cNvSpPr>
            <a:spLocks noGrp="1"/>
          </p:cNvSpPr>
          <p:nvPr>
            <p:ph type="body" sz="quarter" idx="19"/>
          </p:nvPr>
        </p:nvSpPr>
        <p:spPr>
          <a:xfrm>
            <a:off x="7279104" y="1639117"/>
            <a:ext cx="4344143" cy="4254500"/>
          </a:xfrm>
        </p:spPr>
        <p:txBody>
          <a:bodyPr/>
          <a:lstStyle/>
          <a:p>
            <a:pPr marL="0" indent="0">
              <a:buNone/>
            </a:pPr>
            <a:r>
              <a:rPr lang="en-US" b="1" dirty="0"/>
              <a:t>For current decision</a:t>
            </a:r>
          </a:p>
          <a:p>
            <a:pPr marL="457200" indent="-457200">
              <a:buFont typeface="+mj-lt"/>
              <a:buAutoNum type="arabicPeriod"/>
            </a:pPr>
            <a:r>
              <a:rPr lang="en-US" dirty="0"/>
              <a:t>Identify community values, goals, priorities for specific school siting decisions</a:t>
            </a:r>
          </a:p>
          <a:p>
            <a:pPr marL="457200" indent="-457200">
              <a:buFont typeface="+mj-lt"/>
              <a:buAutoNum type="arabicPeriod"/>
            </a:pPr>
            <a:r>
              <a:rPr lang="en-US" dirty="0"/>
              <a:t>Input &amp; opportunities for school siting committee</a:t>
            </a:r>
          </a:p>
          <a:p>
            <a:pPr marL="457200" indent="-457200">
              <a:buFont typeface="+mj-lt"/>
              <a:buAutoNum type="arabicPeriod"/>
            </a:pPr>
            <a:r>
              <a:rPr lang="en-US" dirty="0"/>
              <a:t>Support financing</a:t>
            </a:r>
          </a:p>
          <a:p>
            <a:pPr marL="457200" indent="-457200">
              <a:buFont typeface="+mj-lt"/>
              <a:buAutoNum type="arabicPeriod"/>
            </a:pPr>
            <a:r>
              <a:rPr lang="en-US" dirty="0"/>
              <a:t>Community input into site design</a:t>
            </a:r>
          </a:p>
        </p:txBody>
      </p:sp>
      <p:sp>
        <p:nvSpPr>
          <p:cNvPr id="3" name="Picture Placeholder 2">
            <a:extLst>
              <a:ext uri="{FF2B5EF4-FFF2-40B4-BE49-F238E27FC236}">
                <a16:creationId xmlns:a16="http://schemas.microsoft.com/office/drawing/2014/main" id="{A7B0EBEB-4BA5-B8CB-DDF4-D82E0750EDFC}"/>
              </a:ext>
            </a:extLst>
          </p:cNvPr>
          <p:cNvSpPr>
            <a:spLocks noGrp="1"/>
          </p:cNvSpPr>
          <p:nvPr>
            <p:ph type="pic" sz="quarter" idx="12"/>
          </p:nvPr>
        </p:nvSpPr>
        <p:spPr/>
      </p:sp>
      <p:sp>
        <p:nvSpPr>
          <p:cNvPr id="4" name="Text Placeholder 3">
            <a:extLst>
              <a:ext uri="{FF2B5EF4-FFF2-40B4-BE49-F238E27FC236}">
                <a16:creationId xmlns:a16="http://schemas.microsoft.com/office/drawing/2014/main" id="{ED250B22-B324-D1CF-6049-00C1829487FC}"/>
              </a:ext>
            </a:extLst>
          </p:cNvPr>
          <p:cNvSpPr>
            <a:spLocks noGrp="1"/>
          </p:cNvSpPr>
          <p:nvPr>
            <p:ph type="body" sz="quarter" idx="16"/>
          </p:nvPr>
        </p:nvSpPr>
        <p:spPr>
          <a:xfrm>
            <a:off x="871547" y="633762"/>
            <a:ext cx="9090600" cy="695784"/>
          </a:xfrm>
        </p:spPr>
        <p:txBody>
          <a:bodyPr/>
          <a:lstStyle/>
          <a:p>
            <a:r>
              <a:rPr lang="en-US" dirty="0"/>
              <a:t>Next Steps &amp; Opportunities: For Current Decision</a:t>
            </a:r>
          </a:p>
        </p:txBody>
      </p:sp>
      <p:pic>
        <p:nvPicPr>
          <p:cNvPr id="5" name="Picture 4">
            <a:extLst>
              <a:ext uri="{FF2B5EF4-FFF2-40B4-BE49-F238E27FC236}">
                <a16:creationId xmlns:a16="http://schemas.microsoft.com/office/drawing/2014/main" id="{C89190A4-21A4-503F-2537-B5F8C3DC4E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228" y="1576136"/>
            <a:ext cx="6197468" cy="4648101"/>
          </a:xfrm>
          <a:prstGeom prst="rect">
            <a:avLst/>
          </a:prstGeom>
        </p:spPr>
      </p:pic>
    </p:spTree>
    <p:extLst>
      <p:ext uri="{BB962C8B-B14F-4D97-AF65-F5344CB8AC3E}">
        <p14:creationId xmlns:p14="http://schemas.microsoft.com/office/powerpoint/2010/main" val="1893348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C:\Users\Denise\AppData\Local\Microsoft\Windows\Temporary Internet Files\Content.IE5\ZTKH4HX3\MP900439573[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167" y="0"/>
            <a:ext cx="2685326"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p:cNvGraphicFramePr/>
          <p:nvPr>
            <p:extLst>
              <p:ext uri="{D42A27DB-BD31-4B8C-83A1-F6EECF244321}">
                <p14:modId xmlns:p14="http://schemas.microsoft.com/office/powerpoint/2010/main" val="2250254084"/>
              </p:ext>
            </p:extLst>
          </p:nvPr>
        </p:nvGraphicFramePr>
        <p:xfrm>
          <a:off x="1876928" y="421104"/>
          <a:ext cx="6906128" cy="62844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fld id="{EB185F84-084A-4ED5-BC7F-34938048D420}" type="slidenum">
              <a:rPr lang="en-US" smtClean="0"/>
              <a:t>29</a:t>
            </a:fld>
            <a:endParaRPr lang="en-US"/>
          </a:p>
        </p:txBody>
      </p:sp>
      <p:pic>
        <p:nvPicPr>
          <p:cNvPr id="5" name="Picture 3">
            <a:extLst>
              <a:ext uri="{FF2B5EF4-FFF2-40B4-BE49-F238E27FC236}">
                <a16:creationId xmlns:a16="http://schemas.microsoft.com/office/drawing/2014/main" id="{4B61B2A7-FA74-9AD8-89B0-BCA1A1D4424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059780" y="778043"/>
            <a:ext cx="3428999" cy="4439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0009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FE9BE94-05EB-EAAC-952F-BDBCBE84DF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145830"/>
            <a:ext cx="12192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D581DBF1-BA3C-E064-9589-F03BC2B6EA0F}"/>
              </a:ext>
            </a:extLst>
          </p:cNvPr>
          <p:cNvSpPr/>
          <p:nvPr/>
        </p:nvSpPr>
        <p:spPr>
          <a:xfrm>
            <a:off x="1163782" y="2983345"/>
            <a:ext cx="6142181" cy="1921164"/>
          </a:xfrm>
          <a:prstGeom prst="rect">
            <a:avLst/>
          </a:prstGeom>
          <a:solidFill>
            <a:srgbClr val="00386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C57159A-FACD-A758-25E8-BA42B7C67B87}"/>
              </a:ext>
            </a:extLst>
          </p:cNvPr>
          <p:cNvSpPr/>
          <p:nvPr/>
        </p:nvSpPr>
        <p:spPr>
          <a:xfrm>
            <a:off x="1433228" y="4091481"/>
            <a:ext cx="546538" cy="75959"/>
          </a:xfrm>
          <a:prstGeom prst="rect">
            <a:avLst/>
          </a:prstGeom>
          <a:solidFill>
            <a:srgbClr val="78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2926851-8841-4519-8B13-A3F03C1706AD}"/>
              </a:ext>
            </a:extLst>
          </p:cNvPr>
          <p:cNvSpPr>
            <a:spLocks noGrp="1"/>
          </p:cNvSpPr>
          <p:nvPr>
            <p:ph type="body" sz="quarter" idx="10"/>
          </p:nvPr>
        </p:nvSpPr>
        <p:spPr/>
        <p:txBody>
          <a:bodyPr/>
          <a:lstStyle/>
          <a:p>
            <a:r>
              <a:rPr lang="en-US" dirty="0"/>
              <a:t>Introduction</a:t>
            </a:r>
          </a:p>
        </p:txBody>
      </p:sp>
      <p:sp>
        <p:nvSpPr>
          <p:cNvPr id="5" name="Text Placeholder 4">
            <a:extLst>
              <a:ext uri="{FF2B5EF4-FFF2-40B4-BE49-F238E27FC236}">
                <a16:creationId xmlns:a16="http://schemas.microsoft.com/office/drawing/2014/main" id="{25F173A4-70D7-47F5-8957-07EC492686D6}"/>
              </a:ext>
            </a:extLst>
          </p:cNvPr>
          <p:cNvSpPr>
            <a:spLocks noGrp="1"/>
          </p:cNvSpPr>
          <p:nvPr>
            <p:ph type="body" sz="quarter" idx="11"/>
          </p:nvPr>
        </p:nvSpPr>
        <p:spPr/>
        <p:txBody>
          <a:bodyPr/>
          <a:lstStyle/>
          <a:p>
            <a:r>
              <a:rPr lang="en-US" dirty="0"/>
              <a:t>School Siting Trade Offs</a:t>
            </a:r>
          </a:p>
        </p:txBody>
      </p:sp>
    </p:spTree>
    <p:extLst>
      <p:ext uri="{BB962C8B-B14F-4D97-AF65-F5344CB8AC3E}">
        <p14:creationId xmlns:p14="http://schemas.microsoft.com/office/powerpoint/2010/main" val="2995662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3AF57A-F881-E04B-8A88-F7643357BE09}"/>
              </a:ext>
            </a:extLst>
          </p:cNvPr>
          <p:cNvSpPr>
            <a:spLocks noGrp="1"/>
          </p:cNvSpPr>
          <p:nvPr>
            <p:ph type="body" sz="quarter" idx="19"/>
          </p:nvPr>
        </p:nvSpPr>
        <p:spPr>
          <a:xfrm>
            <a:off x="7279104" y="1639117"/>
            <a:ext cx="4041348" cy="2922359"/>
          </a:xfrm>
        </p:spPr>
        <p:txBody>
          <a:bodyPr/>
          <a:lstStyle/>
          <a:p>
            <a:pPr marL="0" indent="0">
              <a:buNone/>
            </a:pPr>
            <a:r>
              <a:rPr lang="en-US" b="1" dirty="0"/>
              <a:t>Bigger picture steps</a:t>
            </a:r>
          </a:p>
          <a:p>
            <a:r>
              <a:rPr lang="en-US" dirty="0"/>
              <a:t>Develop community priorities for new schools, renovations, and closures in general</a:t>
            </a:r>
          </a:p>
          <a:p>
            <a:pPr marL="0" indent="0">
              <a:buNone/>
            </a:pPr>
            <a:endParaRPr lang="en-US" dirty="0"/>
          </a:p>
        </p:txBody>
      </p:sp>
      <p:sp>
        <p:nvSpPr>
          <p:cNvPr id="3" name="Picture Placeholder 2">
            <a:extLst>
              <a:ext uri="{FF2B5EF4-FFF2-40B4-BE49-F238E27FC236}">
                <a16:creationId xmlns:a16="http://schemas.microsoft.com/office/drawing/2014/main" id="{A7B0EBEB-4BA5-B8CB-DDF4-D82E0750EDFC}"/>
              </a:ext>
            </a:extLst>
          </p:cNvPr>
          <p:cNvSpPr>
            <a:spLocks noGrp="1"/>
          </p:cNvSpPr>
          <p:nvPr>
            <p:ph type="pic" sz="quarter" idx="12"/>
          </p:nvPr>
        </p:nvSpPr>
        <p:spPr/>
      </p:sp>
      <p:sp>
        <p:nvSpPr>
          <p:cNvPr id="4" name="Text Placeholder 3">
            <a:extLst>
              <a:ext uri="{FF2B5EF4-FFF2-40B4-BE49-F238E27FC236}">
                <a16:creationId xmlns:a16="http://schemas.microsoft.com/office/drawing/2014/main" id="{ED250B22-B324-D1CF-6049-00C1829487FC}"/>
              </a:ext>
            </a:extLst>
          </p:cNvPr>
          <p:cNvSpPr>
            <a:spLocks noGrp="1"/>
          </p:cNvSpPr>
          <p:nvPr>
            <p:ph type="body" sz="quarter" idx="16"/>
          </p:nvPr>
        </p:nvSpPr>
        <p:spPr>
          <a:xfrm>
            <a:off x="871547" y="633762"/>
            <a:ext cx="9090600" cy="695784"/>
          </a:xfrm>
        </p:spPr>
        <p:txBody>
          <a:bodyPr/>
          <a:lstStyle/>
          <a:p>
            <a:r>
              <a:rPr lang="en-US" dirty="0"/>
              <a:t>Next Steps &amp; Opportunities: For Future Decisions</a:t>
            </a:r>
          </a:p>
        </p:txBody>
      </p:sp>
      <p:pic>
        <p:nvPicPr>
          <p:cNvPr id="5" name="Picture 4">
            <a:extLst>
              <a:ext uri="{FF2B5EF4-FFF2-40B4-BE49-F238E27FC236}">
                <a16:creationId xmlns:a16="http://schemas.microsoft.com/office/drawing/2014/main" id="{C89190A4-21A4-503F-2537-B5F8C3DC4E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228" y="1576136"/>
            <a:ext cx="6197468" cy="4648101"/>
          </a:xfrm>
          <a:prstGeom prst="rect">
            <a:avLst/>
          </a:prstGeom>
        </p:spPr>
      </p:pic>
      <p:pic>
        <p:nvPicPr>
          <p:cNvPr id="4098" name="Picture 2">
            <a:extLst>
              <a:ext uri="{FF2B5EF4-FFF2-40B4-BE49-F238E27FC236}">
                <a16:creationId xmlns:a16="http://schemas.microsoft.com/office/drawing/2014/main" id="{278B1387-6036-8930-7A0D-01B3E3771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3547" y="3472908"/>
            <a:ext cx="2276475" cy="2922359"/>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89442A0-8A32-344E-6DAA-600D4270A88E}"/>
              </a:ext>
            </a:extLst>
          </p:cNvPr>
          <p:cNvSpPr txBox="1"/>
          <p:nvPr/>
        </p:nvSpPr>
        <p:spPr>
          <a:xfrm>
            <a:off x="7279103" y="3649222"/>
            <a:ext cx="2219035" cy="2462213"/>
          </a:xfrm>
          <a:prstGeom prst="rect">
            <a:avLst/>
          </a:prstGeom>
          <a:noFill/>
        </p:spPr>
        <p:txBody>
          <a:bodyPr wrap="square">
            <a:spAutoFit/>
          </a:bodyPr>
          <a:lstStyle/>
          <a:p>
            <a:pPr marL="342900" indent="-342900">
              <a:buFont typeface="Arial" panose="020B0604020202020204" pitchFamily="34" charset="0"/>
              <a:buChar char="•"/>
            </a:pPr>
            <a:r>
              <a:rPr lang="en-US" sz="2200" dirty="0">
                <a:solidFill>
                  <a:srgbClr val="203864"/>
                </a:solidFill>
              </a:rPr>
              <a:t>Adopt school siting district policies that embody community values</a:t>
            </a:r>
          </a:p>
        </p:txBody>
      </p:sp>
    </p:spTree>
    <p:extLst>
      <p:ext uri="{BB962C8B-B14F-4D97-AF65-F5344CB8AC3E}">
        <p14:creationId xmlns:p14="http://schemas.microsoft.com/office/powerpoint/2010/main" val="224046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5FD8718-B69C-41A0-BFC7-E1CAE57BABCA}"/>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F9AD6113-3C00-429D-BA9F-D4EF9F2082A8}"/>
              </a:ext>
            </a:extLst>
          </p:cNvPr>
          <p:cNvSpPr>
            <a:spLocks noGrp="1"/>
          </p:cNvSpPr>
          <p:nvPr>
            <p:ph type="body" sz="quarter" idx="13"/>
          </p:nvPr>
        </p:nvSpPr>
        <p:spPr/>
        <p:txBody>
          <a:bodyPr/>
          <a:lstStyle/>
          <a:p>
            <a:endParaRPr lang="en-US"/>
          </a:p>
        </p:txBody>
      </p:sp>
      <p:sp>
        <p:nvSpPr>
          <p:cNvPr id="7" name="Title 6">
            <a:extLst>
              <a:ext uri="{FF2B5EF4-FFF2-40B4-BE49-F238E27FC236}">
                <a16:creationId xmlns:a16="http://schemas.microsoft.com/office/drawing/2014/main" id="{C1E75DAC-278E-4B6B-895E-4A4FB508A31A}"/>
              </a:ext>
            </a:extLst>
          </p:cNvPr>
          <p:cNvSpPr>
            <a:spLocks noGrp="1"/>
          </p:cNvSpPr>
          <p:nvPr>
            <p:ph type="title"/>
          </p:nvPr>
        </p:nvSpPr>
        <p:spPr/>
        <p:txBody>
          <a:bodyPr/>
          <a:lstStyle/>
          <a:p>
            <a:r>
              <a:rPr lang="en-US" dirty="0"/>
              <a:t>Insert Contact Info</a:t>
            </a:r>
          </a:p>
        </p:txBody>
      </p:sp>
    </p:spTree>
    <p:extLst>
      <p:ext uri="{BB962C8B-B14F-4D97-AF65-F5344CB8AC3E}">
        <p14:creationId xmlns:p14="http://schemas.microsoft.com/office/powerpoint/2010/main" val="611445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13ED8-7B25-4EB0-B327-A54F6FC7B074}"/>
              </a:ext>
            </a:extLst>
          </p:cNvPr>
          <p:cNvSpPr>
            <a:spLocks noGrp="1"/>
          </p:cNvSpPr>
          <p:nvPr>
            <p:ph type="body" sz="quarter" idx="16"/>
          </p:nvPr>
        </p:nvSpPr>
        <p:spPr/>
        <p:txBody>
          <a:bodyPr/>
          <a:lstStyle/>
          <a:p>
            <a:r>
              <a:rPr lang="en-US" dirty="0"/>
              <a:t>School Siting: The Challenge</a:t>
            </a:r>
          </a:p>
        </p:txBody>
      </p:sp>
      <p:sp>
        <p:nvSpPr>
          <p:cNvPr id="3" name="Picture Placeholder 2">
            <a:extLst>
              <a:ext uri="{FF2B5EF4-FFF2-40B4-BE49-F238E27FC236}">
                <a16:creationId xmlns:a16="http://schemas.microsoft.com/office/drawing/2014/main" id="{F98DE8F1-6056-4A81-8C23-EB0A9C6C662C}"/>
              </a:ext>
            </a:extLst>
          </p:cNvPr>
          <p:cNvSpPr>
            <a:spLocks noGrp="1"/>
          </p:cNvSpPr>
          <p:nvPr>
            <p:ph type="pic" sz="quarter" idx="12"/>
          </p:nvPr>
        </p:nvSpPr>
        <p:spPr/>
      </p:sp>
      <p:sp>
        <p:nvSpPr>
          <p:cNvPr id="6" name="Text Placeholder 5">
            <a:extLst>
              <a:ext uri="{FF2B5EF4-FFF2-40B4-BE49-F238E27FC236}">
                <a16:creationId xmlns:a16="http://schemas.microsoft.com/office/drawing/2014/main" id="{BF6CF6D7-EA72-4977-B56B-A27B67748F2F}"/>
              </a:ext>
            </a:extLst>
          </p:cNvPr>
          <p:cNvSpPr>
            <a:spLocks noGrp="1"/>
          </p:cNvSpPr>
          <p:nvPr>
            <p:ph type="body" sz="quarter" idx="17"/>
          </p:nvPr>
        </p:nvSpPr>
        <p:spPr>
          <a:xfrm>
            <a:off x="871538" y="1639116"/>
            <a:ext cx="3435767" cy="4585121"/>
          </a:xfrm>
        </p:spPr>
        <p:txBody>
          <a:bodyPr/>
          <a:lstStyle/>
          <a:p>
            <a:pPr marL="0" indent="0" rtl="0">
              <a:spcBef>
                <a:spcPts val="800"/>
              </a:spcBef>
              <a:spcAft>
                <a:spcPts val="0"/>
              </a:spcAft>
              <a:buNone/>
            </a:pPr>
            <a:endParaRPr lang="en-US" b="0" i="0" u="none" strike="noStrike" dirty="0">
              <a:solidFill>
                <a:srgbClr val="1C4587"/>
              </a:solidFill>
              <a:effectLst/>
            </a:endParaRPr>
          </a:p>
          <a:p>
            <a:pPr marL="0" indent="0" rtl="0">
              <a:spcBef>
                <a:spcPts val="800"/>
              </a:spcBef>
              <a:spcAft>
                <a:spcPts val="0"/>
              </a:spcAft>
              <a:buNone/>
            </a:pPr>
            <a:endParaRPr lang="en-US" dirty="0">
              <a:solidFill>
                <a:srgbClr val="1C4587"/>
              </a:solidFill>
            </a:endParaRPr>
          </a:p>
          <a:p>
            <a:pPr marL="0" indent="0" rtl="0">
              <a:spcBef>
                <a:spcPts val="800"/>
              </a:spcBef>
              <a:spcAft>
                <a:spcPts val="0"/>
              </a:spcAft>
              <a:buNone/>
            </a:pPr>
            <a:r>
              <a:rPr lang="en-US" b="0" i="0" u="none" strike="noStrike" dirty="0">
                <a:solidFill>
                  <a:srgbClr val="1C4587"/>
                </a:solidFill>
                <a:effectLst/>
              </a:rPr>
              <a:t>How can we build </a:t>
            </a:r>
            <a:r>
              <a:rPr lang="en-US" b="1" i="0" u="none" strike="noStrike" dirty="0">
                <a:solidFill>
                  <a:srgbClr val="1C4587"/>
                </a:solidFill>
                <a:effectLst/>
              </a:rPr>
              <a:t>walkable, diverse, affordable, conveniently located schools </a:t>
            </a:r>
            <a:r>
              <a:rPr lang="en-US" b="0" i="0" u="none" strike="noStrike" dirty="0">
                <a:solidFill>
                  <a:srgbClr val="1C4587"/>
                </a:solidFill>
                <a:effectLst/>
              </a:rPr>
              <a:t>that support quality education, vibrant neighborhoods, walking and biking, &amp; community needs?</a:t>
            </a:r>
            <a:br>
              <a:rPr lang="en-US" dirty="0"/>
            </a:br>
            <a:endParaRPr lang="en-US" dirty="0"/>
          </a:p>
        </p:txBody>
      </p:sp>
      <p:pic>
        <p:nvPicPr>
          <p:cNvPr id="1026" name="Picture 2">
            <a:extLst>
              <a:ext uri="{FF2B5EF4-FFF2-40B4-BE49-F238E27FC236}">
                <a16:creationId xmlns:a16="http://schemas.microsoft.com/office/drawing/2014/main" id="{07FE0124-B3A8-62B4-D5D9-CEF334302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779" y="1623350"/>
            <a:ext cx="7335601" cy="489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010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95499EB-D9A1-17A4-CBE0-9EC51396E84B}"/>
              </a:ext>
            </a:extLst>
          </p:cNvPr>
          <p:cNvSpPr>
            <a:spLocks noGrp="1"/>
          </p:cNvSpPr>
          <p:nvPr>
            <p:ph type="pic" sz="quarter" idx="13"/>
          </p:nvPr>
        </p:nvSpPr>
        <p:spPr/>
      </p:sp>
      <p:pic>
        <p:nvPicPr>
          <p:cNvPr id="9218" name="Picture 2" descr="Aerial View of Maple Lake Public Schools">
            <a:extLst>
              <a:ext uri="{FF2B5EF4-FFF2-40B4-BE49-F238E27FC236}">
                <a16:creationId xmlns:a16="http://schemas.microsoft.com/office/drawing/2014/main" id="{51E72970-2F6F-F120-B009-89C0956E7F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129"/>
          <a:stretch/>
        </p:blipFill>
        <p:spPr bwMode="auto">
          <a:xfrm>
            <a:off x="166253" y="142504"/>
            <a:ext cx="11859492" cy="615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196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91D1136-65AE-4EB7-9E28-77F5E37F0B89}"/>
              </a:ext>
            </a:extLst>
          </p:cNvPr>
          <p:cNvSpPr>
            <a:spLocks noGrp="1"/>
          </p:cNvSpPr>
          <p:nvPr>
            <p:ph type="pic" sz="quarter" idx="13"/>
          </p:nvPr>
        </p:nvSpPr>
        <p:spPr/>
      </p:sp>
      <p:pic>
        <p:nvPicPr>
          <p:cNvPr id="4" name="Picture 2">
            <a:extLst>
              <a:ext uri="{FF2B5EF4-FFF2-40B4-BE49-F238E27FC236}">
                <a16:creationId xmlns:a16="http://schemas.microsoft.com/office/drawing/2014/main" id="{3BEDFDDC-BE92-6D56-0BBC-40CA4F1794F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6985" r="705" b="-1"/>
          <a:stretch/>
        </p:blipFill>
        <p:spPr bwMode="auto">
          <a:xfrm>
            <a:off x="166253" y="-252410"/>
            <a:ext cx="11859493" cy="654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38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91D1136-65AE-4EB7-9E28-77F5E37F0B89}"/>
              </a:ext>
            </a:extLst>
          </p:cNvPr>
          <p:cNvSpPr>
            <a:spLocks noGrp="1"/>
          </p:cNvSpPr>
          <p:nvPr>
            <p:ph type="pic" sz="quarter" idx="13"/>
          </p:nvPr>
        </p:nvSpPr>
        <p:spPr/>
      </p:sp>
      <p:pic>
        <p:nvPicPr>
          <p:cNvPr id="5" name="Picture 2">
            <a:extLst>
              <a:ext uri="{FF2B5EF4-FFF2-40B4-BE49-F238E27FC236}">
                <a16:creationId xmlns:a16="http://schemas.microsoft.com/office/drawing/2014/main" id="{EAA9E763-8158-3279-993E-D8E37E2596B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1579"/>
          <a:stretch/>
        </p:blipFill>
        <p:spPr bwMode="auto">
          <a:xfrm>
            <a:off x="0" y="-1"/>
            <a:ext cx="12284242" cy="722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7514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3BB6B47-F23D-33E1-F371-631B43571036}"/>
              </a:ext>
            </a:extLst>
          </p:cNvPr>
          <p:cNvSpPr>
            <a:spLocks noGrp="1"/>
          </p:cNvSpPr>
          <p:nvPr>
            <p:ph type="pic" sz="quarter" idx="13"/>
          </p:nvPr>
        </p:nvSpPr>
        <p:spPr/>
      </p:sp>
      <p:pic>
        <p:nvPicPr>
          <p:cNvPr id="3074" name="Picture 2" descr="Bloomington High School / Homepage">
            <a:extLst>
              <a:ext uri="{FF2B5EF4-FFF2-40B4-BE49-F238E27FC236}">
                <a16:creationId xmlns:a16="http://schemas.microsoft.com/office/drawing/2014/main" id="{79AF40A2-690C-718D-3A23-457A5F7A3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52" y="142503"/>
            <a:ext cx="11859493" cy="620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143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from the air of very long carpool line at school">
            <a:extLst>
              <a:ext uri="{FF2B5EF4-FFF2-40B4-BE49-F238E27FC236}">
                <a16:creationId xmlns:a16="http://schemas.microsoft.com/office/drawing/2014/main" id="{63CF3C1B-4BDC-2336-FDBF-967FC4E8171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r="1" b="8325"/>
          <a:stretch/>
        </p:blipFill>
        <p:spPr bwMode="auto">
          <a:xfrm>
            <a:off x="120650" y="68263"/>
            <a:ext cx="11950700" cy="6162675"/>
          </a:xfrm>
          <a:prstGeom prst="rect">
            <a:avLst/>
          </a:prstGeom>
          <a:solidFill>
            <a:srgbClr val="FFFFFF"/>
          </a:solidFill>
          <a:ln>
            <a:noFill/>
          </a:ln>
        </p:spPr>
      </p:pic>
    </p:spTree>
    <p:extLst>
      <p:ext uri="{BB962C8B-B14F-4D97-AF65-F5344CB8AC3E}">
        <p14:creationId xmlns:p14="http://schemas.microsoft.com/office/powerpoint/2010/main" val="2178562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455D8F55-67A8-4240-978E-2F128F97F365}" vid="{725724AF-9116-2046-BCB5-AA5A7C749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Alta_Presentation_General_Final_201214</Template>
  <TotalTime>12100</TotalTime>
  <Words>3120</Words>
  <Application>Microsoft Office PowerPoint</Application>
  <PresentationFormat>Widescreen</PresentationFormat>
  <Paragraphs>308</Paragraphs>
  <Slides>31</Slides>
  <Notes>31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Calibri</vt:lpstr>
      <vt:lpstr>Open Sans Semibold</vt:lpstr>
      <vt:lpstr>Open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Insert 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MargueriteSchumm</dc:creator>
  <cp:lastModifiedBy>Sara Zimmerman</cp:lastModifiedBy>
  <cp:revision>38</cp:revision>
  <dcterms:created xsi:type="dcterms:W3CDTF">2021-10-06T21:05:11Z</dcterms:created>
  <dcterms:modified xsi:type="dcterms:W3CDTF">2022-06-06T19:47:37Z</dcterms:modified>
</cp:coreProperties>
</file>