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2" r:id="rId2"/>
    <p:sldMasterId id="2147483756" r:id="rId3"/>
  </p:sldMasterIdLst>
  <p:notesMasterIdLst>
    <p:notesMasterId r:id="rId37"/>
  </p:notesMasterIdLst>
  <p:sldIdLst>
    <p:sldId id="327" r:id="rId4"/>
    <p:sldId id="329" r:id="rId5"/>
    <p:sldId id="297" r:id="rId6"/>
    <p:sldId id="298"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28" r:id="rId27"/>
    <p:sldId id="318" r:id="rId28"/>
    <p:sldId id="319" r:id="rId29"/>
    <p:sldId id="320" r:id="rId30"/>
    <p:sldId id="321" r:id="rId31"/>
    <p:sldId id="322" r:id="rId32"/>
    <p:sldId id="323" r:id="rId33"/>
    <p:sldId id="324" r:id="rId34"/>
    <p:sldId id="325" r:id="rId35"/>
    <p:sldId id="326" r:id="rId36"/>
  </p:sldIdLst>
  <p:sldSz cx="7772400" cy="5029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C339"/>
    <a:srgbClr val="3B4D9E"/>
    <a:srgbClr val="FFFFFF"/>
    <a:srgbClr val="000000"/>
    <a:srgbClr val="FFCB05"/>
    <a:srgbClr val="00ADEB"/>
    <a:srgbClr val="3B4D95"/>
    <a:srgbClr val="A5C3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64947" autoAdjust="0"/>
  </p:normalViewPr>
  <p:slideViewPr>
    <p:cSldViewPr snapToGrid="0">
      <p:cViewPr varScale="1">
        <p:scale>
          <a:sx n="95" d="100"/>
          <a:sy n="95" d="100"/>
        </p:scale>
        <p:origin x="7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E23D3-035A-4062-9833-3347BDB669EC}" type="datetimeFigureOut">
              <a:rPr lang="en-US" smtClean="0"/>
              <a:t>12/30/2019</a:t>
            </a:fld>
            <a:endParaRPr lang="en-US"/>
          </a:p>
        </p:txBody>
      </p:sp>
      <p:sp>
        <p:nvSpPr>
          <p:cNvPr id="4" name="Slide Image Placeholder 3"/>
          <p:cNvSpPr>
            <a:spLocks noGrp="1" noRot="1" noChangeAspect="1"/>
          </p:cNvSpPr>
          <p:nvPr>
            <p:ph type="sldImg" idx="2"/>
          </p:nvPr>
        </p:nvSpPr>
        <p:spPr>
          <a:xfrm>
            <a:off x="1044575" y="1143000"/>
            <a:ext cx="4768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40DEB-6C62-468B-B7C8-6F94A2F78B29}" type="slidenum">
              <a:rPr lang="en-US" smtClean="0"/>
              <a:t>‹#›</a:t>
            </a:fld>
            <a:endParaRPr lang="en-US"/>
          </a:p>
        </p:txBody>
      </p:sp>
    </p:spTree>
    <p:extLst>
      <p:ext uri="{BB962C8B-B14F-4D97-AF65-F5344CB8AC3E}">
        <p14:creationId xmlns:p14="http://schemas.microsoft.com/office/powerpoint/2010/main" val="341154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hinkstockphotos.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dc.gov/healthyyouth/obesity/facts.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dc.gov/healthyyouth/obesity/facts.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feroutespartnership.org/media/pressreleases/US-Travel-Data-Show-Decline-in-Walking-and-Bicycling-to-School-Has-Stabilize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dc.gov/mmwr/preview/mmwrhtml/mm5438a2.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ea typeface="ＭＳ Ｐゴシック" panose="020B0600070205080204" pitchFamily="34" charset="-128"/>
              </a:rPr>
              <a:t>To the presenter:</a:t>
            </a:r>
          </a:p>
          <a:p>
            <a:r>
              <a:rPr lang="en-US" altLang="en-US" dirty="0" smtClean="0">
                <a:latin typeface="Arial" panose="020B0604020202020204" pitchFamily="34" charset="0"/>
                <a:ea typeface="ＭＳ Ｐゴシック" panose="020B0600070205080204" pitchFamily="34" charset="-128"/>
              </a:rPr>
              <a:t>This presentation provides a brief overview of Safe Routes to School Programs and why they are important. </a:t>
            </a:r>
          </a:p>
          <a:p>
            <a:r>
              <a:rPr lang="en-US" altLang="en-US" dirty="0" smtClean="0">
                <a:latin typeface="Arial" panose="020B0604020202020204" pitchFamily="34" charset="0"/>
                <a:ea typeface="ＭＳ Ｐゴシック" panose="020B0600070205080204" pitchFamily="34" charset="-128"/>
              </a:rPr>
              <a:t>Each slide contains speaker notes with key points and citations are provided where relevant.  Where appropriate, image location information has been placed on the slide for the audience to see.  </a:t>
            </a:r>
          </a:p>
          <a:p>
            <a:r>
              <a:rPr lang="en-US" altLang="en-US" dirty="0" smtClean="0">
                <a:latin typeface="Arial" panose="020B0604020202020204" pitchFamily="34" charset="0"/>
                <a:ea typeface="ＭＳ Ｐゴシック" panose="020B0600070205080204" pitchFamily="34" charset="-128"/>
              </a:rPr>
              <a:t>Please go to www.saferoutesinfo.org for further information on any of the topics mentioned in this presentation.</a:t>
            </a:r>
          </a:p>
          <a:p>
            <a:endParaRPr lang="en-US" altLang="en-US" dirty="0" smtClean="0">
              <a:latin typeface="Arial" panose="020B0604020202020204" pitchFamily="34" charset="0"/>
              <a:ea typeface="ＭＳ Ｐゴシック" panose="020B0600070205080204" pitchFamily="34" charset="-128"/>
            </a:endParaRPr>
          </a:p>
          <a:p>
            <a:r>
              <a:rPr lang="en-US" altLang="en-US" b="1" dirty="0" smtClean="0">
                <a:latin typeface="Arial" panose="020B0604020202020204" pitchFamily="34" charset="0"/>
                <a:ea typeface="ＭＳ Ｐゴシック" panose="020B0600070205080204" pitchFamily="34" charset="-128"/>
              </a:rPr>
              <a:t>Learning objectives:</a:t>
            </a:r>
          </a:p>
          <a:p>
            <a:r>
              <a:rPr lang="en-US" altLang="en-US" dirty="0" smtClean="0">
                <a:latin typeface="Arial" panose="020B0604020202020204" pitchFamily="34" charset="0"/>
                <a:ea typeface="ＭＳ Ｐゴシック" panose="020B0600070205080204" pitchFamily="34" charset="-128"/>
              </a:rPr>
              <a:t>Upon completion of this presentation, listeners will:</a:t>
            </a:r>
          </a:p>
          <a:p>
            <a:pPr>
              <a:buFontTx/>
              <a:buChar char="•"/>
            </a:pPr>
            <a:r>
              <a:rPr lang="en-US" altLang="en-US" dirty="0" smtClean="0">
                <a:latin typeface="Arial" panose="020B0604020202020204" pitchFamily="34" charset="0"/>
                <a:ea typeface="ＭＳ Ｐゴシック" panose="020B0600070205080204" pitchFamily="34" charset="-128"/>
              </a:rPr>
              <a:t> Be able to explain why fewer children are walking and bicycling to school and what caused this shift from several decades ago.</a:t>
            </a:r>
          </a:p>
          <a:p>
            <a:pPr>
              <a:buFontTx/>
              <a:buChar char="•"/>
            </a:pPr>
            <a:r>
              <a:rPr lang="en-US" altLang="en-US" dirty="0" smtClean="0">
                <a:latin typeface="Arial" panose="020B0604020202020204" pitchFamily="34" charset="0"/>
                <a:ea typeface="ＭＳ Ｐゴシック" panose="020B0600070205080204" pitchFamily="34" charset="-128"/>
              </a:rPr>
              <a:t> Be able to describe the consequences of fewer children walking and bicycling to school.</a:t>
            </a:r>
          </a:p>
          <a:p>
            <a:pPr>
              <a:buFontTx/>
              <a:buChar char="•"/>
            </a:pPr>
            <a:r>
              <a:rPr lang="en-US" altLang="en-US" dirty="0" smtClean="0">
                <a:latin typeface="Arial" panose="020B0604020202020204" pitchFamily="34" charset="0"/>
                <a:ea typeface="ＭＳ Ｐゴシック" panose="020B0600070205080204" pitchFamily="34" charset="-128"/>
              </a:rPr>
              <a:t> Be able to describe elements of Safe Routes to School programs.</a:t>
            </a:r>
          </a:p>
          <a:p>
            <a:pPr>
              <a:buFontTx/>
              <a:buChar char="•"/>
            </a:pPr>
            <a:endParaRPr lang="en-US" altLang="en-US" dirty="0" smtClean="0">
              <a:latin typeface="Arial" panose="020B0604020202020204" pitchFamily="34" charset="0"/>
              <a:ea typeface="ＭＳ Ｐゴシック" panose="020B0600070205080204" pitchFamily="34" charset="-128"/>
            </a:endParaRPr>
          </a:p>
          <a:p>
            <a:r>
              <a:rPr lang="en-US" altLang="en-US" b="1" dirty="0" smtClean="0">
                <a:latin typeface="Arial" panose="020B0604020202020204" pitchFamily="34" charset="0"/>
                <a:ea typeface="ＭＳ Ｐゴシック" panose="020B0600070205080204" pitchFamily="34" charset="-128"/>
              </a:rPr>
              <a:t>Image:  </a:t>
            </a:r>
          </a:p>
          <a:p>
            <a:pPr eaLnBrk="1" hangingPunct="1"/>
            <a:r>
              <a:rPr lang="en-US" altLang="en-US" dirty="0" smtClean="0">
                <a:latin typeface="Arial" panose="020B0604020202020204" pitchFamily="34" charset="0"/>
                <a:ea typeface="ＭＳ Ｐゴシック" panose="020B0600070205080204" pitchFamily="34" charset="-128"/>
              </a:rPr>
              <a:t>Latham Elementary School, Winston-Salem, NC provided by Mike </a:t>
            </a:r>
            <a:r>
              <a:rPr lang="en-US" altLang="en-US" dirty="0" err="1" smtClean="0">
                <a:latin typeface="Arial" panose="020B0604020202020204" pitchFamily="34" charset="0"/>
                <a:ea typeface="ＭＳ Ｐゴシック" panose="020B0600070205080204" pitchFamily="34" charset="-128"/>
              </a:rPr>
              <a:t>Cynecki</a:t>
            </a:r>
            <a:r>
              <a:rPr lang="en-US" altLang="en-US" dirty="0" smtClean="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fld id="{51A40DEB-6C62-468B-B7C8-6F94A2F78B29}" type="slidenum">
              <a:rPr lang="en-US" smtClean="0"/>
              <a:t>1</a:t>
            </a:fld>
            <a:endParaRPr lang="en-US"/>
          </a:p>
        </p:txBody>
      </p:sp>
    </p:spTree>
    <p:extLst>
      <p:ext uri="{BB962C8B-B14F-4D97-AF65-F5344CB8AC3E}">
        <p14:creationId xmlns:p14="http://schemas.microsoft.com/office/powerpoint/2010/main" val="80586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The second most common barrier to walking and bicycling to school that was reported by parents was traffic – parents feeling it is not safe for their children to walk or bike. Ironically, safety concerns often lead parents to drive their children to school, making it even less safe for others to walk and bike.</a:t>
            </a:r>
          </a:p>
          <a:p>
            <a:pPr eaLnBrk="1" hangingPunct="1">
              <a:buFontTx/>
              <a:buChar char="•"/>
            </a:pPr>
            <a:r>
              <a:rPr lang="en-US" altLang="en-US" sz="1200" dirty="0">
                <a:latin typeface="Arial" panose="020B0604020202020204" pitchFamily="34" charset="0"/>
                <a:ea typeface="ＭＳ Ｐゴシック" panose="020B0600070205080204" pitchFamily="34" charset="-128"/>
              </a:rPr>
              <a:t>But we also need to acknowledge that many of pedestrian and bicyclist injuries and fatalities could likely be avoided if streets were made safer for walking and biking.</a:t>
            </a:r>
            <a:endParaRPr lang="en-US" altLang="en-US" sz="1200" b="1" dirty="0">
              <a:latin typeface="Arial" panose="020B0604020202020204" pitchFamily="34" charset="0"/>
              <a:ea typeface="ＭＳ Ｐゴシック" panose="020B0600070205080204" pitchFamily="34" charset="-128"/>
            </a:endParaRPr>
          </a:p>
          <a:p>
            <a:pPr>
              <a:spcBef>
                <a:spcPct val="0"/>
              </a:spcBef>
            </a:pPr>
            <a:endParaRPr lang="en-US" altLang="en-US" sz="1200" b="1" dirty="0">
              <a:latin typeface="Arial" panose="020B0604020202020204" pitchFamily="34" charset="0"/>
              <a:ea typeface="ＭＳ Ｐゴシック" panose="020B0600070205080204" pitchFamily="34" charset="-128"/>
            </a:endParaRPr>
          </a:p>
          <a:p>
            <a:pPr>
              <a:spcBef>
                <a:spcPct val="0"/>
              </a:spcBef>
            </a:pPr>
            <a:r>
              <a:rPr lang="en-US" altLang="en-US" sz="1200" b="1" dirty="0">
                <a:latin typeface="Arial" panose="020B0604020202020204" pitchFamily="34" charset="0"/>
                <a:ea typeface="ＭＳ Ｐゴシック" panose="020B0600070205080204" pitchFamily="34" charset="-128"/>
              </a:rPr>
              <a:t>Image:  </a:t>
            </a:r>
          </a:p>
          <a:p>
            <a:pPr>
              <a:spcBef>
                <a:spcPct val="0"/>
              </a:spcBef>
            </a:pPr>
            <a:r>
              <a:rPr lang="en-US" altLang="en-US" sz="1200" dirty="0">
                <a:latin typeface="Arial" panose="020B0604020202020204" pitchFamily="34" charset="0"/>
                <a:ea typeface="ＭＳ Ｐゴシック" panose="020B0600070205080204" pitchFamily="34" charset="-128"/>
              </a:rPr>
              <a:t>Browning Elementary, Milwaukee, WI, provided by Mark Fenton.</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65572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b="1" dirty="0">
                <a:latin typeface="Arial" panose="020B0604020202020204" pitchFamily="34" charset="0"/>
                <a:ea typeface="ＭＳ Ｐゴシック" panose="020B0600070205080204" pitchFamily="34" charset="-128"/>
              </a:rPr>
              <a:t>Message: </a:t>
            </a:r>
          </a:p>
          <a:p>
            <a:pPr>
              <a:spcBef>
                <a:spcPct val="0"/>
              </a:spcBef>
              <a:buFontTx/>
              <a:buChar char="•"/>
            </a:pPr>
            <a:r>
              <a:rPr lang="en-US" altLang="en-US" sz="1200" dirty="0">
                <a:latin typeface="Arial" panose="020B0604020202020204" pitchFamily="34" charset="0"/>
                <a:ea typeface="ＭＳ Ｐゴシック" panose="020B0600070205080204" pitchFamily="34" charset="-128"/>
              </a:rPr>
              <a:t>Adverse weather was the third most-cited reason parents gave for their children not walking or bicycling to school. However, the weather hasn’t changed much since a generation ago when so many children walked or biked.</a:t>
            </a:r>
          </a:p>
          <a:p>
            <a:pPr>
              <a:buFontTx/>
              <a:buChar char="•"/>
            </a:pPr>
            <a:r>
              <a:rPr lang="en-US" altLang="en-US" sz="1200" dirty="0">
                <a:latin typeface="Arial" panose="020B0604020202020204" pitchFamily="34" charset="0"/>
                <a:ea typeface="ＭＳ Ｐゴシック" panose="020B0600070205080204" pitchFamily="34" charset="-128"/>
              </a:rPr>
              <a:t>Safe Routes to School efforts have been very successful in climates with all kinds of weather, from cities across Canada to Chicago, IL and Minneapolis, MN and Arlington, MA.</a:t>
            </a:r>
          </a:p>
          <a:p>
            <a:endParaRPr lang="en-US" altLang="en-US" sz="1200"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Images: </a:t>
            </a:r>
          </a:p>
          <a:p>
            <a:pPr eaLnBrk="1" hangingPunct="1"/>
            <a:r>
              <a:rPr lang="en-US" altLang="en-US" sz="1200" dirty="0">
                <a:latin typeface="Arial" panose="020B0604020202020204" pitchFamily="34" charset="0"/>
                <a:ea typeface="ＭＳ Ｐゴシック" panose="020B0600070205080204" pitchFamily="34" charset="-128"/>
              </a:rPr>
              <a:t>Walking school bus to Fenn Elementary School, Gorham, NH.</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8458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pPr>
            <a:r>
              <a:rPr lang="en-US" altLang="en-US" b="1" dirty="0">
                <a:latin typeface="Arial" panose="020B0604020202020204" pitchFamily="34" charset="0"/>
                <a:ea typeface="ＭＳ Ｐゴシック" panose="020B0600070205080204" pitchFamily="34" charset="-128"/>
              </a:rPr>
              <a:t>Message: </a:t>
            </a:r>
          </a:p>
          <a:p>
            <a:pPr>
              <a:buFontTx/>
              <a:buChar char="•"/>
            </a:pPr>
            <a:r>
              <a:rPr lang="en-US" altLang="en-US" dirty="0">
                <a:latin typeface="Arial" panose="020B0604020202020204" pitchFamily="34" charset="0"/>
                <a:ea typeface="ＭＳ Ｐゴシック" panose="020B0600070205080204" pitchFamily="34" charset="-128"/>
              </a:rPr>
              <a:t>Parents often state being fear of crime as an obstacle to walking and bicycling to school. </a:t>
            </a:r>
          </a:p>
          <a:p>
            <a:pPr>
              <a:buFontTx/>
              <a:buChar char="•"/>
            </a:pPr>
            <a:r>
              <a:rPr lang="en-US" altLang="en-US" dirty="0">
                <a:latin typeface="Arial" panose="020B0604020202020204" pitchFamily="34" charset="0"/>
                <a:ea typeface="ＭＳ Ｐゴシック" panose="020B0600070205080204" pitchFamily="34" charset="-128"/>
              </a:rPr>
              <a:t>Children and caregivers may face fears around bullying, personal violent crime, exposure to gang activities or abduction – not just on the trip to school, but also at school, on the playground, or during afterschool programs. </a:t>
            </a:r>
          </a:p>
          <a:p>
            <a:pPr>
              <a:buFontTx/>
              <a:buChar char="•"/>
            </a:pPr>
            <a:r>
              <a:rPr lang="en-US" altLang="en-US" dirty="0">
                <a:latin typeface="Arial" panose="020B0604020202020204" pitchFamily="34" charset="0"/>
                <a:ea typeface="ＭＳ Ｐゴシック" panose="020B0600070205080204" pitchFamily="34" charset="-128"/>
              </a:rPr>
              <a:t>In some communities, these concerns pose a real challenge to keeping students safe.  In other communities, the perception of what could happen is the greatest concern.</a:t>
            </a:r>
          </a:p>
          <a:p>
            <a:pPr>
              <a:buFontTx/>
              <a:buChar char="•"/>
            </a:pPr>
            <a:r>
              <a:rPr lang="en-US" altLang="en-US" dirty="0">
                <a:latin typeface="Arial" panose="020B0604020202020204" pitchFamily="34" charset="0"/>
                <a:ea typeface="ＭＳ Ｐゴシック" panose="020B0600070205080204" pitchFamily="34" charset="-128"/>
              </a:rPr>
              <a:t>SRTS programs alone can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fix personal security issues, but they can be an important component of a broader, community-wide, response.</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18801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pPr>
              <a:buFontTx/>
              <a:buChar char="•"/>
            </a:pPr>
            <a:r>
              <a:rPr lang="en-US" altLang="en-US" sz="1200" dirty="0">
                <a:latin typeface="Arial" panose="020B0604020202020204" pitchFamily="34" charset="0"/>
                <a:ea typeface="ＭＳ Ｐゴシック" panose="020B0600070205080204" pitchFamily="34" charset="-128"/>
              </a:rPr>
              <a:t>Some may ask: So what if children are driven everywhere? Why does it matter? </a:t>
            </a:r>
          </a:p>
          <a:p>
            <a:pPr>
              <a:buFontTx/>
              <a:buChar char="•"/>
            </a:pPr>
            <a:r>
              <a:rPr lang="en-US" altLang="en-US" sz="1200" dirty="0">
                <a:latin typeface="Arial" panose="020B0604020202020204" pitchFamily="34" charset="0"/>
                <a:ea typeface="ＭＳ Ｐゴシック" panose="020B0600070205080204" pitchFamily="34" charset="-128"/>
              </a:rPr>
              <a:t>Now let’s take a look at the unintended environmental and health consequences of less walking and bicycling.</a:t>
            </a:r>
          </a:p>
          <a:p>
            <a:pPr eaLnBrk="1" hangingPunct="1">
              <a:spcBef>
                <a:spcPts val="600"/>
              </a:spcBef>
            </a:pPr>
            <a:endParaRPr lang="en-US" altLang="en-US" sz="1200" dirty="0">
              <a:latin typeface="Arial" panose="020B0604020202020204" pitchFamily="34" charset="0"/>
              <a:ea typeface="ＭＳ Ｐゴシック" panose="020B0600070205080204" pitchFamily="34" charset="-128"/>
            </a:endParaRPr>
          </a:p>
          <a:p>
            <a:pPr eaLnBrk="1" hangingPunct="1">
              <a:spcBef>
                <a:spcPts val="600"/>
              </a:spcBef>
            </a:pPr>
            <a:r>
              <a:rPr lang="en-US" altLang="en-US" sz="1200" b="1" dirty="0">
                <a:latin typeface="Arial" panose="020B0604020202020204" pitchFamily="34" charset="0"/>
                <a:ea typeface="ＭＳ Ｐゴシック" panose="020B0600070205080204" pitchFamily="34" charset="-128"/>
              </a:rPr>
              <a:t>Image(s):</a:t>
            </a:r>
          </a:p>
          <a:p>
            <a:pPr eaLnBrk="1" hangingPunct="1">
              <a:spcBef>
                <a:spcPts val="200"/>
              </a:spcBef>
            </a:pPr>
            <a:r>
              <a:rPr lang="en-US" altLang="en-US" sz="1200" dirty="0">
                <a:latin typeface="Arial" panose="020B0604020202020204" pitchFamily="34" charset="0"/>
                <a:ea typeface="ＭＳ Ｐゴシック" panose="020B0600070205080204" pitchFamily="34" charset="-128"/>
              </a:rPr>
              <a:t>(l) Provided by http://www.ksl.com/index.php?nid=148&amp;sid=1333891; (r) Time Magazine, Dec. 8, 2003.</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815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Message:</a:t>
            </a:r>
          </a:p>
          <a:p>
            <a:pPr>
              <a:buFontTx/>
              <a:buChar char="•"/>
            </a:pPr>
            <a:r>
              <a:rPr lang="en-US" altLang="en-US" dirty="0">
                <a:latin typeface="Arial" panose="020B0604020202020204" pitchFamily="34" charset="0"/>
                <a:ea typeface="ＭＳ Ｐゴシック" panose="020B0600070205080204" pitchFamily="34" charset="-128"/>
              </a:rPr>
              <a:t>The 1996 Olympics in Atlanta was an opportunity to examine the relationship of traffic, air quality and health.  </a:t>
            </a:r>
            <a:endParaRPr lang="en-US" altLang="en-US" b="1" dirty="0">
              <a:latin typeface="Arial" panose="020B0604020202020204" pitchFamily="34" charset="0"/>
              <a:ea typeface="ＭＳ Ｐゴシック" panose="020B0600070205080204" pitchFamily="34" charset="-128"/>
            </a:endParaRPr>
          </a:p>
          <a:p>
            <a:pPr>
              <a:buFontTx/>
              <a:buChar char="•"/>
            </a:pPr>
            <a:r>
              <a:rPr lang="en-US" altLang="en-US" dirty="0">
                <a:latin typeface="Arial" panose="020B0604020202020204" pitchFamily="34" charset="0"/>
                <a:ea typeface="ＭＳ Ｐゴシック" panose="020B0600070205080204" pitchFamily="34" charset="-128"/>
              </a:rPr>
              <a:t>During the 1996 Summer Olympic Games in Atlanta, the city virtually banned single occupant cars in downtown Atlanta in order to prevent gridlock.</a:t>
            </a:r>
          </a:p>
          <a:p>
            <a:pPr>
              <a:buFontTx/>
              <a:buChar char="•"/>
            </a:pPr>
            <a:r>
              <a:rPr lang="en-US" altLang="en-US" dirty="0">
                <a:latin typeface="Arial" panose="020B0604020202020204" pitchFamily="34" charset="0"/>
                <a:ea typeface="ＭＳ Ｐゴシック" panose="020B0600070205080204" pitchFamily="34" charset="-128"/>
              </a:rPr>
              <a:t>The Journal of the American Medical Association (JAMA) published a study of the ban and its effects, which showed a clear relationship between traffic reduction and reduced incidents of asthma.*</a:t>
            </a:r>
          </a:p>
          <a:p>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Citation:</a:t>
            </a:r>
          </a:p>
          <a:p>
            <a:pPr eaLnBrk="1" hangingPunct="1">
              <a:spcBef>
                <a:spcPts val="200"/>
              </a:spcBef>
            </a:pPr>
            <a:r>
              <a:rPr lang="en-US" altLang="en-US" dirty="0">
                <a:latin typeface="Arial" panose="020B0604020202020204" pitchFamily="34" charset="0"/>
                <a:ea typeface="ＭＳ Ｐゴシック" panose="020B0600070205080204" pitchFamily="34" charset="-128"/>
              </a:rPr>
              <a:t>*Michael S. Friedman et al. (2001). Impact of Changes in Transportation and Commuting Behaviors During the 1996 Summer Olympic Games in Atlanta on Air Quality and Childhood Asthma. JAMA 285, 897 - 905. </a:t>
            </a:r>
          </a:p>
          <a:p>
            <a:endParaRPr lang="en-US" altLang="en-US" b="1"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Image:</a:t>
            </a:r>
          </a:p>
          <a:p>
            <a:pPr eaLnBrk="1" hangingPunct="1"/>
            <a:r>
              <a:rPr lang="en-US" altLang="en-US" dirty="0">
                <a:latin typeface="Arial" panose="020B0604020202020204" pitchFamily="34" charset="0"/>
                <a:ea typeface="ＭＳ Ｐゴシック" panose="020B0600070205080204" pitchFamily="34" charset="-128"/>
              </a:rPr>
              <a:t>Provided by http://www.prism.gatech.edu</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9435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The results of the study showed:</a:t>
            </a:r>
          </a:p>
          <a:p>
            <a:pPr>
              <a:buFontTx/>
              <a:buChar char="•"/>
            </a:pPr>
            <a:r>
              <a:rPr lang="en-US" altLang="en-US" sz="1200" dirty="0">
                <a:latin typeface="Arial" panose="020B0604020202020204" pitchFamily="34" charset="0"/>
                <a:ea typeface="ＭＳ Ｐゴシック" panose="020B0600070205080204" pitchFamily="34" charset="-128"/>
              </a:rPr>
              <a:t>Morning rush hour traffic volumes decreased by more than 23%. </a:t>
            </a:r>
          </a:p>
          <a:p>
            <a:pPr>
              <a:buFontTx/>
              <a:buChar char="•"/>
            </a:pPr>
            <a:r>
              <a:rPr lang="en-US" altLang="en-US" sz="1200" dirty="0">
                <a:latin typeface="Arial" panose="020B0604020202020204" pitchFamily="34" charset="0"/>
                <a:ea typeface="ＭＳ Ｐゴシック" panose="020B0600070205080204" pitchFamily="34" charset="-128"/>
              </a:rPr>
              <a:t>This decreased the peak amount of ozone by 28% during the 17 days of the Olympics. </a:t>
            </a:r>
          </a:p>
          <a:p>
            <a:pPr>
              <a:buFontTx/>
              <a:buChar char="•"/>
            </a:pPr>
            <a:r>
              <a:rPr lang="en-US" altLang="en-US" sz="1200" dirty="0">
                <a:latin typeface="Arial" panose="020B0604020202020204" pitchFamily="34" charset="0"/>
                <a:ea typeface="ＭＳ Ｐゴシック" panose="020B0600070205080204" pitchFamily="34" charset="-128"/>
              </a:rPr>
              <a:t>The need for healthcare related to asthma for kids decreased by 42% during the games.* </a:t>
            </a:r>
          </a:p>
          <a:p>
            <a:pPr>
              <a:buFontTx/>
              <a:buChar char="•"/>
            </a:pPr>
            <a:r>
              <a:rPr lang="en-US" altLang="en-US" sz="1200" dirty="0">
                <a:latin typeface="Arial" panose="020B0604020202020204" pitchFamily="34" charset="0"/>
                <a:ea typeface="ＭＳ Ｐゴシック" panose="020B0600070205080204" pitchFamily="34" charset="-128"/>
              </a:rPr>
              <a:t>Reducing auto emissions by encouraging alternative forms of transportation, such as walking and biking can help improve the health of children and adults.  </a:t>
            </a:r>
          </a:p>
          <a:p>
            <a:endParaRPr lang="en-US" altLang="en-US" sz="1200"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Citation:</a:t>
            </a:r>
          </a:p>
          <a:p>
            <a:r>
              <a:rPr lang="en-US" altLang="en-US" sz="1200" dirty="0">
                <a:latin typeface="Arial" panose="020B0604020202020204" pitchFamily="34" charset="0"/>
                <a:ea typeface="ＭＳ Ｐゴシック" panose="020B0600070205080204" pitchFamily="34" charset="-128"/>
              </a:rPr>
              <a:t>*Michael S. Friedman et al, </a:t>
            </a:r>
            <a:r>
              <a:rPr lang="ja-JP"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Impact of Changes in Transportation and Commuting Behaviors During the 1996 Summer Olympic Games in Atlanta on Air Quality and Childhood Asthma,</a:t>
            </a:r>
            <a:r>
              <a:rPr lang="ja-JP"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 JAMA, Vol. 285, Feb 2001, pp. 897 - 905.</a:t>
            </a:r>
            <a:r>
              <a:rPr lang="en-US" altLang="ja-JP" sz="1200" b="1" dirty="0">
                <a:latin typeface="Arial" panose="020B0604020202020204" pitchFamily="34" charset="0"/>
                <a:ea typeface="ＭＳ Ｐゴシック" panose="020B0600070205080204" pitchFamily="34" charset="-128"/>
              </a:rPr>
              <a:t> </a:t>
            </a:r>
            <a:endParaRPr lang="en-US" altLang="en-US" sz="1200" b="1"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370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000" b="1" dirty="0">
                <a:latin typeface="Arial" panose="020B0604020202020204" pitchFamily="34" charset="0"/>
                <a:ea typeface="ＭＳ Ｐゴシック" panose="020B0600070205080204" pitchFamily="34" charset="-128"/>
              </a:rPr>
              <a:t>Message: </a:t>
            </a:r>
            <a:endParaRPr lang="en-US" altLang="en-US" sz="1000" dirty="0">
              <a:latin typeface="Arial" panose="020B0604020202020204" pitchFamily="34" charset="0"/>
              <a:ea typeface="ＭＳ Ｐゴシック" panose="020B0600070205080204" pitchFamily="34" charset="-128"/>
            </a:endParaRPr>
          </a:p>
          <a:p>
            <a:pPr>
              <a:buFontTx/>
              <a:buChar char="•"/>
            </a:pPr>
            <a:r>
              <a:rPr lang="en-US" altLang="en-US" sz="1000" dirty="0">
                <a:latin typeface="Arial" panose="020B0604020202020204" pitchFamily="34" charset="0"/>
                <a:ea typeface="ＭＳ Ｐゴシック" panose="020B0600070205080204" pitchFamily="34" charset="-128"/>
              </a:rPr>
              <a:t>One of the benefits of SRTS programs is that they help to reduce auto emissions by encouraging alternative forms of transportation, such as walking and biking.</a:t>
            </a:r>
          </a:p>
          <a:p>
            <a:pPr>
              <a:buFontTx/>
              <a:buChar char="•"/>
            </a:pPr>
            <a:r>
              <a:rPr lang="en-US" altLang="en-US" sz="1000" dirty="0">
                <a:latin typeface="Arial" panose="020B0604020202020204" pitchFamily="34" charset="0"/>
                <a:ea typeface="ＭＳ Ｐゴシック" panose="020B0600070205080204" pitchFamily="34" charset="-128"/>
              </a:rPr>
              <a:t>An EPA report found that:  </a:t>
            </a:r>
          </a:p>
          <a:p>
            <a:pPr lvl="1">
              <a:buFontTx/>
              <a:buChar char="•"/>
            </a:pPr>
            <a:r>
              <a:rPr lang="en-US" altLang="en-US" sz="1000" dirty="0">
                <a:latin typeface="Arial" panose="020B0604020202020204" pitchFamily="34" charset="0"/>
                <a:ea typeface="ＭＳ Ｐゴシック" panose="020B0600070205080204" pitchFamily="34" charset="-128"/>
              </a:rPr>
              <a:t>Schools placed in neighborhoods near residential areas with a good street and sidewalk network have more students arriving by bicycle and on foot. </a:t>
            </a:r>
          </a:p>
          <a:p>
            <a:pPr lvl="1">
              <a:buFontTx/>
              <a:buChar char="•"/>
            </a:pPr>
            <a:r>
              <a:rPr lang="en-US" altLang="en-US" sz="1000" dirty="0">
                <a:latin typeface="Arial" panose="020B0604020202020204" pitchFamily="34" charset="0"/>
                <a:ea typeface="ＭＳ Ｐゴシック" panose="020B0600070205080204" pitchFamily="34" charset="-128"/>
              </a:rPr>
              <a:t>Air quality is measurably better at such locations.*</a:t>
            </a:r>
          </a:p>
          <a:p>
            <a:endParaRPr lang="en-US" altLang="en-US" sz="1000" b="1" dirty="0">
              <a:latin typeface="Arial" panose="020B0604020202020204" pitchFamily="34" charset="0"/>
              <a:ea typeface="ＭＳ Ｐゴシック" panose="020B0600070205080204" pitchFamily="34" charset="-128"/>
            </a:endParaRPr>
          </a:p>
          <a:p>
            <a:pPr eaLnBrk="1" hangingPunct="1">
              <a:spcBef>
                <a:spcPts val="600"/>
              </a:spcBef>
            </a:pPr>
            <a:r>
              <a:rPr lang="en-US" altLang="en-US" sz="1000" b="1" dirty="0">
                <a:latin typeface="Arial" panose="020B0604020202020204" pitchFamily="34" charset="0"/>
                <a:ea typeface="ＭＳ Ｐゴシック" panose="020B0600070205080204" pitchFamily="34" charset="-128"/>
              </a:rPr>
              <a:t>Note to Instructor: </a:t>
            </a:r>
          </a:p>
          <a:p>
            <a:r>
              <a:rPr lang="en-US" altLang="en-US" sz="1000" dirty="0">
                <a:latin typeface="Arial" panose="020B0604020202020204" pitchFamily="34" charset="0"/>
                <a:ea typeface="ＭＳ Ｐゴシック" panose="020B0600070205080204" pitchFamily="34" charset="-128"/>
              </a:rPr>
              <a:t>While the EPA report is from 2003, it is the most recent study of its kind and there's no particular reason why the results may have changed over time.</a:t>
            </a:r>
          </a:p>
          <a:p>
            <a:pPr eaLnBrk="1" hangingPunct="1">
              <a:spcBef>
                <a:spcPts val="600"/>
              </a:spcBef>
            </a:pPr>
            <a:endParaRPr lang="en-US" altLang="en-US" sz="1000" b="1" dirty="0">
              <a:latin typeface="Arial" panose="020B0604020202020204" pitchFamily="34" charset="0"/>
              <a:ea typeface="ＭＳ Ｐゴシック" panose="020B0600070205080204" pitchFamily="34" charset="-128"/>
            </a:endParaRPr>
          </a:p>
          <a:p>
            <a:pPr eaLnBrk="1" hangingPunct="1">
              <a:spcBef>
                <a:spcPts val="600"/>
              </a:spcBef>
            </a:pPr>
            <a:r>
              <a:rPr lang="en-US" altLang="en-US" sz="1000" b="1" dirty="0">
                <a:latin typeface="Arial" panose="020B0604020202020204" pitchFamily="34" charset="0"/>
                <a:ea typeface="ＭＳ Ｐゴシック" panose="020B0600070205080204" pitchFamily="34" charset="-128"/>
              </a:rPr>
              <a:t>Citation:</a:t>
            </a:r>
          </a:p>
          <a:p>
            <a:pPr eaLnBrk="1" hangingPunct="1">
              <a:spcBef>
                <a:spcPts val="200"/>
              </a:spcBef>
            </a:pPr>
            <a:r>
              <a:rPr lang="en-US" altLang="en-US" sz="1000" dirty="0">
                <a:latin typeface="Arial" panose="020B0604020202020204" pitchFamily="34" charset="0"/>
                <a:ea typeface="ＭＳ Ｐゴシック" panose="020B0600070205080204" pitchFamily="34" charset="-128"/>
              </a:rPr>
              <a:t>*Travel and Environmental Implications of School Siting. (2003). Washington, D.C.: Environmental Protection Agency, Report No. 231-R-03-004. Available at http://www.epa.gov/smartgrowth/pdf/school_travel.pdf. </a:t>
            </a:r>
            <a:endParaRPr lang="en-US" altLang="en-US" sz="1000" b="1" dirty="0">
              <a:latin typeface="Arial" panose="020B0604020202020204" pitchFamily="34" charset="0"/>
              <a:ea typeface="ＭＳ Ｐゴシック" panose="020B0600070205080204" pitchFamily="34" charset="-128"/>
            </a:endParaRPr>
          </a:p>
          <a:p>
            <a:endParaRPr lang="en-US" altLang="en-US" sz="1000" b="1" dirty="0">
              <a:latin typeface="Arial" panose="020B0604020202020204" pitchFamily="34" charset="0"/>
              <a:ea typeface="ＭＳ Ｐゴシック" panose="020B0600070205080204" pitchFamily="34" charset="-128"/>
            </a:endParaRPr>
          </a:p>
          <a:p>
            <a:r>
              <a:rPr lang="en-US" altLang="en-US" sz="1000" b="1" dirty="0">
                <a:latin typeface="Arial" panose="020B0604020202020204" pitchFamily="34" charset="0"/>
                <a:ea typeface="ＭＳ Ｐゴシック" panose="020B0600070205080204" pitchFamily="34" charset="-128"/>
              </a:rPr>
              <a:t>Image: </a:t>
            </a:r>
          </a:p>
          <a:p>
            <a:pPr eaLnBrk="1" hangingPunct="1"/>
            <a:r>
              <a:rPr lang="en-US" altLang="en-US" sz="1000" dirty="0" err="1">
                <a:latin typeface="Arial" panose="020B0604020202020204" pitchFamily="34" charset="0"/>
                <a:ea typeface="ＭＳ Ｐゴシック" panose="020B0600070205080204" pitchFamily="34" charset="-128"/>
              </a:rPr>
              <a:t>Swansfield</a:t>
            </a:r>
            <a:r>
              <a:rPr lang="en-US" altLang="en-US" sz="1000" dirty="0">
                <a:latin typeface="Arial" panose="020B0604020202020204" pitchFamily="34" charset="0"/>
                <a:ea typeface="ＭＳ Ｐゴシック" panose="020B0600070205080204" pitchFamily="34" charset="-128"/>
              </a:rPr>
              <a:t> Elementary School, Columbia, MD provided by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6045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Message:</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We</a:t>
            </a:r>
            <a:r>
              <a:rPr lang="ja-JP" altLang="en-US" dirty="0">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ve</a:t>
            </a:r>
            <a:r>
              <a:rPr lang="en-US" altLang="ja-JP" dirty="0">
                <a:latin typeface="Arial" panose="020B0604020202020204" pitchFamily="34" charset="0"/>
                <a:ea typeface="ＭＳ Ｐゴシック" panose="020B0600070205080204" pitchFamily="34" charset="-128"/>
              </a:rPr>
              <a:t> talked about health as far as air quality is concerned.  Another major health factor is the need we all have to be physically active.</a:t>
            </a:r>
            <a:r>
              <a:rPr lang="en-US" altLang="ja-JP" b="1" dirty="0">
                <a:latin typeface="Arial" panose="020B0604020202020204" pitchFamily="34" charset="0"/>
                <a:ea typeface="ＭＳ Ｐゴシック" panose="020B0600070205080204" pitchFamily="34" charset="-128"/>
              </a:rPr>
              <a:t> </a:t>
            </a:r>
            <a:endParaRPr lang="en-US" altLang="ja-JP"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Many kids today are not getting the physical activity that they need.</a:t>
            </a:r>
          </a:p>
          <a:p>
            <a:r>
              <a:rPr lang="en-US" altLang="en-US" dirty="0">
                <a:latin typeface="Arial" panose="020B0604020202020204" pitchFamily="34" charset="0"/>
                <a:ea typeface="ＭＳ Ｐゴシック" panose="020B0600070205080204" pitchFamily="34" charset="-128"/>
              </a:rPr>
              <a:t> </a:t>
            </a:r>
          </a:p>
          <a:p>
            <a:r>
              <a:rPr lang="en-US" altLang="en-US" b="1" dirty="0">
                <a:latin typeface="Arial" panose="020B0604020202020204" pitchFamily="34" charset="0"/>
                <a:ea typeface="ＭＳ Ｐゴシック" panose="020B0600070205080204" pitchFamily="34" charset="-128"/>
              </a:rPr>
              <a:t>Background:</a:t>
            </a:r>
            <a:endParaRPr lang="en-US" altLang="en-US" dirty="0">
              <a:latin typeface="Arial" panose="020B0604020202020204" pitchFamily="34" charset="0"/>
              <a:ea typeface="ＭＳ Ｐゴシック" panose="020B0600070205080204" pitchFamily="34" charset="-128"/>
            </a:endParaRPr>
          </a:p>
          <a:p>
            <a:pPr>
              <a:buFontTx/>
              <a:buChar char="•"/>
            </a:pPr>
            <a:r>
              <a:rPr lang="en-US" altLang="en-US" dirty="0">
                <a:latin typeface="Arial" panose="020B0604020202020204" pitchFamily="34" charset="0"/>
                <a:ea typeface="ＭＳ Ｐゴシック" panose="020B0600070205080204" pitchFamily="34" charset="-128"/>
              </a:rPr>
              <a:t>National recommendations call for children and adolescents to get at least 60 minutes of physical activity per day, most of which should be moderate or vigorous in intensity*.</a:t>
            </a:r>
          </a:p>
          <a:p>
            <a:r>
              <a:rPr lang="en-US" altLang="en-US" dirty="0">
                <a:latin typeface="Arial" panose="020B0604020202020204" pitchFamily="34" charset="0"/>
                <a:ea typeface="ＭＳ Ｐゴシック" panose="020B0600070205080204" pitchFamily="34" charset="-128"/>
              </a:rPr>
              <a:t> </a:t>
            </a:r>
          </a:p>
          <a:p>
            <a:r>
              <a:rPr lang="en-US" altLang="en-US" b="1" dirty="0">
                <a:latin typeface="Arial" panose="020B0604020202020204" pitchFamily="34" charset="0"/>
                <a:ea typeface="ＭＳ Ｐゴシック" panose="020B0600070205080204" pitchFamily="34" charset="-128"/>
              </a:rPr>
              <a:t>Citations:</a:t>
            </a:r>
            <a:endParaRPr lang="en-US" altLang="en-US" dirty="0">
              <a:latin typeface="Arial" panose="020B0604020202020204" pitchFamily="34" charset="0"/>
              <a:ea typeface="ＭＳ Ｐゴシック" panose="020B0600070205080204" pitchFamily="34" charset="-128"/>
            </a:endParaRPr>
          </a:p>
          <a:p>
            <a:pPr eaLnBrk="1" hangingPunct="1">
              <a:lnSpc>
                <a:spcPct val="90000"/>
              </a:lnSpc>
              <a:spcBef>
                <a:spcPts val="200"/>
              </a:spcBef>
            </a:pPr>
            <a:r>
              <a:rPr lang="en-US" altLang="en-US" dirty="0">
                <a:latin typeface="Arial" panose="020B0604020202020204" pitchFamily="34" charset="0"/>
                <a:ea typeface="ＭＳ Ｐゴシック" panose="020B0600070205080204" pitchFamily="34" charset="-128"/>
              </a:rPr>
              <a:t>*Trust for America’s Health and Robert Wood Johnson Foundation. F as in Fat: How Obesity Threatens America's Future. Available at http://www.fasinfat.org/facts-trends-in-physical-activity/. </a:t>
            </a:r>
            <a:endParaRPr lang="en-US" altLang="en-US" b="1" dirty="0">
              <a:latin typeface="Arial" panose="020B0604020202020204" pitchFamily="34" charset="0"/>
              <a:ea typeface="ＭＳ Ｐゴシック" panose="020B0600070205080204" pitchFamily="34" charset="-128"/>
            </a:endParaRPr>
          </a:p>
          <a:p>
            <a:pPr eaLnBrk="1" hangingPunct="1">
              <a:lnSpc>
                <a:spcPct val="90000"/>
              </a:lnSpc>
              <a:spcBef>
                <a:spcPts val="600"/>
              </a:spcBef>
            </a:pPr>
            <a:endParaRPr lang="en-US" altLang="en-US" sz="900" b="1" dirty="0">
              <a:latin typeface="Arial" panose="020B0604020202020204" pitchFamily="34" charset="0"/>
              <a:ea typeface="ＭＳ Ｐゴシック" panose="020B0600070205080204" pitchFamily="34" charset="-128"/>
            </a:endParaRPr>
          </a:p>
          <a:p>
            <a:pPr eaLnBrk="1" hangingPunct="1">
              <a:lnSpc>
                <a:spcPct val="90000"/>
              </a:lnSpc>
              <a:spcBef>
                <a:spcPts val="600"/>
              </a:spcBef>
            </a:pPr>
            <a:r>
              <a:rPr lang="en-US" altLang="en-US" sz="900" b="1" dirty="0">
                <a:latin typeface="Arial" panose="020B0604020202020204" pitchFamily="34" charset="0"/>
                <a:ea typeface="ＭＳ Ｐゴシック" panose="020B0600070205080204" pitchFamily="34" charset="-128"/>
              </a:rPr>
              <a:t>Image: </a:t>
            </a:r>
          </a:p>
          <a:p>
            <a:pPr eaLnBrk="1" hangingPunct="1">
              <a:lnSpc>
                <a:spcPct val="90000"/>
              </a:lnSpc>
              <a:spcBef>
                <a:spcPts val="200"/>
              </a:spcBef>
            </a:pPr>
            <a:r>
              <a:rPr lang="en-US" altLang="en-US" sz="900" dirty="0">
                <a:latin typeface="Arial" panose="020B0604020202020204" pitchFamily="34" charset="0"/>
                <a:ea typeface="ＭＳ Ｐゴシック" panose="020B0600070205080204" pitchFamily="34" charset="-128"/>
              </a:rPr>
              <a:t>Purchased by National Center for Safe Routes to School from </a:t>
            </a:r>
            <a:r>
              <a:rPr lang="en-US" altLang="en-US" sz="900" u="sng" dirty="0">
                <a:latin typeface="Arial" panose="020B0604020202020204" pitchFamily="34" charset="0"/>
                <a:ea typeface="ＭＳ Ｐゴシック" panose="020B0600070205080204" pitchFamily="34" charset="-128"/>
                <a:hlinkClick r:id="rId3"/>
              </a:rPr>
              <a:t>www.thinkstockphotos.com</a:t>
            </a:r>
            <a:endParaRPr lang="en-US" altLang="en-US" sz="300"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060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defRPr/>
            </a:pPr>
            <a:r>
              <a:rPr lang="en-US" altLang="en-US" b="1" dirty="0">
                <a:latin typeface="Arial" panose="020B0604020202020204" pitchFamily="34" charset="0"/>
                <a:ea typeface="ＭＳ Ｐゴシック" panose="020B0600070205080204" pitchFamily="34" charset="-128"/>
              </a:rPr>
              <a:t>Message:</a:t>
            </a:r>
          </a:p>
          <a:p>
            <a:pPr eaLnBrk="1" hangingPunct="1">
              <a:spcBef>
                <a:spcPts val="200"/>
              </a:spcBef>
              <a:buFontTx/>
              <a:buChar char="•"/>
              <a:defRPr/>
            </a:pPr>
            <a:r>
              <a:rPr lang="en-US" altLang="en-US" dirty="0">
                <a:latin typeface="Arial" panose="020B0604020202020204" pitchFamily="34" charset="0"/>
                <a:ea typeface="ＭＳ Ｐゴシック" panose="020B0600070205080204" pitchFamily="34" charset="-128"/>
              </a:rPr>
              <a:t>   Healthy lifestyle habits, including healthy eating and physical activity, can lower the risk of becoming obese and developing related diseases.*  </a:t>
            </a:r>
          </a:p>
          <a:p>
            <a:pPr marL="171450" indent="-171450">
              <a:buSzPct val="107000"/>
              <a:buFont typeface="Arial" pitchFamily="34" charset="0"/>
              <a:buChar char="•"/>
              <a:defRPr/>
            </a:pPr>
            <a:r>
              <a:rPr lang="en-US" dirty="0"/>
              <a:t>A recent report on childhood obesity shows that six states have childhood obesity rates greater than 20 percent*, and 23 states have childhood obesity rates greater than 15% or more**. </a:t>
            </a:r>
          </a:p>
          <a:p>
            <a:pPr marL="171450" indent="-171450">
              <a:buSzPct val="107000"/>
              <a:buFont typeface="Arial" pitchFamily="34" charset="0"/>
              <a:buChar char="•"/>
              <a:defRPr/>
            </a:pPr>
            <a:r>
              <a:rPr lang="en-US" dirty="0"/>
              <a:t>While this is a slight improvement over previous reports, youth overweight and obesity is still a concern.</a:t>
            </a:r>
          </a:p>
          <a:p>
            <a:pPr>
              <a:buFontTx/>
              <a:buChar char="•"/>
              <a:defRPr/>
            </a:pPr>
            <a:endParaRPr lang="en-US" altLang="en-US" dirty="0">
              <a:latin typeface="Arial" panose="020B0604020202020204" pitchFamily="34" charset="0"/>
              <a:ea typeface="ＭＳ Ｐゴシック" panose="020B0600070205080204" pitchFamily="34" charset="-128"/>
            </a:endParaRPr>
          </a:p>
          <a:p>
            <a:pPr eaLnBrk="1" hangingPunct="1">
              <a:spcBef>
                <a:spcPts val="200"/>
              </a:spcBef>
              <a:defRPr/>
            </a:pPr>
            <a:r>
              <a:rPr lang="en-US" altLang="en-US" sz="1050" b="1" dirty="0">
                <a:latin typeface="Arial" panose="020B0604020202020204" pitchFamily="34" charset="0"/>
                <a:ea typeface="ＭＳ Ｐゴシック" panose="020B0600070205080204" pitchFamily="34" charset="-128"/>
              </a:rPr>
              <a:t>Citation:</a:t>
            </a:r>
          </a:p>
          <a:p>
            <a:pPr eaLnBrk="1" hangingPunct="1">
              <a:spcBef>
                <a:spcPts val="200"/>
              </a:spcBef>
              <a:buFont typeface="Arial" pitchFamily="34" charset="0"/>
              <a:buNone/>
              <a:defRPr/>
            </a:pPr>
            <a:r>
              <a:rPr lang="en-US" altLang="en-US" dirty="0"/>
              <a:t>*</a:t>
            </a:r>
            <a:r>
              <a:rPr lang="en-US" dirty="0"/>
              <a:t>Centers for Disease Control and Prevention (CDC). (2014, August 13). Childhood obesity facts. Retrieved from </a:t>
            </a:r>
            <a:r>
              <a:rPr lang="en-US" u="sng" dirty="0">
                <a:hlinkClick r:id="rId3"/>
              </a:rPr>
              <a:t>http://www.cdc.gov/healthyyouth/obesity/facts.htm</a:t>
            </a:r>
            <a:endParaRPr lang="en-US" altLang="en-US" dirty="0"/>
          </a:p>
          <a:p>
            <a:pPr eaLnBrk="1" hangingPunct="1">
              <a:spcBef>
                <a:spcPts val="200"/>
              </a:spcBef>
              <a:defRPr/>
            </a:pPr>
            <a:r>
              <a:rPr lang="en-US" altLang="en-US" dirty="0">
                <a:latin typeface="Arial" panose="020B0604020202020204" pitchFamily="34" charset="0"/>
                <a:ea typeface="ＭＳ Ｐゴシック" panose="020B0600070205080204" pitchFamily="34" charset="-128"/>
              </a:rPr>
              <a:t>**</a:t>
            </a:r>
            <a:r>
              <a:rPr lang="en-US" dirty="0"/>
              <a:t>Trust for America’s Health and Robert Wood Johnson Foundation (2013). F as in Fat: How Obesity Threatens America's Future. Available at http://healthyamericans.org/report/108/. </a:t>
            </a:r>
          </a:p>
          <a:p>
            <a:pPr eaLnBrk="1" hangingPunct="1">
              <a:spcBef>
                <a:spcPts val="200"/>
              </a:spcBef>
              <a:defRPr/>
            </a:pPr>
            <a:endParaRPr lang="en-US" altLang="en-US" dirty="0">
              <a:latin typeface="Arial" panose="020B0604020202020204" pitchFamily="34" charset="0"/>
              <a:ea typeface="ＭＳ Ｐゴシック" panose="020B0600070205080204" pitchFamily="34" charset="-128"/>
            </a:endParaRPr>
          </a:p>
          <a:p>
            <a:pPr>
              <a:spcBef>
                <a:spcPct val="0"/>
              </a:spcBef>
              <a:defRPr/>
            </a:pPr>
            <a:r>
              <a:rPr lang="en-US" altLang="en-US" b="1" dirty="0">
                <a:latin typeface="Arial" panose="020B0604020202020204" pitchFamily="34" charset="0"/>
                <a:ea typeface="ＭＳ Ｐゴシック" panose="020B0600070205080204" pitchFamily="34" charset="-128"/>
              </a:rPr>
              <a:t>Image:  </a:t>
            </a:r>
          </a:p>
          <a:p>
            <a:pPr>
              <a:spcBef>
                <a:spcPct val="0"/>
              </a:spcBef>
              <a:defRPr/>
            </a:pPr>
            <a:r>
              <a:rPr lang="en-US" altLang="en-US" dirty="0">
                <a:latin typeface="Arial" panose="020B0604020202020204" pitchFamily="34" charset="0"/>
                <a:ea typeface="ＭＳ Ｐゴシック" panose="020B0600070205080204" pitchFamily="34" charset="-128"/>
              </a:rPr>
              <a:t>Sycamore Elementary, Claremont, CA, provided by Mike </a:t>
            </a:r>
            <a:r>
              <a:rPr lang="en-US" altLang="en-US" dirty="0" err="1">
                <a:latin typeface="Arial" panose="020B0604020202020204" pitchFamily="34" charset="0"/>
                <a:ea typeface="ＭＳ Ｐゴシック" panose="020B0600070205080204" pitchFamily="34" charset="-128"/>
              </a:rPr>
              <a:t>Cynecki</a:t>
            </a:r>
            <a:r>
              <a:rPr lang="en-US" altLang="en-US"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1262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defRPr/>
            </a:pPr>
            <a:r>
              <a:rPr lang="en-US" b="1" dirty="0"/>
              <a:t>Message:</a:t>
            </a:r>
          </a:p>
          <a:p>
            <a:pPr eaLnBrk="1" hangingPunct="1">
              <a:spcBef>
                <a:spcPts val="200"/>
              </a:spcBef>
              <a:defRPr/>
            </a:pPr>
            <a:r>
              <a:rPr lang="en-US" altLang="en-US" dirty="0"/>
              <a:t>Research shows that obese children suffer immediate and long-term social, emotional and physical health effects and are more likely to be obese adults.</a:t>
            </a:r>
            <a:endParaRPr lang="en-US" baseline="30000" dirty="0"/>
          </a:p>
          <a:p>
            <a:pPr eaLnBrk="1" hangingPunct="1">
              <a:spcBef>
                <a:spcPts val="200"/>
              </a:spcBef>
              <a:defRPr/>
            </a:pPr>
            <a:endParaRPr lang="en-US" dirty="0"/>
          </a:p>
          <a:p>
            <a:pPr eaLnBrk="1" hangingPunct="1">
              <a:spcBef>
                <a:spcPts val="600"/>
              </a:spcBef>
              <a:defRPr/>
            </a:pPr>
            <a:r>
              <a:rPr lang="en-US" b="1" dirty="0"/>
              <a:t>Citations:</a:t>
            </a:r>
          </a:p>
          <a:p>
            <a:pPr marL="228600" indent="-228600" eaLnBrk="1" hangingPunct="1">
              <a:spcBef>
                <a:spcPts val="200"/>
              </a:spcBef>
              <a:buFont typeface="Arial" pitchFamily="34" charset="0"/>
              <a:buChar char="•"/>
              <a:defRPr/>
            </a:pPr>
            <a:r>
              <a:rPr lang="en-US" dirty="0"/>
              <a:t>Centers for Disease Control and Prevention (CDC). (2014, August 13). Childhood obesity facts. Retrieved from </a:t>
            </a:r>
            <a:r>
              <a:rPr lang="en-US" u="sng" dirty="0">
                <a:hlinkClick r:id="rId3"/>
              </a:rPr>
              <a:t>http://www.cdc.gov/healthyyouth/obesity/facts.htm</a:t>
            </a:r>
            <a:r>
              <a:rPr lang="en-US" u="sng" dirty="0"/>
              <a:t>.</a:t>
            </a:r>
            <a:endParaRPr lang="en-US" alt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05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ea typeface="ＭＳ Ｐゴシック" panose="020B0600070205080204" pitchFamily="34" charset="-128"/>
              </a:rPr>
              <a:t>Message:</a:t>
            </a:r>
          </a:p>
          <a:p>
            <a:pPr>
              <a:buFontTx/>
              <a:buChar char="•"/>
            </a:pPr>
            <a:r>
              <a:rPr lang="en-US" altLang="en-US" dirty="0" smtClean="0">
                <a:latin typeface="Arial" panose="020B0604020202020204" pitchFamily="34" charset="0"/>
                <a:ea typeface="ＭＳ Ｐゴシック" panose="020B0600070205080204" pitchFamily="34" charset="-128"/>
              </a:rPr>
              <a:t>I</a:t>
            </a:r>
            <a:r>
              <a:rPr lang="ja-JP" altLang="en-US" dirty="0" smtClean="0">
                <a:latin typeface="Arial" panose="020B0604020202020204" pitchFamily="34" charset="0"/>
                <a:ea typeface="ＭＳ Ｐゴシック" panose="020B0600070205080204" pitchFamily="34" charset="-128"/>
              </a:rPr>
              <a:t>’</a:t>
            </a:r>
            <a:r>
              <a:rPr lang="en-US" altLang="ja-JP" dirty="0" smtClean="0">
                <a:latin typeface="Arial" panose="020B0604020202020204" pitchFamily="34" charset="0"/>
                <a:ea typeface="ＭＳ Ｐゴシック" panose="020B0600070205080204" pitchFamily="34" charset="-128"/>
              </a:rPr>
              <a:t>m here today to talk about the benefits of walking and bicycling for children, what</a:t>
            </a:r>
            <a:r>
              <a:rPr lang="ja-JP" altLang="en-US" dirty="0" smtClean="0">
                <a:latin typeface="Arial" panose="020B0604020202020204" pitchFamily="34" charset="0"/>
                <a:ea typeface="ＭＳ Ｐゴシック" panose="020B0600070205080204" pitchFamily="34" charset="-128"/>
              </a:rPr>
              <a:t>’</a:t>
            </a:r>
            <a:r>
              <a:rPr lang="en-US" altLang="ja-JP" dirty="0" smtClean="0">
                <a:latin typeface="Arial" panose="020B0604020202020204" pitchFamily="34" charset="0"/>
                <a:ea typeface="ＭＳ Ｐゴシック" panose="020B0600070205080204" pitchFamily="34" charset="-128"/>
              </a:rPr>
              <a:t>s keeping kids from walking and bicycling to school, and how SRTS programs can help. Let</a:t>
            </a:r>
            <a:r>
              <a:rPr lang="ja-JP" altLang="en-US" dirty="0" smtClean="0">
                <a:latin typeface="Arial" panose="020B0604020202020204" pitchFamily="34" charset="0"/>
                <a:ea typeface="ＭＳ Ｐゴシック" panose="020B0600070205080204" pitchFamily="34" charset="-128"/>
              </a:rPr>
              <a:t>’</a:t>
            </a:r>
            <a:r>
              <a:rPr lang="en-US" altLang="ja-JP" dirty="0" smtClean="0">
                <a:latin typeface="Arial" panose="020B0604020202020204" pitchFamily="34" charset="0"/>
                <a:ea typeface="ＭＳ Ｐゴシック" panose="020B0600070205080204" pitchFamily="34" charset="-128"/>
              </a:rPr>
              <a:t>s begin by framing the issue:</a:t>
            </a:r>
          </a:p>
          <a:p>
            <a:pPr>
              <a:buFontTx/>
              <a:buChar char="•"/>
            </a:pPr>
            <a:r>
              <a:rPr lang="en-US" altLang="en-US" dirty="0" smtClean="0">
                <a:latin typeface="Arial" panose="020B0604020202020204" pitchFamily="34" charset="0"/>
                <a:ea typeface="ＭＳ Ｐゴシック" panose="020B0600070205080204" pitchFamily="34" charset="-128"/>
              </a:rPr>
              <a:t>A major decrease in the number of children who walk and bicycle to school has occurred over the last generation or so. </a:t>
            </a:r>
          </a:p>
          <a:p>
            <a:pPr>
              <a:buFontTx/>
              <a:buChar char="•"/>
            </a:pPr>
            <a:r>
              <a:rPr lang="en-US" altLang="en-US" dirty="0" smtClean="0">
                <a:latin typeface="Arial" panose="020B0604020202020204" pitchFamily="34" charset="0"/>
                <a:ea typeface="ＭＳ Ｐゴシック" panose="020B0600070205080204" pitchFamily="34" charset="-128"/>
              </a:rPr>
              <a:t>This decline has resulted in unintended and far-reaching consequences for both our children</a:t>
            </a:r>
            <a:r>
              <a:rPr lang="ja-JP" altLang="en-US" dirty="0" smtClean="0">
                <a:latin typeface="Arial" panose="020B0604020202020204" pitchFamily="34" charset="0"/>
                <a:ea typeface="ＭＳ Ｐゴシック" panose="020B0600070205080204" pitchFamily="34" charset="-128"/>
              </a:rPr>
              <a:t>’</a:t>
            </a:r>
            <a:r>
              <a:rPr lang="en-US" altLang="ja-JP" dirty="0" smtClean="0">
                <a:latin typeface="Arial" panose="020B0604020202020204" pitchFamily="34" charset="0"/>
                <a:ea typeface="ＭＳ Ｐゴシック" panose="020B0600070205080204" pitchFamily="34" charset="-128"/>
              </a:rPr>
              <a:t>s lives and our own. </a:t>
            </a:r>
          </a:p>
          <a:p>
            <a:pPr>
              <a:buFontTx/>
              <a:buChar char="•"/>
            </a:pPr>
            <a:r>
              <a:rPr lang="en-US" altLang="en-US" dirty="0" smtClean="0">
                <a:latin typeface="Arial" panose="020B0604020202020204" pitchFamily="34" charset="0"/>
                <a:ea typeface="ＭＳ Ｐゴシック" panose="020B0600070205080204" pitchFamily="34" charset="-128"/>
              </a:rPr>
              <a:t>Safe Routes to School programs empower communities to make walking and bicycling to school a safer, more popular way to get to school.</a:t>
            </a:r>
          </a:p>
          <a:p>
            <a:pPr>
              <a:buFontTx/>
              <a:buChar char="•"/>
            </a:pPr>
            <a:r>
              <a:rPr lang="en-US" altLang="en-US" dirty="0" smtClean="0">
                <a:latin typeface="Arial" panose="020B0604020202020204" pitchFamily="34" charset="0"/>
                <a:ea typeface="ＭＳ Ｐゴシック" panose="020B0600070205080204" pitchFamily="34" charset="-128"/>
              </a:rPr>
              <a:t>Let</a:t>
            </a:r>
            <a:r>
              <a:rPr lang="ja-JP" altLang="en-US" dirty="0" smtClean="0">
                <a:latin typeface="Arial" panose="020B0604020202020204" pitchFamily="34" charset="0"/>
                <a:ea typeface="ＭＳ Ｐゴシック" panose="020B0600070205080204" pitchFamily="34" charset="-128"/>
              </a:rPr>
              <a:t>’</a:t>
            </a:r>
            <a:r>
              <a:rPr lang="en-US" altLang="ja-JP" dirty="0" smtClean="0">
                <a:latin typeface="Arial" panose="020B0604020202020204" pitchFamily="34" charset="0"/>
                <a:ea typeface="ＭＳ Ｐゴシック" panose="020B0600070205080204" pitchFamily="34" charset="-128"/>
              </a:rPr>
              <a:t>s explore these areas in more detail.</a:t>
            </a:r>
            <a:endParaRPr lang="en-US" altLang="ja-JP" b="1" dirty="0" smtClean="0">
              <a:latin typeface="Arial" panose="020B0604020202020204" pitchFamily="34" charset="0"/>
              <a:ea typeface="ＭＳ Ｐゴシック" panose="020B0600070205080204" pitchFamily="34" charset="-128"/>
            </a:endParaRPr>
          </a:p>
          <a:p>
            <a:endParaRPr lang="en-US" altLang="en-US" b="1" dirty="0" smtClean="0">
              <a:latin typeface="Arial" panose="020B0604020202020204" pitchFamily="34" charset="0"/>
              <a:ea typeface="ＭＳ Ｐゴシック" panose="020B0600070205080204" pitchFamily="34" charset="-128"/>
            </a:endParaRPr>
          </a:p>
          <a:p>
            <a:r>
              <a:rPr lang="en-US" altLang="en-US" b="1" dirty="0" smtClean="0">
                <a:latin typeface="Arial" panose="020B0604020202020204" pitchFamily="34" charset="0"/>
                <a:ea typeface="ＭＳ Ｐゴシック" panose="020B0600070205080204" pitchFamily="34" charset="-128"/>
              </a:rPr>
              <a:t>Image: </a:t>
            </a:r>
          </a:p>
          <a:p>
            <a:r>
              <a:rPr lang="en-US" altLang="en-US" dirty="0" smtClean="0">
                <a:latin typeface="Arial" panose="020B0604020202020204" pitchFamily="34" charset="0"/>
                <a:ea typeface="ＭＳ Ｐゴシック" panose="020B0600070205080204" pitchFamily="34" charset="-128"/>
              </a:rPr>
              <a:t>Christa McAuliffe Elementary School, Lenexa, KS, provided by Mike </a:t>
            </a:r>
            <a:r>
              <a:rPr lang="en-US" altLang="en-US" dirty="0" err="1" smtClean="0">
                <a:latin typeface="Arial" panose="020B0604020202020204" pitchFamily="34" charset="0"/>
                <a:ea typeface="ＭＳ Ｐゴシック" panose="020B0600070205080204" pitchFamily="34" charset="-128"/>
              </a:rPr>
              <a:t>Cynecki</a:t>
            </a:r>
            <a:r>
              <a:rPr lang="en-US" altLang="en-US" dirty="0" smtClean="0">
                <a:latin typeface="Arial" panose="020B0604020202020204" pitchFamily="34" charset="0"/>
                <a:ea typeface="ＭＳ Ｐゴシック" panose="020B0600070205080204" pitchFamily="34" charset="-128"/>
              </a:rPr>
              <a:t>.</a:t>
            </a:r>
          </a:p>
          <a:p>
            <a:endParaRPr lang="en-US" dirty="0" smtClean="0"/>
          </a:p>
        </p:txBody>
      </p:sp>
      <p:sp>
        <p:nvSpPr>
          <p:cNvPr id="4" name="Slide Number Placeholder 3"/>
          <p:cNvSpPr>
            <a:spLocks noGrp="1"/>
          </p:cNvSpPr>
          <p:nvPr>
            <p:ph type="sldNum" sz="quarter" idx="10"/>
          </p:nvPr>
        </p:nvSpPr>
        <p:spPr/>
        <p:txBody>
          <a:bodyPr/>
          <a:lstStyle/>
          <a:p>
            <a:fld id="{51A40DEB-6C62-468B-B7C8-6F94A2F78B29}" type="slidenum">
              <a:rPr lang="en-US" smtClean="0"/>
              <a:t>2</a:t>
            </a:fld>
            <a:endParaRPr lang="en-US"/>
          </a:p>
        </p:txBody>
      </p:sp>
    </p:spTree>
    <p:extLst>
      <p:ext uri="{BB962C8B-B14F-4D97-AF65-F5344CB8AC3E}">
        <p14:creationId xmlns:p14="http://schemas.microsoft.com/office/powerpoint/2010/main" val="2676293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It is time to focus on the positive. Communities are taking action on behalf of their kids</a:t>
            </a:r>
            <a:r>
              <a:rPr lang="en-US" altLang="en-US" sz="1200" b="1" dirty="0">
                <a:latin typeface="Arial" panose="020B0604020202020204" pitchFamily="34" charset="0"/>
                <a:ea typeface="ＭＳ Ｐゴシック" panose="020B0600070205080204" pitchFamily="34" charset="-128"/>
              </a:rPr>
              <a:t>.</a:t>
            </a: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Images:</a:t>
            </a:r>
          </a:p>
          <a:p>
            <a:r>
              <a:rPr lang="en-US" altLang="en-US" sz="1200" dirty="0">
                <a:latin typeface="Arial" panose="020B0604020202020204" pitchFamily="34" charset="0"/>
                <a:ea typeface="ＭＳ Ｐゴシック" panose="020B0600070205080204" pitchFamily="34" charset="-128"/>
              </a:rPr>
              <a:t>(l) Latham Elementary School, Winston-Salem, NC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 (c) Emily Dickinson Elementary School in Bozeman, Montana provided through www.iwalktoschool.org, (r) Century Elementary School, Century, FL provided through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2070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endParaRPr lang="en-US" altLang="en-US" sz="1200" dirty="0">
              <a:latin typeface="Arial" panose="020B0604020202020204" pitchFamily="34" charset="0"/>
              <a:ea typeface="ＭＳ Ｐゴシック" panose="020B0600070205080204" pitchFamily="34" charset="-128"/>
            </a:endParaRPr>
          </a:p>
          <a:p>
            <a:pPr>
              <a:buFontTx/>
              <a:buChar char="•"/>
            </a:pPr>
            <a:r>
              <a:rPr lang="en-US" altLang="en-US" sz="1200" dirty="0">
                <a:latin typeface="Arial" panose="020B0604020202020204" pitchFamily="34" charset="0"/>
                <a:ea typeface="ＭＳ Ｐゴシック" panose="020B0600070205080204" pitchFamily="34" charset="-128"/>
              </a:rPr>
              <a:t>Safe Routes to School programs can be part of the solution to making and walking and biking safer, which can in turn be an ideal strategy to increase physical activity among children and improve air quality.  </a:t>
            </a: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sz="1200" dirty="0">
                <a:latin typeface="Arial" panose="020B0604020202020204" pitchFamily="34" charset="0"/>
                <a:ea typeface="ＭＳ Ｐゴシック" panose="020B0600070205080204" pitchFamily="34" charset="-128"/>
              </a:rPr>
              <a:t>McAuliffe Elementary, Lenexa, KS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613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r>
              <a:rPr lang="en-US" altLang="en-US" sz="1200" dirty="0">
                <a:latin typeface="Arial" panose="020B0604020202020204" pitchFamily="34" charset="0"/>
                <a:ea typeface="ＭＳ Ｐゴシック" panose="020B0600070205080204" pitchFamily="34" charset="-128"/>
              </a:rPr>
              <a:t>There are other potential benefits of SRTS programs:</a:t>
            </a:r>
            <a:endParaRPr lang="en-US" altLang="en-US" sz="1200" b="1" dirty="0">
              <a:latin typeface="Arial" panose="020B0604020202020204" pitchFamily="34" charset="0"/>
              <a:ea typeface="ＭＳ Ｐゴシック" panose="020B0600070205080204" pitchFamily="34" charset="-128"/>
            </a:endParaRPr>
          </a:p>
          <a:p>
            <a:pPr>
              <a:buFontTx/>
              <a:buChar char="•"/>
            </a:pPr>
            <a:r>
              <a:rPr lang="en-US" altLang="en-US" sz="1200" dirty="0">
                <a:latin typeface="Arial" panose="020B0604020202020204" pitchFamily="34" charset="0"/>
                <a:ea typeface="ＭＳ Ｐゴシック" panose="020B0600070205080204" pitchFamily="34" charset="-128"/>
              </a:rPr>
              <a:t>Reducing congestion around schools.</a:t>
            </a:r>
          </a:p>
          <a:p>
            <a:pPr>
              <a:buFontTx/>
              <a:buChar char="•"/>
            </a:pPr>
            <a:r>
              <a:rPr lang="en-US" altLang="en-US" sz="1200" dirty="0">
                <a:latin typeface="Arial" panose="020B0604020202020204" pitchFamily="34" charset="0"/>
                <a:ea typeface="ＭＳ Ｐゴシック" panose="020B0600070205080204" pitchFamily="34" charset="-128"/>
              </a:rPr>
              <a:t>Saving money for schools (reduce need for hazard busing in which bus service is provided for children who live close to school because the routes are not safe for walking).</a:t>
            </a:r>
          </a:p>
          <a:p>
            <a:pPr>
              <a:buFontTx/>
              <a:buChar char="•"/>
            </a:pPr>
            <a:r>
              <a:rPr lang="en-US" altLang="en-US" sz="1200" dirty="0">
                <a:latin typeface="Arial" panose="020B0604020202020204" pitchFamily="34" charset="0"/>
                <a:ea typeface="ＭＳ Ｐゴシック" panose="020B0600070205080204" pitchFamily="34" charset="-128"/>
              </a:rPr>
              <a:t>Increasing children</a:t>
            </a:r>
            <a:r>
              <a:rPr lang="ja-JP"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s sense of freedom, helping establish lifetime habits, teaching pedestrian skills and bicyclist skills.</a:t>
            </a:r>
          </a:p>
          <a:p>
            <a:pPr>
              <a:buFontTx/>
              <a:buChar char="•"/>
            </a:pPr>
            <a:r>
              <a:rPr lang="en-US" altLang="en-US" sz="1200" dirty="0">
                <a:latin typeface="Arial" panose="020B0604020202020204" pitchFamily="34" charset="0"/>
                <a:ea typeface="ＭＳ Ｐゴシック" panose="020B0600070205080204" pitchFamily="34" charset="-128"/>
              </a:rPr>
              <a:t>Funding construction projects that benefit local economies.</a:t>
            </a:r>
          </a:p>
          <a:p>
            <a:pPr>
              <a:buFontTx/>
              <a:buChar char="•"/>
            </a:pPr>
            <a:r>
              <a:rPr lang="en-US" altLang="en-US" sz="1200" dirty="0">
                <a:latin typeface="Arial" panose="020B0604020202020204" pitchFamily="34" charset="0"/>
                <a:ea typeface="ＭＳ Ｐゴシック" panose="020B0600070205080204" pitchFamily="34" charset="-128"/>
              </a:rPr>
              <a:t>And finally, SRTS programs can increase options for how all people get around their communities.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6015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pPr>
              <a:buFontTx/>
              <a:buChar char="•"/>
            </a:pPr>
            <a:r>
              <a:rPr lang="en-US" altLang="en-US" sz="1200" dirty="0">
                <a:latin typeface="Arial" panose="020B0604020202020204" pitchFamily="34" charset="0"/>
                <a:ea typeface="ＭＳ Ｐゴシック" panose="020B0600070205080204" pitchFamily="34" charset="-128"/>
              </a:rPr>
              <a:t>Safe Routes to School Programs use the E</a:t>
            </a:r>
            <a:r>
              <a:rPr lang="ja-JP"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s – engineering, education, enforcement, and encouragement.  </a:t>
            </a:r>
          </a:p>
          <a:p>
            <a:pPr>
              <a:buFontTx/>
              <a:buChar char="•"/>
            </a:pPr>
            <a:r>
              <a:rPr lang="en-US" altLang="en-US" sz="1200" dirty="0">
                <a:latin typeface="Arial" panose="020B0604020202020204" pitchFamily="34" charset="0"/>
                <a:ea typeface="ＭＳ Ｐゴシック" panose="020B0600070205080204" pitchFamily="34" charset="-128"/>
              </a:rPr>
              <a:t>Evaluation is another element of the SRTS program and is used to</a:t>
            </a:r>
            <a:r>
              <a:rPr lang="en-US" altLang="en-US" dirty="0">
                <a:latin typeface="Arial" panose="020B0604020202020204" pitchFamily="34" charset="0"/>
                <a:ea typeface="ＭＳ Ｐゴシック" panose="020B0600070205080204" pitchFamily="34" charset="-128"/>
              </a:rPr>
              <a:t> identify what changes are happening while the program is underway.  </a:t>
            </a:r>
            <a:endParaRPr lang="en-US" altLang="en-US" sz="1200" dirty="0">
              <a:latin typeface="Arial" panose="020B0604020202020204" pitchFamily="34" charset="0"/>
              <a:ea typeface="ＭＳ Ｐゴシック" panose="020B0600070205080204" pitchFamily="34" charset="-128"/>
            </a:endParaRP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dirty="0" err="1">
                <a:latin typeface="Arial" panose="020B0604020202020204" pitchFamily="34" charset="0"/>
                <a:ea typeface="ＭＳ Ｐゴシック" panose="020B0600070205080204" pitchFamily="34" charset="-128"/>
              </a:rPr>
              <a:t>Kilby</a:t>
            </a:r>
            <a:r>
              <a:rPr lang="en-US" altLang="en-US" dirty="0">
                <a:latin typeface="Arial" panose="020B0604020202020204" pitchFamily="34" charset="0"/>
                <a:ea typeface="ＭＳ Ｐゴシック" panose="020B0600070205080204" pitchFamily="34" charset="-128"/>
              </a:rPr>
              <a:t> Elementary, Woodbridge, VA provided by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30434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Minnesota has stark disparities in economic and educational outcomes between Minnesotans of color and white Minnesotans. Investing in safe and convenient places to walk and bike in low-income and communities of color is one part of building a more equitable future for Minnesota.</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Children in low-income communities and those who are Latino and African American experience the highest obesity rates of any population group, and bear the burden of the most dangerous conditions for walking and biking – which discourages active transportation and leads to disproportionately high rates of walking and biking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It is essential to ensure that Safe Routes to School initiatives benefit all demographic groups, with particular attention to ensuring safe, healthy, and fair outcomes for students with disabilities, low-income students, Native American students, students of color, female students, LGBTQ students, students whose families speak a language other than English, homeless students, and other demographic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altLang="en-US" sz="1200" b="1" dirty="0" smtClean="0">
                <a:latin typeface="Arial" panose="020B0604020202020204" pitchFamily="34" charset="0"/>
                <a:ea typeface="ＭＳ Ｐゴシック" panose="020B0600070205080204" pitchFamily="34" charset="-128"/>
              </a:rPr>
              <a:t>Image</a:t>
            </a:r>
            <a:r>
              <a:rPr lang="en-US" altLang="en-US" sz="1200" b="1" dirty="0">
                <a:latin typeface="Arial" panose="020B0604020202020204" pitchFamily="34" charset="0"/>
                <a:ea typeface="ＭＳ Ｐゴシック" panose="020B0600070205080204" pitchFamily="34" charset="-128"/>
              </a:rPr>
              <a:t>:</a:t>
            </a:r>
          </a:p>
          <a:p>
            <a:pPr eaLnBrk="1" hangingPunct="1"/>
            <a:r>
              <a:rPr lang="en-US" altLang="en-US" sz="1200" dirty="0">
                <a:latin typeface="Arial" panose="020B0604020202020204" pitchFamily="34" charset="0"/>
                <a:ea typeface="ＭＳ Ｐゴシック" panose="020B0600070205080204" pitchFamily="34" charset="-128"/>
              </a:rPr>
              <a:t>Champaign Elementary, Champaign, IL provided by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2095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Education programs can have long lasting effects. </a:t>
            </a:r>
          </a:p>
          <a:p>
            <a:pPr>
              <a:buFontTx/>
              <a:buChar char="•"/>
            </a:pPr>
            <a:r>
              <a:rPr lang="en-US" altLang="en-US" sz="1200" dirty="0">
                <a:latin typeface="Arial" panose="020B0604020202020204" pitchFamily="34" charset="0"/>
                <a:ea typeface="ＭＳ Ｐゴシック" panose="020B0600070205080204" pitchFamily="34" charset="-128"/>
              </a:rPr>
              <a:t>They teach students safety skills for walking and bicycling and inform parents and other drivers how to drive more safely around pedestrians and bicyclists.</a:t>
            </a: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sz="1200" dirty="0">
                <a:latin typeface="Arial" panose="020B0604020202020204" pitchFamily="34" charset="0"/>
                <a:ea typeface="ＭＳ Ｐゴシック" panose="020B0600070205080204" pitchFamily="34" charset="-128"/>
              </a:rPr>
              <a:t>Champaign Elementary, Champaign, IL provided by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63527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pPr>
              <a:buFontTx/>
              <a:buChar char="•"/>
            </a:pPr>
            <a:r>
              <a:rPr lang="en-US" altLang="en-US" sz="1200" dirty="0">
                <a:latin typeface="Arial" panose="020B0604020202020204" pitchFamily="34" charset="0"/>
                <a:ea typeface="ＭＳ Ｐゴシック" panose="020B0600070205080204" pitchFamily="34" charset="-128"/>
              </a:rPr>
              <a:t>Encouragement strategies such as contests and rewards are an essential part of most Safe Routes to School programs.  </a:t>
            </a:r>
          </a:p>
          <a:p>
            <a:pPr>
              <a:buFontTx/>
              <a:buChar char="•"/>
            </a:pPr>
            <a:r>
              <a:rPr lang="en-US" altLang="en-US" sz="1200" dirty="0">
                <a:latin typeface="Arial" panose="020B0604020202020204" pitchFamily="34" charset="0"/>
                <a:ea typeface="ＭＳ Ｐゴシック" panose="020B0600070205080204" pitchFamily="34" charset="-128"/>
              </a:rPr>
              <a:t>They can be the easiest part of a program to start up and the emphasis is on having fun.</a:t>
            </a:r>
          </a:p>
          <a:p>
            <a:endParaRPr lang="en-US" altLang="en-US" sz="1200"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dirty="0">
                <a:latin typeface="Arial" panose="020B0604020202020204" pitchFamily="34" charset="0"/>
                <a:ea typeface="ＭＳ Ｐゴシック" panose="020B0600070205080204" pitchFamily="34" charset="-128"/>
              </a:rPr>
              <a:t>Dunham Elementary School, Tucson, AZ provided by www.iwalktoschool.org.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16868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The primary goals of enforcement programs are to increase awareness of laws protecting children walking and bicycling and improve driver behavior (slower speeds, increased yielding to pedestrians). </a:t>
            </a:r>
          </a:p>
          <a:p>
            <a:pPr>
              <a:buFontTx/>
              <a:buChar char="•"/>
            </a:pPr>
            <a:r>
              <a:rPr lang="en-US" altLang="en-US" sz="1200" dirty="0">
                <a:latin typeface="Arial" panose="020B0604020202020204" pitchFamily="34" charset="0"/>
                <a:ea typeface="ＭＳ Ｐゴシック" panose="020B0600070205080204" pitchFamily="34" charset="-128"/>
              </a:rPr>
              <a:t>The role of the police officer in the SRTS programs goes beyond enforcement and is often included in all phases of the program. </a:t>
            </a: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Images:</a:t>
            </a:r>
          </a:p>
          <a:p>
            <a:pPr eaLnBrk="1" hangingPunct="1"/>
            <a:r>
              <a:rPr lang="en-US" altLang="en-US" sz="1200" dirty="0">
                <a:latin typeface="Arial" panose="020B0604020202020204" pitchFamily="34" charset="0"/>
                <a:ea typeface="ＭＳ Ｐゴシック" panose="020B0600070205080204" pitchFamily="34" charset="-128"/>
              </a:rPr>
              <a:t>Barnes Elementary, Burlington, VT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6922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pPr>
              <a:buFontTx/>
              <a:buChar char="•"/>
            </a:pPr>
            <a:r>
              <a:rPr lang="en-US" altLang="en-US" sz="1200" dirty="0">
                <a:latin typeface="Arial" panose="020B0604020202020204" pitchFamily="34" charset="0"/>
                <a:ea typeface="ＭＳ Ｐゴシック" panose="020B0600070205080204" pitchFamily="34" charset="-128"/>
              </a:rPr>
              <a:t>Engineering deals with the built environment and projects that work to create safer places to walk or bike.</a:t>
            </a:r>
          </a:p>
          <a:p>
            <a:pPr>
              <a:buFontTx/>
              <a:buChar char="•"/>
            </a:pPr>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sz="1200" dirty="0">
                <a:latin typeface="Arial" panose="020B0604020202020204" pitchFamily="34" charset="0"/>
                <a:ea typeface="ＭＳ Ｐゴシック" panose="020B0600070205080204" pitchFamily="34" charset="-128"/>
              </a:rPr>
              <a:t>Century Middle School, Thornton, CO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a:t>
            </a:r>
            <a:endParaRPr lang="en-US" altLang="en-US" sz="1200" b="1"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4549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sz="1200" b="1" dirty="0">
                <a:latin typeface="Arial" panose="020B0604020202020204" pitchFamily="34" charset="0"/>
                <a:ea typeface="ＭＳ Ｐゴシック" panose="020B0600070205080204" pitchFamily="34" charset="-128"/>
              </a:rPr>
              <a:t>Message: </a:t>
            </a:r>
          </a:p>
          <a:p>
            <a:pPr marL="171450" indent="-171450">
              <a:buFont typeface="Arial" panose="020B0604020202020204" pitchFamily="34" charset="0"/>
              <a:buChar char="•"/>
              <a:defRPr/>
            </a:pPr>
            <a:r>
              <a:rPr lang="en-US" altLang="en-US" sz="1200" dirty="0">
                <a:latin typeface="Arial" panose="020B0604020202020204" pitchFamily="34" charset="0"/>
                <a:ea typeface="ＭＳ Ｐゴシック" panose="020B0600070205080204" pitchFamily="34" charset="-128"/>
              </a:rPr>
              <a:t>Evaluation allows programs to track progress over time.  </a:t>
            </a:r>
          </a:p>
          <a:p>
            <a:pPr marL="171450" indent="-171450" eaLnBrk="1" hangingPunct="1">
              <a:spcBef>
                <a:spcPts val="200"/>
              </a:spcBef>
              <a:buFont typeface="Arial" panose="020B0604020202020204" pitchFamily="34" charset="0"/>
              <a:buChar char="•"/>
              <a:defRPr/>
            </a:pPr>
            <a:r>
              <a:rPr lang="en-US" altLang="en-US" sz="1200" dirty="0">
                <a:latin typeface="Arial" panose="020B0604020202020204" pitchFamily="34" charset="0"/>
                <a:ea typeface="ＭＳ Ｐゴシック" panose="020B0600070205080204" pitchFamily="34" charset="-128"/>
              </a:rPr>
              <a:t>The examples shown here are tools used across the country to collect data about how students get to school and parent attitudes about walking and bicycling.  They are available at </a:t>
            </a:r>
            <a:r>
              <a:rPr lang="en-US" altLang="en-US" sz="1200" dirty="0">
                <a:latin typeface="Arial" panose="020B0604020202020204" pitchFamily="34" charset="0"/>
              </a:rPr>
              <a:t>http://www.saferoutesinfo.org/data-central/data-collection-forms</a:t>
            </a:r>
            <a:endParaRPr lang="en-US" altLang="en-US" sz="1200" b="1" dirty="0">
              <a:latin typeface="Arial" panose="020B0604020202020204" pitchFamily="34" charset="0"/>
            </a:endParaRPr>
          </a:p>
          <a:p>
            <a:pPr>
              <a:defRPr/>
            </a:pPr>
            <a:endParaRPr lang="en-US" altLang="en-US" sz="1200" b="1" dirty="0">
              <a:latin typeface="Arial" panose="020B0604020202020204" pitchFamily="34" charset="0"/>
              <a:ea typeface="ＭＳ Ｐゴシック" panose="020B0600070205080204" pitchFamily="34" charset="-128"/>
            </a:endParaRPr>
          </a:p>
          <a:p>
            <a:pPr>
              <a:defRPr/>
            </a:pPr>
            <a:r>
              <a:rPr lang="en-US" altLang="en-US" sz="1200" b="1" dirty="0">
                <a:latin typeface="Arial" panose="020B0604020202020204" pitchFamily="34" charset="0"/>
                <a:ea typeface="ＭＳ Ｐゴシック" panose="020B0600070205080204" pitchFamily="34" charset="-128"/>
              </a:rPr>
              <a:t>Images:</a:t>
            </a:r>
          </a:p>
          <a:p>
            <a:pPr>
              <a:defRPr/>
            </a:pPr>
            <a:r>
              <a:rPr lang="en-US" altLang="en-US" sz="1200" dirty="0">
                <a:latin typeface="Arial" panose="020B0604020202020204" pitchFamily="34" charset="0"/>
                <a:ea typeface="ＭＳ Ｐゴシック" panose="020B0600070205080204" pitchFamily="34" charset="-128"/>
              </a:rPr>
              <a:t>National Center for Safe Routes to School, www.saferoutesinfo.org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7806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US" altLang="en-US" b="1" dirty="0">
                <a:latin typeface="Arial" panose="020B0604020202020204" pitchFamily="34" charset="0"/>
                <a:ea typeface="ＭＳ Ｐゴシック" panose="020B0600070205080204" pitchFamily="34" charset="-128"/>
              </a:rPr>
              <a:t>Message:</a:t>
            </a:r>
            <a:r>
              <a:rPr lang="en-US" altLang="en-US" dirty="0">
                <a:latin typeface="Arial" panose="020B0604020202020204" pitchFamily="34" charset="0"/>
                <a:ea typeface="ＭＳ Ｐゴシック" panose="020B0600070205080204" pitchFamily="34" charset="-128"/>
              </a:rPr>
              <a:t> </a:t>
            </a:r>
          </a:p>
          <a:p>
            <a:pPr>
              <a:lnSpc>
                <a:spcPct val="90000"/>
              </a:lnSpc>
              <a:buFontTx/>
              <a:buChar char="•"/>
              <a:defRPr/>
            </a:pPr>
            <a:r>
              <a:rPr lang="en-US" altLang="en-US" dirty="0">
                <a:latin typeface="Arial" panose="020B0604020202020204" pitchFamily="34" charset="0"/>
                <a:ea typeface="ＭＳ Ｐゴシック" panose="020B0600070205080204" pitchFamily="34" charset="-128"/>
              </a:rPr>
              <a:t>Today fewer children are walking and biking and more parents are driving. </a:t>
            </a:r>
          </a:p>
          <a:p>
            <a:pPr>
              <a:lnSpc>
                <a:spcPct val="90000"/>
              </a:lnSpc>
              <a:buFontTx/>
              <a:buChar char="•"/>
              <a:defRPr/>
            </a:pPr>
            <a:r>
              <a:rPr lang="en-US" altLang="en-US" dirty="0">
                <a:latin typeface="Arial" panose="020B0604020202020204" pitchFamily="34" charset="0"/>
                <a:ea typeface="ＭＳ Ｐゴシック" panose="020B0600070205080204" pitchFamily="34" charset="-128"/>
              </a:rPr>
              <a:t>Only a generation ago, children routinely traveled around their neighborhoods either on foot or on bike. Walking and bicycling were common ways to get to school. </a:t>
            </a:r>
          </a:p>
          <a:p>
            <a:pPr>
              <a:lnSpc>
                <a:spcPct val="90000"/>
              </a:lnSpc>
              <a:buFontTx/>
              <a:buChar char="•"/>
              <a:defRPr/>
            </a:pPr>
            <a:r>
              <a:rPr lang="en-US" altLang="en-US" dirty="0">
                <a:latin typeface="Arial" panose="020B0604020202020204" pitchFamily="34" charset="0"/>
                <a:ea typeface="ＭＳ Ｐゴシック" panose="020B0600070205080204" pitchFamily="34" charset="-128"/>
              </a:rPr>
              <a:t>Today, few children (ages 5 to 14 yr. old) walk or bike.*</a:t>
            </a:r>
          </a:p>
          <a:p>
            <a:pPr>
              <a:lnSpc>
                <a:spcPct val="90000"/>
              </a:lnSpc>
              <a:buFontTx/>
              <a:buChar char="•"/>
              <a:defRPr/>
            </a:pPr>
            <a:r>
              <a:rPr lang="en-US" altLang="en-US" dirty="0">
                <a:latin typeface="Arial" panose="020B0604020202020204" pitchFamily="34" charset="0"/>
                <a:ea typeface="ＭＳ Ｐゴシック" panose="020B0600070205080204" pitchFamily="34" charset="-128"/>
              </a:rPr>
              <a:t>And as traffic increases, parents become even more convinced that it is unsafe for their children to walk.  They begin driving their children to school, thereby adding even more cars to the morning chaos.</a:t>
            </a:r>
          </a:p>
          <a:p>
            <a:pPr eaLnBrk="1" hangingPunct="1">
              <a:spcBef>
                <a:spcPts val="200"/>
              </a:spcBef>
              <a:defRPr/>
            </a:pPr>
            <a:endParaRPr lang="en-US" altLang="en-US" b="1" dirty="0">
              <a:latin typeface="Arial" panose="020B0604020202020204" pitchFamily="34" charset="0"/>
              <a:ea typeface="ＭＳ Ｐゴシック" panose="020B0600070205080204" pitchFamily="34" charset="-128"/>
            </a:endParaRPr>
          </a:p>
          <a:p>
            <a:pPr>
              <a:lnSpc>
                <a:spcPct val="90000"/>
              </a:lnSpc>
              <a:defRPr/>
            </a:pPr>
            <a:r>
              <a:rPr lang="en-US" altLang="en-US" sz="900" b="1" dirty="0">
                <a:latin typeface="Arial" panose="020B0604020202020204" pitchFamily="34" charset="0"/>
                <a:ea typeface="ＭＳ Ｐゴシック" panose="020B0600070205080204" pitchFamily="34" charset="-128"/>
              </a:rPr>
              <a:t>Note to presenter:</a:t>
            </a:r>
          </a:p>
          <a:p>
            <a:pPr>
              <a:lnSpc>
                <a:spcPct val="90000"/>
              </a:lnSpc>
              <a:defRPr/>
            </a:pPr>
            <a:r>
              <a:rPr lang="en-US" altLang="en-US" sz="900" dirty="0">
                <a:latin typeface="Arial" panose="020B0604020202020204" pitchFamily="34" charset="0"/>
                <a:ea typeface="ＭＳ Ｐゴシック" panose="020B0600070205080204" pitchFamily="34" charset="-128"/>
              </a:rPr>
              <a:t>Optional: Ask all of the adults in the room who walked or bicycled regularly to school to raise their hands. Now ask how many have children in their lives (sons, daughters, grandchildren, neighbors) who walk or bike to school. There’s likely a large difference.</a:t>
            </a:r>
            <a:endParaRPr lang="en-US" altLang="en-US" b="1" dirty="0">
              <a:latin typeface="Arial" panose="020B0604020202020204" pitchFamily="34" charset="0"/>
              <a:ea typeface="ＭＳ Ｐゴシック" panose="020B0600070205080204" pitchFamily="34" charset="-128"/>
            </a:endParaRPr>
          </a:p>
          <a:p>
            <a:pPr eaLnBrk="1" hangingPunct="1">
              <a:spcBef>
                <a:spcPts val="600"/>
              </a:spcBef>
              <a:defRPr/>
            </a:pPr>
            <a:endParaRPr lang="en-US" altLang="en-US" b="1" dirty="0">
              <a:latin typeface="Arial" panose="020B0604020202020204" pitchFamily="34" charset="0"/>
              <a:ea typeface="ＭＳ Ｐゴシック" panose="020B0600070205080204" pitchFamily="34" charset="-128"/>
            </a:endParaRPr>
          </a:p>
          <a:p>
            <a:pPr eaLnBrk="1" hangingPunct="1">
              <a:spcBef>
                <a:spcPts val="600"/>
              </a:spcBef>
              <a:defRPr/>
            </a:pPr>
            <a:endParaRPr lang="en-US" altLang="en-US" b="1" dirty="0">
              <a:latin typeface="Arial" panose="020B0604020202020204" pitchFamily="34" charset="0"/>
              <a:ea typeface="ＭＳ Ｐゴシック" panose="020B0600070205080204" pitchFamily="34" charset="-128"/>
            </a:endParaRPr>
          </a:p>
          <a:p>
            <a:pPr eaLnBrk="1" hangingPunct="1">
              <a:spcBef>
                <a:spcPts val="600"/>
              </a:spcBef>
              <a:defRPr/>
            </a:pPr>
            <a:r>
              <a:rPr lang="en-US" altLang="en-US" b="1" dirty="0">
                <a:latin typeface="Arial" panose="020B0604020202020204" pitchFamily="34" charset="0"/>
                <a:ea typeface="ＭＳ Ｐゴシック" panose="020B0600070205080204" pitchFamily="34" charset="-128"/>
              </a:rPr>
              <a:t>Citation:</a:t>
            </a:r>
          </a:p>
          <a:p>
            <a:pPr eaLnBrk="1" hangingPunct="1">
              <a:spcBef>
                <a:spcPts val="200"/>
              </a:spcBef>
              <a:defRPr/>
            </a:pPr>
            <a:r>
              <a:rPr lang="en-US" altLang="en-US" dirty="0"/>
              <a:t>*</a:t>
            </a:r>
            <a:r>
              <a:rPr lang="en-US" dirty="0"/>
              <a:t>The National Center for Safe Routes to School and the Safe Routes to School National Partnership (2010). U.S. Travel Data Show Decline In Walking And Bicycling To School Has Stabilized: Safe Routes to School Programs Encourage Active, Safe Trips to School. Chapel Hill, NC &amp; Boulder, CO. [Press release] Available</a:t>
            </a:r>
            <a:r>
              <a:rPr lang="en-US"/>
              <a:t>:  </a:t>
            </a:r>
            <a:r>
              <a:rPr lang="en-US" smtClean="0">
                <a:hlinkClick r:id="rId3"/>
              </a:rPr>
              <a:t>https://www.saferoutespartnership.org/media/pressreleases/US-Travel-Data-Show-Decline-in-Walking-and-Bicycling-to-School-Has-Stabilized</a:t>
            </a:r>
            <a:r>
              <a:rPr lang="en-US" smtClean="0"/>
              <a:t>. </a:t>
            </a:r>
            <a:endParaRPr lang="en-US" strike="sngStrike" dirty="0"/>
          </a:p>
          <a:p>
            <a:pPr eaLnBrk="1" hangingPunct="1">
              <a:spcBef>
                <a:spcPts val="200"/>
              </a:spcBef>
              <a:defRPr/>
            </a:pPr>
            <a:endParaRPr lang="en-US" altLang="en-US" b="1" dirty="0">
              <a:latin typeface="Arial" panose="020B0604020202020204" pitchFamily="34" charset="0"/>
              <a:ea typeface="ＭＳ Ｐゴシック" panose="020B0600070205080204" pitchFamily="34" charset="-128"/>
            </a:endParaRPr>
          </a:p>
          <a:p>
            <a:pPr eaLnBrk="1" hangingPunct="1">
              <a:spcBef>
                <a:spcPts val="200"/>
              </a:spcBef>
              <a:defRPr/>
            </a:pPr>
            <a:r>
              <a:rPr lang="en-US" altLang="en-US" b="1" dirty="0">
                <a:latin typeface="Arial" panose="020B0604020202020204" pitchFamily="34" charset="0"/>
                <a:ea typeface="ＭＳ Ｐゴシック" panose="020B0600070205080204" pitchFamily="34" charset="-128"/>
              </a:rPr>
              <a:t>Image: </a:t>
            </a:r>
          </a:p>
          <a:p>
            <a:pPr eaLnBrk="1" hangingPunct="1">
              <a:spcBef>
                <a:spcPts val="200"/>
              </a:spcBef>
              <a:defRPr/>
            </a:pPr>
            <a:r>
              <a:rPr lang="en-US" altLang="en-US" dirty="0">
                <a:latin typeface="Arial" panose="020B0604020202020204" pitchFamily="34" charset="0"/>
                <a:ea typeface="ＭＳ Ｐゴシック" panose="020B0600070205080204" pitchFamily="34" charset="-128"/>
              </a:rPr>
              <a:t>Chamberlin Elementary School, Burlington, VT provided by Mike </a:t>
            </a:r>
            <a:r>
              <a:rPr lang="en-US" altLang="en-US" dirty="0" err="1">
                <a:latin typeface="Arial" panose="020B0604020202020204" pitchFamily="34" charset="0"/>
                <a:ea typeface="ＭＳ Ｐゴシック" panose="020B0600070205080204" pitchFamily="34" charset="-128"/>
              </a:rPr>
              <a:t>Cynecki</a:t>
            </a:r>
            <a:r>
              <a:rPr lang="en-US" altLang="en-US"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fld id="{51A40DEB-6C62-468B-B7C8-6F94A2F78B29}" type="slidenum">
              <a:rPr lang="en-US" smtClean="0"/>
              <a:t>3</a:t>
            </a:fld>
            <a:endParaRPr lang="en-US"/>
          </a:p>
        </p:txBody>
      </p:sp>
    </p:spTree>
    <p:extLst>
      <p:ext uri="{BB962C8B-B14F-4D97-AF65-F5344CB8AC3E}">
        <p14:creationId xmlns:p14="http://schemas.microsoft.com/office/powerpoint/2010/main" val="3769132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838" indent="-223838" eaLnBrk="1" hangingPunct="1">
              <a:lnSpc>
                <a:spcPct val="80000"/>
              </a:lnSpc>
              <a:defRPr/>
            </a:pPr>
            <a:r>
              <a:rPr lang="en-US" altLang="en-US" sz="1000" b="1" dirty="0">
                <a:latin typeface="Arial" pitchFamily="34" charset="0"/>
              </a:rPr>
              <a:t>Message:</a:t>
            </a:r>
            <a:r>
              <a:rPr lang="en-US" altLang="en-US" sz="1000" dirty="0">
                <a:latin typeface="Arial" pitchFamily="34" charset="0"/>
              </a:rPr>
              <a:t> </a:t>
            </a:r>
          </a:p>
          <a:p>
            <a:pPr eaLnBrk="1" hangingPunct="1">
              <a:lnSpc>
                <a:spcPct val="80000"/>
              </a:lnSpc>
              <a:defRPr/>
            </a:pPr>
            <a:r>
              <a:rPr lang="en-US" altLang="en-US" dirty="0">
                <a:latin typeface="Arial" pitchFamily="34" charset="0"/>
              </a:rPr>
              <a:t>In 2012, Congress passed a new transportation bill: Moving Ahead for Progress in the 21</a:t>
            </a:r>
            <a:r>
              <a:rPr lang="en-US" altLang="en-US" baseline="30000" dirty="0">
                <a:latin typeface="Arial" pitchFamily="34" charset="0"/>
              </a:rPr>
              <a:t>st</a:t>
            </a:r>
            <a:r>
              <a:rPr lang="en-US" altLang="en-US" dirty="0">
                <a:latin typeface="Arial" pitchFamily="34" charset="0"/>
              </a:rPr>
              <a:t> Century (MAP -21)</a:t>
            </a:r>
          </a:p>
          <a:p>
            <a:pPr marL="171450" indent="-171450" eaLnBrk="1" hangingPunct="1">
              <a:lnSpc>
                <a:spcPct val="80000"/>
              </a:lnSpc>
              <a:buFont typeface="Arial" pitchFamily="34" charset="0"/>
              <a:buChar char="•"/>
              <a:defRPr/>
            </a:pPr>
            <a:r>
              <a:rPr lang="en-US" altLang="en-US" dirty="0">
                <a:latin typeface="Arial" pitchFamily="34" charset="0"/>
              </a:rPr>
              <a:t>Safe Routes to School activities are eligible to compete for funding alongside other programs as part of a program called Transportation Alternatives.</a:t>
            </a:r>
          </a:p>
          <a:p>
            <a:pPr marL="171450" indent="-171450" eaLnBrk="1" hangingPunct="1">
              <a:lnSpc>
                <a:spcPct val="80000"/>
              </a:lnSpc>
              <a:buFont typeface="Arial" pitchFamily="34" charset="0"/>
              <a:buChar char="•"/>
              <a:defRPr/>
            </a:pPr>
            <a:r>
              <a:rPr lang="en-US" dirty="0"/>
              <a:t>State DOT’s and MPO’s administer the TAP funds</a:t>
            </a:r>
          </a:p>
          <a:p>
            <a:pPr marL="171450" indent="-171450" eaLnBrk="1" hangingPunct="1">
              <a:lnSpc>
                <a:spcPct val="80000"/>
              </a:lnSpc>
              <a:buFont typeface="Arial" pitchFamily="34" charset="0"/>
              <a:buChar char="•"/>
              <a:defRPr/>
            </a:pPr>
            <a:r>
              <a:rPr lang="en-US" dirty="0"/>
              <a:t>It’s also important to note that some states still have Safe Routes funds to spend from the previous (SAFETEA-LU) legislation. </a:t>
            </a:r>
            <a:endParaRPr lang="en-US" altLang="en-US" dirty="0">
              <a:latin typeface="Arial" pitchFamily="34" charset="0"/>
            </a:endParaRPr>
          </a:p>
          <a:p>
            <a:pPr marL="223838" indent="-223838" eaLnBrk="1" hangingPunct="1">
              <a:lnSpc>
                <a:spcPct val="80000"/>
              </a:lnSpc>
              <a:spcBef>
                <a:spcPts val="600"/>
              </a:spcBef>
              <a:defRPr/>
            </a:pPr>
            <a:endParaRPr lang="en-US" sz="1000" b="1" dirty="0">
              <a:latin typeface="Arial" pitchFamily="34" charset="0"/>
            </a:endParaRPr>
          </a:p>
          <a:p>
            <a:pPr marL="223838" indent="-223838" eaLnBrk="1" hangingPunct="1">
              <a:lnSpc>
                <a:spcPct val="80000"/>
              </a:lnSpc>
              <a:spcBef>
                <a:spcPts val="600"/>
              </a:spcBef>
              <a:defRPr/>
            </a:pPr>
            <a:r>
              <a:rPr lang="en-US" b="1" dirty="0">
                <a:latin typeface="Arial" pitchFamily="34" charset="0"/>
              </a:rPr>
              <a:t>Citations</a:t>
            </a:r>
            <a:r>
              <a:rPr lang="en-US" dirty="0">
                <a:latin typeface="Arial" pitchFamily="34" charset="0"/>
              </a:rPr>
              <a:t>: </a:t>
            </a:r>
          </a:p>
          <a:p>
            <a:pPr marL="223838" indent="-223838" eaLnBrk="1" hangingPunct="1">
              <a:lnSpc>
                <a:spcPct val="80000"/>
              </a:lnSpc>
              <a:spcBef>
                <a:spcPts val="600"/>
              </a:spcBef>
              <a:defRPr/>
            </a:pPr>
            <a:r>
              <a:rPr lang="en-US" dirty="0">
                <a:latin typeface="Arial" pitchFamily="34" charset="0"/>
              </a:rPr>
              <a:t>https://www.fhwa.dot.gov/map21/guidance/</a:t>
            </a:r>
          </a:p>
          <a:p>
            <a:pPr marL="223838" indent="-223838" eaLnBrk="1" hangingPunct="1">
              <a:spcBef>
                <a:spcPts val="600"/>
              </a:spcBef>
              <a:defRPr/>
            </a:pPr>
            <a:endParaRPr lang="en-US" b="1" dirty="0">
              <a:latin typeface="Arial" pitchFamily="34" charset="0"/>
            </a:endParaRPr>
          </a:p>
          <a:p>
            <a:pPr marL="223838" indent="-223838" eaLnBrk="1" hangingPunct="1">
              <a:spcBef>
                <a:spcPts val="600"/>
              </a:spcBef>
              <a:defRPr/>
            </a:pPr>
            <a:r>
              <a:rPr lang="en-US" b="1" dirty="0">
                <a:latin typeface="Arial" pitchFamily="34" charset="0"/>
              </a:rPr>
              <a:t>Image:</a:t>
            </a:r>
          </a:p>
          <a:p>
            <a:pPr marL="223838" indent="-223838" eaLnBrk="1" hangingPunct="1">
              <a:defRPr/>
            </a:pPr>
            <a:r>
              <a:rPr lang="en-US" dirty="0">
                <a:latin typeface="Arial" pitchFamily="34" charset="0"/>
              </a:rPr>
              <a:t>Provided by Allen Matheson © Photohome.com</a:t>
            </a:r>
            <a:endParaRPr lang="en-US" b="1" dirty="0">
              <a:latin typeface="Arial"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47579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8364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In summary, the goals of SRTS programs are to get more kids walking and bicycling where it is safe and to fix conditions where it is not safe.</a:t>
            </a:r>
          </a:p>
          <a:p>
            <a:pPr>
              <a:buFontTx/>
              <a:buChar char="•"/>
            </a:pPr>
            <a:r>
              <a:rPr lang="en-US" altLang="en-US" sz="1200" dirty="0">
                <a:latin typeface="Arial" panose="020B0604020202020204" pitchFamily="34" charset="0"/>
                <a:ea typeface="ＭＳ Ｐゴシック" panose="020B0600070205080204" pitchFamily="34" charset="-128"/>
              </a:rPr>
              <a:t>The opportunity to bike and walk to school offers a solution to an array of concerns about traffic safety, traffic congestion, transportation costs, air pollution and lack of physical activity.</a:t>
            </a:r>
          </a:p>
          <a:p>
            <a:endParaRPr lang="en-US" altLang="en-US" sz="1200" b="1"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pPr eaLnBrk="1" hangingPunct="1"/>
            <a:r>
              <a:rPr lang="en-US" altLang="en-US" sz="1200" dirty="0">
                <a:latin typeface="Arial" panose="020B0604020202020204" pitchFamily="34" charset="0"/>
                <a:ea typeface="ＭＳ Ｐゴシック" panose="020B0600070205080204" pitchFamily="34" charset="-128"/>
              </a:rPr>
              <a:t>(t) Scituate, MA provided by Mark Fenton; (b) Metz Elementary, Austin, TX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96780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Summary:</a:t>
            </a:r>
          </a:p>
          <a:p>
            <a:pPr>
              <a:buFontTx/>
              <a:buChar char="•"/>
            </a:pPr>
            <a:r>
              <a:rPr lang="en-US" altLang="en-US" sz="1200" dirty="0">
                <a:latin typeface="Arial" panose="020B0604020202020204" pitchFamily="34" charset="0"/>
                <a:ea typeface="ＭＳ Ｐゴシック" panose="020B0600070205080204" pitchFamily="34" charset="-128"/>
              </a:rPr>
              <a:t>The Minnesota Safe Routes to School resource center has tools to help communities plan and implement SRTS programs.  </a:t>
            </a:r>
          </a:p>
          <a:p>
            <a:pPr>
              <a:buFontTx/>
              <a:buChar char="•"/>
            </a:pPr>
            <a:r>
              <a:rPr lang="en-US" altLang="en-US" sz="1200" dirty="0">
                <a:latin typeface="Arial" panose="020B0604020202020204" pitchFamily="34" charset="0"/>
                <a:ea typeface="ＭＳ Ｐゴシック" panose="020B0600070205080204" pitchFamily="34" charset="-128"/>
              </a:rPr>
              <a:t>Thank you.  </a:t>
            </a:r>
            <a:endParaRPr lang="en-US" altLang="en-US" sz="1200" b="1"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5464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altLang="en-US" b="1" dirty="0">
                <a:latin typeface="Arial" panose="020B0604020202020204" pitchFamily="34" charset="0"/>
                <a:ea typeface="ＭＳ Ｐゴシック" panose="020B0600070205080204" pitchFamily="34" charset="-128"/>
              </a:rPr>
              <a:t>Message: </a:t>
            </a:r>
          </a:p>
          <a:p>
            <a:pPr>
              <a:buFontTx/>
              <a:buChar char="•"/>
            </a:pPr>
            <a:r>
              <a:rPr lang="en-US" altLang="en-US" dirty="0">
                <a:latin typeface="Arial" panose="020B0604020202020204" pitchFamily="34" charset="0"/>
                <a:ea typeface="ＭＳ Ｐゴシック" panose="020B0600070205080204" pitchFamily="34" charset="-128"/>
              </a:rPr>
              <a:t>For most communities, this picture is the norm. </a:t>
            </a:r>
            <a:endParaRPr lang="en-US" altLang="en-US" b="1" dirty="0">
              <a:latin typeface="Arial" panose="020B0604020202020204" pitchFamily="34" charset="0"/>
              <a:ea typeface="ＭＳ Ｐゴシック" panose="020B0600070205080204" pitchFamily="34" charset="-128"/>
            </a:endParaRPr>
          </a:p>
          <a:p>
            <a:pPr>
              <a:buFontTx/>
              <a:buChar char="•"/>
            </a:pPr>
            <a:r>
              <a:rPr lang="en-US" altLang="en-US" dirty="0">
                <a:latin typeface="Arial" panose="020B0604020202020204" pitchFamily="34" charset="0"/>
                <a:ea typeface="ＭＳ Ｐゴシック" panose="020B0600070205080204" pitchFamily="34" charset="-128"/>
              </a:rPr>
              <a:t>Parents driving their children to school make up 10-14 percent of the morning commute.*</a:t>
            </a:r>
          </a:p>
          <a:p>
            <a:pPr>
              <a:spcBef>
                <a:spcPts val="600"/>
              </a:spcBef>
            </a:pPr>
            <a:endParaRPr lang="en-US" altLang="en-US" b="1" dirty="0">
              <a:latin typeface="Arial" panose="020B0604020202020204" pitchFamily="34" charset="0"/>
              <a:ea typeface="ＭＳ Ｐゴシック" panose="020B0600070205080204" pitchFamily="34" charset="-128"/>
            </a:endParaRPr>
          </a:p>
          <a:p>
            <a:pPr>
              <a:spcBef>
                <a:spcPts val="600"/>
              </a:spcBef>
            </a:pPr>
            <a:r>
              <a:rPr lang="en-US" altLang="en-US" b="1" dirty="0">
                <a:latin typeface="Arial" panose="020B0604020202020204" pitchFamily="34" charset="0"/>
                <a:ea typeface="ＭＳ Ｐゴシック" panose="020B0600070205080204" pitchFamily="34" charset="-128"/>
              </a:rPr>
              <a:t>Citations:</a:t>
            </a:r>
          </a:p>
          <a:p>
            <a:pPr eaLnBrk="1" hangingPunct="1">
              <a:spcBef>
                <a:spcPts val="200"/>
              </a:spcBef>
            </a:pPr>
            <a:r>
              <a:rPr lang="en-US" altLang="en-US" dirty="0">
                <a:latin typeface="Arial" panose="020B0604020202020204" pitchFamily="34" charset="0"/>
                <a:ea typeface="ＭＳ Ｐゴシック" panose="020B0600070205080204" pitchFamily="34" charset="-128"/>
              </a:rPr>
              <a:t>*McDonald N., Brown A., </a:t>
            </a:r>
            <a:r>
              <a:rPr lang="en-US" altLang="en-US" dirty="0" err="1">
                <a:latin typeface="Arial" panose="020B0604020202020204" pitchFamily="34" charset="0"/>
                <a:ea typeface="ＭＳ Ｐゴシック" panose="020B0600070205080204" pitchFamily="34" charset="-128"/>
              </a:rPr>
              <a:t>Marchetti</a:t>
            </a:r>
            <a:r>
              <a:rPr lang="en-US" altLang="en-US" dirty="0">
                <a:latin typeface="Arial" panose="020B0604020202020204" pitchFamily="34" charset="0"/>
                <a:ea typeface="ＭＳ Ｐゴシック" panose="020B0600070205080204" pitchFamily="34" charset="-128"/>
              </a:rPr>
              <a:t> L., </a:t>
            </a:r>
            <a:r>
              <a:rPr lang="en-US" altLang="en-US" dirty="0" err="1">
                <a:latin typeface="Arial" panose="020B0604020202020204" pitchFamily="34" charset="0"/>
                <a:ea typeface="ＭＳ Ｐゴシック" panose="020B0600070205080204" pitchFamily="34" charset="-128"/>
              </a:rPr>
              <a:t>Pedroso</a:t>
            </a:r>
            <a:r>
              <a:rPr lang="en-US" altLang="en-US" dirty="0">
                <a:latin typeface="Arial" panose="020B0604020202020204" pitchFamily="34" charset="0"/>
                <a:ea typeface="ＭＳ Ｐゴシック" panose="020B0600070205080204" pitchFamily="34" charset="-128"/>
              </a:rPr>
              <a:t> M. (2011). U.S. School Travel 2009: An Assessment of Trends. American Journal of Preventive Medicine, 41(2), 146-151.</a:t>
            </a:r>
          </a:p>
          <a:p>
            <a:pPr>
              <a:spcBef>
                <a:spcPts val="600"/>
              </a:spcBef>
            </a:pPr>
            <a:endParaRPr lang="en-US" altLang="en-US" b="1" dirty="0">
              <a:latin typeface="Arial" panose="020B0604020202020204" pitchFamily="34" charset="0"/>
              <a:ea typeface="ＭＳ Ｐゴシック" panose="020B0600070205080204" pitchFamily="34" charset="-128"/>
            </a:endParaRPr>
          </a:p>
          <a:p>
            <a:pPr>
              <a:spcBef>
                <a:spcPts val="600"/>
              </a:spcBef>
            </a:pPr>
            <a:r>
              <a:rPr lang="en-US" altLang="en-US" b="1" dirty="0">
                <a:latin typeface="Arial" panose="020B0604020202020204" pitchFamily="34" charset="0"/>
                <a:ea typeface="ＭＳ Ｐゴシック" panose="020B0600070205080204" pitchFamily="34" charset="-128"/>
              </a:rPr>
              <a:t>Image: </a:t>
            </a:r>
          </a:p>
          <a:p>
            <a:pPr eaLnBrk="1" hangingPunct="1">
              <a:spcBef>
                <a:spcPts val="200"/>
              </a:spcBef>
            </a:pPr>
            <a:r>
              <a:rPr lang="en-US" altLang="en-US" dirty="0">
                <a:latin typeface="Arial" panose="020B0604020202020204" pitchFamily="34" charset="0"/>
                <a:ea typeface="ＭＳ Ｐゴシック" panose="020B0600070205080204" pitchFamily="34" charset="-128"/>
              </a:rPr>
              <a:t>North Carolina school site, provided by Joel Cranford.</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8440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rPr>
              <a:t>Message:</a:t>
            </a:r>
          </a:p>
          <a:p>
            <a:pPr>
              <a:buFontTx/>
              <a:buChar char="•"/>
            </a:pPr>
            <a:r>
              <a:rPr lang="en-US" altLang="en-US" dirty="0">
                <a:latin typeface="Arial" panose="020B0604020202020204" pitchFamily="34" charset="0"/>
                <a:ea typeface="ＭＳ Ｐゴシック" panose="020B0600070205080204" pitchFamily="34" charset="-128"/>
              </a:rPr>
              <a:t>Let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dig a little deeper to discover the underlying reasons for this shift in transportation habits.</a:t>
            </a:r>
          </a:p>
          <a:p>
            <a:pPr>
              <a:buFontTx/>
              <a:buChar char="•"/>
            </a:pPr>
            <a:r>
              <a:rPr lang="en-US" altLang="en-US" dirty="0">
                <a:latin typeface="Arial" panose="020B0604020202020204" pitchFamily="34" charset="0"/>
                <a:ea typeface="ＭＳ Ｐゴシック" panose="020B0600070205080204" pitchFamily="34" charset="-128"/>
              </a:rPr>
              <a:t>How have schools changed?</a:t>
            </a:r>
          </a:p>
          <a:p>
            <a:pPr>
              <a:buFontTx/>
              <a:buChar char="•"/>
            </a:pPr>
            <a:r>
              <a:rPr lang="en-US" altLang="en-US" dirty="0">
                <a:latin typeface="Arial" panose="020B0604020202020204" pitchFamily="34" charset="0"/>
                <a:ea typeface="ＭＳ Ｐゴシック" panose="020B0600070205080204" pitchFamily="34" charset="-128"/>
              </a:rPr>
              <a:t>How have parents and students changed?</a:t>
            </a:r>
          </a:p>
          <a:p>
            <a:pPr>
              <a:buFontTx/>
              <a:buChar char="•"/>
            </a:pPr>
            <a:r>
              <a:rPr lang="en-US" altLang="en-US" dirty="0">
                <a:latin typeface="Arial" panose="020B0604020202020204" pitchFamily="34" charset="0"/>
                <a:ea typeface="ＭＳ Ｐゴシック" panose="020B0600070205080204" pitchFamily="34" charset="-128"/>
              </a:rPr>
              <a:t>What are the community issues involved?</a:t>
            </a:r>
          </a:p>
          <a:p>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Image:</a:t>
            </a:r>
          </a:p>
          <a:p>
            <a:r>
              <a:rPr lang="en-US" altLang="en-US" dirty="0">
                <a:latin typeface="Arial" panose="020B0604020202020204" pitchFamily="34" charset="0"/>
                <a:ea typeface="ＭＳ Ｐゴシック" panose="020B0600070205080204" pitchFamily="34" charset="-128"/>
              </a:rPr>
              <a:t>Second Street School, Frankfort, Kentucky, provided by Mike </a:t>
            </a:r>
            <a:r>
              <a:rPr lang="en-US" altLang="en-US" dirty="0" err="1">
                <a:latin typeface="Arial" panose="020B0604020202020204" pitchFamily="34" charset="0"/>
                <a:ea typeface="ＭＳ Ｐゴシック" panose="020B0600070205080204" pitchFamily="34" charset="-128"/>
              </a:rPr>
              <a:t>Cynecki</a:t>
            </a:r>
            <a:r>
              <a:rPr lang="en-US" altLang="en-US" dirty="0">
                <a:latin typeface="Arial" panose="020B0604020202020204" pitchFamily="34" charset="0"/>
                <a:ea typeface="ＭＳ Ｐゴシック" panose="020B0600070205080204" pitchFamily="34" charset="-128"/>
              </a:rPr>
              <a: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1828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pPr>
            <a:r>
              <a:rPr lang="en-US" altLang="en-US" sz="1200" b="1" dirty="0">
                <a:latin typeface="Arial" panose="020B0604020202020204" pitchFamily="34" charset="0"/>
                <a:ea typeface="ＭＳ Ｐゴシック" panose="020B0600070205080204" pitchFamily="34" charset="-128"/>
              </a:rPr>
              <a:t>Message:</a:t>
            </a:r>
          </a:p>
          <a:p>
            <a:pPr eaLnBrk="1" hangingPunct="1">
              <a:spcBef>
                <a:spcPts val="200"/>
              </a:spcBef>
              <a:buFontTx/>
              <a:buChar char="•"/>
            </a:pPr>
            <a:r>
              <a:rPr lang="en-US" altLang="en-US" sz="1200" dirty="0">
                <a:latin typeface="Arial" panose="020B0604020202020204" pitchFamily="34" charset="0"/>
                <a:ea typeface="ＭＳ Ｐゴシック" panose="020B0600070205080204" pitchFamily="34" charset="-128"/>
              </a:rPr>
              <a:t>School locations have changed a lot in recent years.</a:t>
            </a:r>
          </a:p>
          <a:p>
            <a:pPr eaLnBrk="1" hangingPunct="1">
              <a:spcBef>
                <a:spcPts val="200"/>
              </a:spcBef>
              <a:buFontTx/>
              <a:buChar char="•"/>
            </a:pPr>
            <a:r>
              <a:rPr lang="en-US" altLang="en-US" sz="1200" dirty="0">
                <a:latin typeface="Arial" panose="020B0604020202020204" pitchFamily="34" charset="0"/>
                <a:ea typeface="ＭＳ Ｐゴシック" panose="020B0600070205080204" pitchFamily="34" charset="-128"/>
              </a:rPr>
              <a:t>A generation or more ago, schools were small and located in the centers of communities.</a:t>
            </a:r>
          </a:p>
          <a:p>
            <a:pPr eaLnBrk="1" hangingPunct="1">
              <a:spcBef>
                <a:spcPts val="200"/>
              </a:spcBef>
              <a:buFontTx/>
              <a:buChar char="•"/>
            </a:pPr>
            <a:r>
              <a:rPr lang="en-US" altLang="en-US" sz="1200" dirty="0">
                <a:latin typeface="Arial" panose="020B0604020202020204" pitchFamily="34" charset="0"/>
                <a:ea typeface="ＭＳ Ｐゴシック" panose="020B0600070205080204" pitchFamily="34" charset="-128"/>
              </a:rPr>
              <a:t>The close proximity of schools to residential neighborhoods encouraged walking and biking.* </a:t>
            </a:r>
          </a:p>
          <a:p>
            <a:pPr eaLnBrk="1" hangingPunct="1">
              <a:spcBef>
                <a:spcPts val="600"/>
              </a:spcBef>
            </a:pPr>
            <a:endParaRPr lang="en-US" altLang="en-US" sz="1200" b="1" dirty="0">
              <a:latin typeface="Arial" panose="020B0604020202020204" pitchFamily="34" charset="0"/>
              <a:ea typeface="ＭＳ Ｐゴシック" panose="020B0600070205080204" pitchFamily="34" charset="-128"/>
            </a:endParaRPr>
          </a:p>
          <a:p>
            <a:pPr eaLnBrk="1" hangingPunct="1">
              <a:spcBef>
                <a:spcPts val="600"/>
              </a:spcBef>
            </a:pPr>
            <a:r>
              <a:rPr lang="en-US" altLang="en-US" sz="1200" b="1" dirty="0">
                <a:latin typeface="Arial" panose="020B0604020202020204" pitchFamily="34" charset="0"/>
                <a:ea typeface="ＭＳ Ｐゴシック" panose="020B0600070205080204" pitchFamily="34" charset="-128"/>
              </a:rPr>
              <a:t>Citations:</a:t>
            </a:r>
          </a:p>
          <a:p>
            <a:pPr eaLnBrk="1" hangingPunct="1">
              <a:spcBef>
                <a:spcPts val="200"/>
              </a:spcBef>
            </a:pPr>
            <a:r>
              <a:rPr lang="en-US" altLang="en-US" sz="1200" dirty="0">
                <a:latin typeface="Arial" panose="020B0604020202020204" pitchFamily="34" charset="0"/>
                <a:ea typeface="ＭＳ Ｐゴシック" panose="020B0600070205080204" pitchFamily="34" charset="-128"/>
              </a:rPr>
              <a:t>Roughly 48 percent of students (ages 5-14) walked or biked to school in 1969. </a:t>
            </a:r>
          </a:p>
          <a:p>
            <a:pPr eaLnBrk="1" hangingPunct="1">
              <a:spcBef>
                <a:spcPts val="200"/>
              </a:spcBef>
            </a:pPr>
            <a:r>
              <a:rPr lang="en-US" altLang="en-US" sz="1200" dirty="0">
                <a:latin typeface="Arial" panose="020B0604020202020204" pitchFamily="34" charset="0"/>
                <a:ea typeface="ＭＳ Ｐゴシック" panose="020B0600070205080204" pitchFamily="34" charset="-128"/>
              </a:rPr>
              <a:t>*Travel and Environmental Implications of School Siting (2003).  Washington DC: Environmental Protection Agency, Report No. 231-R-03-004 Available at http://www.epa.gov/smartgrowth/pdf/school_travel.pdf. </a:t>
            </a:r>
          </a:p>
          <a:p>
            <a:pPr eaLnBrk="1" hangingPunct="1">
              <a:spcBef>
                <a:spcPts val="200"/>
              </a:spcBef>
            </a:pPr>
            <a:endParaRPr lang="en-US" altLang="en-US" sz="1200" dirty="0">
              <a:latin typeface="Arial" panose="020B0604020202020204" pitchFamily="34" charset="0"/>
              <a:ea typeface="ＭＳ Ｐゴシック" panose="020B0600070205080204" pitchFamily="34" charset="-128"/>
            </a:endParaRPr>
          </a:p>
          <a:p>
            <a:pPr eaLnBrk="1" hangingPunct="1">
              <a:spcBef>
                <a:spcPts val="200"/>
              </a:spcBef>
            </a:pPr>
            <a:r>
              <a:rPr lang="en-US" altLang="en-US" sz="1200" b="1" dirty="0">
                <a:latin typeface="Arial" panose="020B0604020202020204" pitchFamily="34" charset="0"/>
                <a:ea typeface="ＭＳ Ｐゴシック" panose="020B0600070205080204" pitchFamily="34" charset="-128"/>
              </a:rPr>
              <a:t>Image:</a:t>
            </a:r>
          </a:p>
          <a:p>
            <a:pPr eaLnBrk="1" hangingPunct="1">
              <a:spcBef>
                <a:spcPts val="200"/>
              </a:spcBef>
            </a:pPr>
            <a:r>
              <a:rPr lang="en-US" altLang="en-US" sz="1200" dirty="0">
                <a:latin typeface="Arial" panose="020B0604020202020204" pitchFamily="34" charset="0"/>
                <a:ea typeface="ＭＳ Ｐゴシック" panose="020B0600070205080204" pitchFamily="34" charset="-128"/>
              </a:rPr>
              <a:t>Barnes Elementary School, Burlington, VT provided by Mike </a:t>
            </a:r>
            <a:r>
              <a:rPr lang="en-US" altLang="en-US" sz="1200" dirty="0" err="1">
                <a:latin typeface="Arial" panose="020B0604020202020204" pitchFamily="34" charset="0"/>
                <a:ea typeface="ＭＳ Ｐゴシック" panose="020B0600070205080204" pitchFamily="34" charset="-128"/>
              </a:rPr>
              <a:t>Cynecki</a:t>
            </a:r>
            <a:r>
              <a:rPr lang="en-US" altLang="en-US" sz="1200" dirty="0">
                <a:latin typeface="Arial" panose="020B0604020202020204" pitchFamily="34" charset="0"/>
                <a:ea typeface="ＭＳ Ｐゴシック" panose="020B0600070205080204" pitchFamily="34" charset="-128"/>
              </a:rPr>
              <a:t>. (Note: this image was taken in 2008 near a centrally located school site.)</a:t>
            </a:r>
            <a:endParaRPr lang="en-US" altLang="en-US" sz="1200" b="1"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6226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200"/>
              </a:spcBef>
              <a:defRPr/>
            </a:pPr>
            <a:r>
              <a:rPr lang="en-US" sz="1200" b="1" dirty="0"/>
              <a:t>Message:</a:t>
            </a:r>
          </a:p>
          <a:p>
            <a:pPr marL="228600" indent="-228600" eaLnBrk="1" hangingPunct="1">
              <a:spcBef>
                <a:spcPts val="200"/>
              </a:spcBef>
              <a:buFont typeface="Arial" pitchFamily="34" charset="0"/>
              <a:buChar char="•"/>
              <a:defRPr/>
            </a:pPr>
            <a:r>
              <a:rPr lang="en-US" altLang="en-US" sz="1200" dirty="0"/>
              <a:t>Today, schools are built to accommodate a far larger number of students. In the 2010-2011 school year, the average school attendance for elementary and secondary schools was 517 students.* </a:t>
            </a:r>
          </a:p>
          <a:p>
            <a:pPr marL="228600" indent="-228600" eaLnBrk="1" hangingPunct="1">
              <a:spcBef>
                <a:spcPts val="200"/>
              </a:spcBef>
              <a:buFont typeface="Arial" pitchFamily="34" charset="0"/>
              <a:buChar char="•"/>
              <a:defRPr/>
            </a:pPr>
            <a:r>
              <a:rPr lang="en-US" altLang="en-US" sz="1200" dirty="0"/>
              <a:t>Some “mega-schools” may house up to 2800 students, such as the school shown in this photo.</a:t>
            </a:r>
          </a:p>
          <a:p>
            <a:pPr marL="228600" indent="-228600" eaLnBrk="1" hangingPunct="1">
              <a:spcBef>
                <a:spcPts val="200"/>
              </a:spcBef>
              <a:buFont typeface="Arial" pitchFamily="34" charset="0"/>
              <a:buChar char="•"/>
              <a:defRPr/>
            </a:pPr>
            <a:r>
              <a:rPr lang="en-US" altLang="en-US" sz="1200" dirty="0"/>
              <a:t>Schools are increasingly being built on fringe land on the periphery of towns and cities. </a:t>
            </a:r>
          </a:p>
          <a:p>
            <a:pPr marL="228600" indent="-228600" eaLnBrk="1" hangingPunct="1">
              <a:spcBef>
                <a:spcPts val="200"/>
              </a:spcBef>
              <a:buFont typeface="Arial" pitchFamily="34" charset="0"/>
              <a:buChar char="•"/>
              <a:defRPr/>
            </a:pPr>
            <a:r>
              <a:rPr lang="en-US" altLang="en-US" sz="1200" dirty="0"/>
              <a:t>By increasing the distance between home and school, these more distant schools often remove the option of physically active trips to school and encourage higher levels of auto use and pollution.</a:t>
            </a:r>
          </a:p>
          <a:p>
            <a:pPr eaLnBrk="1" hangingPunct="1">
              <a:spcBef>
                <a:spcPts val="600"/>
              </a:spcBef>
              <a:defRPr/>
            </a:pPr>
            <a:endParaRPr lang="en-US" sz="1200" b="1" dirty="0"/>
          </a:p>
          <a:p>
            <a:pPr eaLnBrk="1" hangingPunct="1">
              <a:spcBef>
                <a:spcPts val="200"/>
              </a:spcBef>
              <a:defRPr/>
            </a:pPr>
            <a:r>
              <a:rPr lang="en-US" altLang="en-US" sz="1200" b="1" dirty="0"/>
              <a:t>Citations</a:t>
            </a:r>
          </a:p>
          <a:p>
            <a:pPr eaLnBrk="1" hangingPunct="1">
              <a:spcBef>
                <a:spcPts val="200"/>
              </a:spcBef>
              <a:defRPr/>
            </a:pPr>
            <a:r>
              <a:rPr lang="en-US" altLang="en-US" sz="1200" dirty="0"/>
              <a:t>*National Center for Education Statistics. </a:t>
            </a:r>
            <a:r>
              <a:rPr lang="en-US" sz="1200" dirty="0"/>
              <a:t>Average enrollment and percentage distribution of public elementary and secondary schools, by type and size: Selected years, 1982–83 through 2010-11</a:t>
            </a:r>
            <a:r>
              <a:rPr lang="en-US" altLang="en-US" sz="1200" dirty="0"/>
              <a:t>. Available at http://nces.ed.gov/programs/digest/d12/tables/dt12_107.asp. </a:t>
            </a:r>
          </a:p>
          <a:p>
            <a:pPr eaLnBrk="1" hangingPunct="1">
              <a:spcBef>
                <a:spcPts val="600"/>
              </a:spcBef>
              <a:defRPr/>
            </a:pPr>
            <a:r>
              <a:rPr lang="en-US" sz="1200" b="1" dirty="0"/>
              <a:t>Image:  </a:t>
            </a:r>
          </a:p>
          <a:p>
            <a:pPr eaLnBrk="1" hangingPunct="1">
              <a:spcBef>
                <a:spcPts val="200"/>
              </a:spcBef>
              <a:defRPr/>
            </a:pPr>
            <a:r>
              <a:rPr lang="en-US" altLang="en-US" sz="1200" dirty="0" err="1"/>
              <a:t>Creekland</a:t>
            </a:r>
            <a:r>
              <a:rPr lang="en-US" altLang="en-US" sz="1200" dirty="0"/>
              <a:t> Middle School, </a:t>
            </a:r>
            <a:r>
              <a:rPr lang="en-US" sz="1200" dirty="0"/>
              <a:t>Lawrenceville, GA provided by Google, 2010. </a:t>
            </a:r>
            <a:endParaRPr lang="en-US" altLang="en-US" sz="1200" strike="sngStrik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4792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p>
          <a:p>
            <a:pPr>
              <a:buFontTx/>
              <a:buChar char="•"/>
            </a:pPr>
            <a:r>
              <a:rPr lang="en-US" altLang="en-US" sz="1200" dirty="0">
                <a:latin typeface="Arial" panose="020B0604020202020204" pitchFamily="34" charset="0"/>
                <a:ea typeface="ＭＳ Ｐゴシック" panose="020B0600070205080204" pitchFamily="34" charset="-128"/>
              </a:rPr>
              <a:t>Even when children live within one mile or less of school, fewer are walking and bicycling than in the past.* </a:t>
            </a:r>
          </a:p>
          <a:p>
            <a:endParaRPr lang="en-US" altLang="en-US" sz="1200" b="1" dirty="0">
              <a:latin typeface="Arial" panose="020B0604020202020204" pitchFamily="34" charset="0"/>
              <a:ea typeface="ＭＳ Ｐゴシック" panose="020B0600070205080204" pitchFamily="34" charset="-128"/>
            </a:endParaRPr>
          </a:p>
          <a:p>
            <a:pPr eaLnBrk="1" hangingPunct="1">
              <a:spcBef>
                <a:spcPts val="600"/>
              </a:spcBef>
            </a:pPr>
            <a:r>
              <a:rPr lang="en-US" altLang="en-US" sz="1200" b="1" dirty="0">
                <a:latin typeface="Arial" panose="020B0604020202020204" pitchFamily="34" charset="0"/>
                <a:ea typeface="ＭＳ Ｐゴシック" panose="020B0600070205080204" pitchFamily="34" charset="-128"/>
              </a:rPr>
              <a:t>Citation:</a:t>
            </a:r>
          </a:p>
          <a:p>
            <a:pPr eaLnBrk="1" hangingPunct="1">
              <a:spcBef>
                <a:spcPts val="200"/>
              </a:spcBef>
            </a:pPr>
            <a:r>
              <a:rPr lang="en-US" altLang="en-US" sz="1200" dirty="0">
                <a:latin typeface="Arial" panose="020B0604020202020204" pitchFamily="34" charset="0"/>
                <a:ea typeface="ＭＳ Ｐゴシック" panose="020B0600070205080204" pitchFamily="34" charset="-128"/>
              </a:rPr>
              <a:t>*How children get to school: School travel patterns from 1969 to 2009. The National Center for Safe Routes to School. October 2011. Available at: www.saferoutesinfo.org/program-tools/NHTS-school-travel-1969-2009. </a:t>
            </a:r>
          </a:p>
          <a:p>
            <a:pPr eaLnBrk="1" hangingPunct="1">
              <a:spcBef>
                <a:spcPts val="200"/>
              </a:spcBef>
            </a:pPr>
            <a:endParaRPr lang="en-US" altLang="en-US" sz="1200"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Image:</a:t>
            </a:r>
          </a:p>
          <a:p>
            <a:r>
              <a:rPr lang="en-US" altLang="en-US" sz="1200" dirty="0">
                <a:latin typeface="Arial" panose="020B0604020202020204" pitchFamily="34" charset="0"/>
                <a:ea typeface="ＭＳ Ｐゴシック" panose="020B0600070205080204" pitchFamily="34" charset="-128"/>
              </a:rPr>
              <a:t>Destin Elementary School, Destin, FL provided by Dan Burden.</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361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ＭＳ Ｐゴシック" panose="020B0600070205080204" pitchFamily="34" charset="-128"/>
              </a:rPr>
              <a:t>Message:</a:t>
            </a:r>
            <a:r>
              <a:rPr lang="en-US" altLang="en-US" sz="1200" dirty="0">
                <a:latin typeface="Arial" panose="020B0604020202020204" pitchFamily="34" charset="0"/>
                <a:ea typeface="ＭＳ Ｐゴシック" panose="020B0600070205080204" pitchFamily="34" charset="-128"/>
              </a:rPr>
              <a:t> </a:t>
            </a:r>
          </a:p>
          <a:p>
            <a:pPr>
              <a:buFontTx/>
              <a:buChar char="•"/>
            </a:pPr>
            <a:r>
              <a:rPr lang="en-US" altLang="en-US" sz="1200" dirty="0">
                <a:latin typeface="Arial" panose="020B0604020202020204" pitchFamily="34" charset="0"/>
                <a:ea typeface="ＭＳ Ｐゴシック" panose="020B0600070205080204" pitchFamily="34" charset="-128"/>
              </a:rPr>
              <a:t>The Centers for Disease Control and Prevention studied how many children walk and bike to school, and what barriers parents report that keeps them from allowing their children walk or bicycle. </a:t>
            </a:r>
          </a:p>
          <a:p>
            <a:pPr>
              <a:buFontTx/>
              <a:buChar char="•"/>
            </a:pPr>
            <a:r>
              <a:rPr lang="en-US" altLang="en-US" sz="1200" dirty="0">
                <a:latin typeface="Arial" panose="020B0604020202020204" pitchFamily="34" charset="0"/>
                <a:ea typeface="ＭＳ Ｐゴシック" panose="020B0600070205080204" pitchFamily="34" charset="-128"/>
              </a:rPr>
              <a:t>While this report is from 2005, a report from the National Center for Safe Routes to School in 2010 found that these barriers remain the same.</a:t>
            </a:r>
          </a:p>
          <a:p>
            <a:pPr>
              <a:buFontTx/>
              <a:buChar char="•"/>
            </a:pPr>
            <a:r>
              <a:rPr lang="en-US" altLang="en-US" sz="1200" dirty="0">
                <a:latin typeface="Arial" panose="020B0604020202020204" pitchFamily="34" charset="0"/>
                <a:ea typeface="ＭＳ Ｐゴシック" panose="020B0600070205080204" pitchFamily="34" charset="-128"/>
              </a:rPr>
              <a:t>Parents say that distance (which we</a:t>
            </a:r>
            <a:r>
              <a:rPr lang="ja-JP" altLang="en-US" sz="1200" dirty="0">
                <a:latin typeface="Arial" panose="020B0604020202020204" pitchFamily="34" charset="0"/>
                <a:ea typeface="ＭＳ Ｐゴシック" panose="020B0600070205080204" pitchFamily="34" charset="-128"/>
              </a:rPr>
              <a:t>’</a:t>
            </a:r>
            <a:r>
              <a:rPr lang="en-US" altLang="ja-JP" sz="1200" dirty="0" err="1">
                <a:latin typeface="Arial" panose="020B0604020202020204" pitchFamily="34" charset="0"/>
                <a:ea typeface="ＭＳ Ｐゴシック" panose="020B0600070205080204" pitchFamily="34" charset="-128"/>
              </a:rPr>
              <a:t>ve</a:t>
            </a:r>
            <a:r>
              <a:rPr lang="en-US" altLang="ja-JP" sz="1200" dirty="0">
                <a:latin typeface="Arial" panose="020B0604020202020204" pitchFamily="34" charset="0"/>
                <a:ea typeface="ＭＳ Ｐゴシック" panose="020B0600070205080204" pitchFamily="34" charset="-128"/>
              </a:rPr>
              <a:t> already discussed), traffic dangers, and adverse weather are the main reasons why their children don</a:t>
            </a:r>
            <a:r>
              <a:rPr lang="en-US"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t bike or walk to school.* Let</a:t>
            </a:r>
            <a:r>
              <a:rPr lang="en-US" altLang="en-US" sz="1200" dirty="0">
                <a:latin typeface="Arial" panose="020B0604020202020204" pitchFamily="34" charset="0"/>
                <a:ea typeface="ＭＳ Ｐゴシック" panose="020B0600070205080204" pitchFamily="34" charset="-128"/>
              </a:rPr>
              <a:t>’</a:t>
            </a:r>
            <a:r>
              <a:rPr lang="en-US" altLang="ja-JP" sz="1200" dirty="0">
                <a:latin typeface="Arial" panose="020B0604020202020204" pitchFamily="34" charset="0"/>
                <a:ea typeface="ＭＳ Ｐゴシック" panose="020B0600070205080204" pitchFamily="34" charset="-128"/>
              </a:rPr>
              <a:t>s talk briefly about each of these barriers.</a:t>
            </a:r>
          </a:p>
          <a:p>
            <a:endParaRPr lang="en-US" altLang="en-US" sz="1200"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Citation:</a:t>
            </a:r>
          </a:p>
          <a:p>
            <a:r>
              <a:rPr lang="en-US" altLang="en-US" dirty="0">
                <a:latin typeface="Arial" panose="020B0604020202020204" pitchFamily="34" charset="0"/>
                <a:ea typeface="ＭＳ Ｐゴシック" panose="020B0600070205080204" pitchFamily="34" charset="-128"/>
              </a:rPr>
              <a:t>*U.S. Centers for Disease Control and Prevention. (2005). Barriers to Children Walking to or from School United States.  Morbidity and Mortality Weekly Report. Available at </a:t>
            </a:r>
            <a:r>
              <a:rPr lang="en-US" altLang="en-US" dirty="0">
                <a:latin typeface="Arial" panose="020B0604020202020204" pitchFamily="34" charset="0"/>
                <a:ea typeface="ＭＳ Ｐゴシック" panose="020B0600070205080204" pitchFamily="34" charset="-128"/>
                <a:hlinkClick r:id="rId3"/>
              </a:rPr>
              <a:t>www.cdc.gov/mmwr/preview/mmwrhtml/mm5438a2.htm</a:t>
            </a:r>
            <a:r>
              <a:rPr lang="en-US" altLang="en-US" dirty="0">
                <a:latin typeface="Arial" panose="020B0604020202020204" pitchFamily="34" charset="0"/>
                <a:ea typeface="ＭＳ Ｐゴシック" panose="020B0600070205080204" pitchFamily="34" charset="-128"/>
              </a:rPr>
              <a:t>. </a:t>
            </a:r>
          </a:p>
          <a:p>
            <a:endParaRPr lang="en-US" altLang="en-US" dirty="0">
              <a:latin typeface="Arial" panose="020B0604020202020204" pitchFamily="34" charset="0"/>
              <a:ea typeface="ＭＳ Ｐゴシック" panose="020B0600070205080204" pitchFamily="34" charset="-128"/>
            </a:endParaRPr>
          </a:p>
          <a:p>
            <a:r>
              <a:rPr lang="en-US" altLang="en-US" sz="1200" b="1" dirty="0">
                <a:latin typeface="Arial" panose="020B0604020202020204" pitchFamily="34" charset="0"/>
                <a:ea typeface="ＭＳ Ｐゴシック" panose="020B0600070205080204" pitchFamily="34" charset="-128"/>
              </a:rPr>
              <a:t>Note to presenter:</a:t>
            </a:r>
            <a:r>
              <a:rPr lang="en-US" altLang="en-US" sz="1200" dirty="0">
                <a:latin typeface="Arial" panose="020B0604020202020204" pitchFamily="34" charset="0"/>
                <a:ea typeface="ＭＳ Ｐゴシック" panose="020B0600070205080204" pitchFamily="34" charset="-128"/>
              </a:rPr>
              <a:t> Survey respondents could identify more than one barrier so the sum of the percentages is more than 100%.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1A40DEB-6C62-468B-B7C8-6F94A2F78B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381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323850" y="949960"/>
            <a:ext cx="4404360" cy="2235200"/>
          </a:xfrm>
        </p:spPr>
        <p:txBody>
          <a:bodyPr/>
          <a:lstStyle>
            <a:lvl1pPr>
              <a:defRPr sz="3960">
                <a:solidFill>
                  <a:schemeClr val="bg1"/>
                </a:solidFill>
              </a:defRPr>
            </a:lvl1pPr>
          </a:lstStyle>
          <a:p>
            <a:r>
              <a:rPr lang="en-US"/>
              <a:t>Click to edit Master title style</a:t>
            </a:r>
          </a:p>
        </p:txBody>
      </p:sp>
      <p:sp>
        <p:nvSpPr>
          <p:cNvPr id="203779" name="Rectangle 3"/>
          <p:cNvSpPr>
            <a:spLocks noGrp="1" noChangeArrowheads="1"/>
          </p:cNvSpPr>
          <p:nvPr>
            <p:ph type="subTitle" idx="1"/>
          </p:nvPr>
        </p:nvSpPr>
        <p:spPr>
          <a:xfrm>
            <a:off x="323850" y="3296920"/>
            <a:ext cx="4404360" cy="1285240"/>
          </a:xfrm>
        </p:spPr>
        <p:txBody>
          <a:bodyPr anchor="ctr"/>
          <a:lstStyle>
            <a:lvl1pPr marL="0" indent="0">
              <a:buFont typeface="Wingdings 2" pitchFamily="18" charset="2"/>
              <a:buNone/>
              <a:defRPr>
                <a:latin typeface="Georgia" pitchFamily="18" charset="0"/>
              </a:defRPr>
            </a:lvl1pPr>
          </a:lstStyle>
          <a:p>
            <a:r>
              <a:rPr lang="en-US"/>
              <a:t>Click to edit Master subtitle style</a:t>
            </a:r>
          </a:p>
        </p:txBody>
      </p:sp>
    </p:spTree>
    <p:extLst>
      <p:ext uri="{BB962C8B-B14F-4D97-AF65-F5344CB8AC3E}">
        <p14:creationId xmlns:p14="http://schemas.microsoft.com/office/powerpoint/2010/main" val="931383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39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0220" y="0"/>
            <a:ext cx="1813560" cy="45472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 y="0"/>
            <a:ext cx="5311140" cy="45472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269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5588" name="Rectangle 4"/>
          <p:cNvSpPr>
            <a:spLocks noGrp="1" noChangeArrowheads="1"/>
          </p:cNvSpPr>
          <p:nvPr>
            <p:ph type="ctrTitle"/>
          </p:nvPr>
        </p:nvSpPr>
        <p:spPr>
          <a:xfrm>
            <a:off x="323850" y="949960"/>
            <a:ext cx="4404360" cy="2235200"/>
          </a:xfrm>
        </p:spPr>
        <p:txBody>
          <a:bodyPr/>
          <a:lstStyle>
            <a:lvl1pPr>
              <a:defRPr sz="4400">
                <a:solidFill>
                  <a:schemeClr val="bg1"/>
                </a:solidFill>
              </a:defRPr>
            </a:lvl1pPr>
          </a:lstStyle>
          <a:p>
            <a:r>
              <a:rPr lang="en-US"/>
              <a:t>Click to edit Master title style</a:t>
            </a:r>
          </a:p>
        </p:txBody>
      </p:sp>
      <p:sp>
        <p:nvSpPr>
          <p:cNvPr id="195589" name="Rectangle 5"/>
          <p:cNvSpPr>
            <a:spLocks noGrp="1" noChangeArrowheads="1"/>
          </p:cNvSpPr>
          <p:nvPr>
            <p:ph type="subTitle" idx="1"/>
          </p:nvPr>
        </p:nvSpPr>
        <p:spPr>
          <a:xfrm>
            <a:off x="323850" y="3296920"/>
            <a:ext cx="4404360" cy="1285240"/>
          </a:xfrm>
        </p:spPr>
        <p:txBody>
          <a:bodyPr anchor="ctr"/>
          <a:lstStyle>
            <a:lvl1pPr marL="0" indent="0">
              <a:buFont typeface="Wingdings 2" pitchFamily="18" charset="2"/>
              <a:buNone/>
              <a:defRPr>
                <a:latin typeface="Georgia" pitchFamily="18" charset="0"/>
              </a:defRPr>
            </a:lvl1pPr>
          </a:lstStyle>
          <a:p>
            <a:r>
              <a:rPr lang="en-US"/>
              <a:t>Click to edit Master subtitle style</a:t>
            </a:r>
          </a:p>
        </p:txBody>
      </p:sp>
    </p:spTree>
    <p:extLst>
      <p:ext uri="{BB962C8B-B14F-4D97-AF65-F5344CB8AC3E}">
        <p14:creationId xmlns:p14="http://schemas.microsoft.com/office/powerpoint/2010/main" val="264090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121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3231727"/>
            <a:ext cx="6606540" cy="998855"/>
          </a:xfrm>
        </p:spPr>
        <p:txBody>
          <a:bodyPr anchor="t"/>
          <a:lstStyle>
            <a:lvl1pPr algn="l">
              <a:defRPr sz="2933" b="1" cap="all"/>
            </a:lvl1pPr>
          </a:lstStyle>
          <a:p>
            <a:r>
              <a:rPr lang="en-US"/>
              <a:t>Click to edit Master title style</a:t>
            </a:r>
          </a:p>
        </p:txBody>
      </p:sp>
      <p:sp>
        <p:nvSpPr>
          <p:cNvPr id="3" name="Text Placeholder 2"/>
          <p:cNvSpPr>
            <a:spLocks noGrp="1"/>
          </p:cNvSpPr>
          <p:nvPr>
            <p:ph type="body" idx="1"/>
          </p:nvPr>
        </p:nvSpPr>
        <p:spPr>
          <a:xfrm>
            <a:off x="613966" y="2131590"/>
            <a:ext cx="6606540" cy="1100137"/>
          </a:xfrm>
        </p:spPr>
        <p:txBody>
          <a:bodyPr anchor="b"/>
          <a:lstStyle>
            <a:lvl1pPr marL="0" indent="0">
              <a:buNone/>
              <a:defRPr sz="1467"/>
            </a:lvl1pPr>
            <a:lvl2pPr marL="335265" indent="0">
              <a:buNone/>
              <a:defRPr sz="1320"/>
            </a:lvl2pPr>
            <a:lvl3pPr marL="670530" indent="0">
              <a:buNone/>
              <a:defRPr sz="1173"/>
            </a:lvl3pPr>
            <a:lvl4pPr marL="1005794" indent="0">
              <a:buNone/>
              <a:defRPr sz="1027"/>
            </a:lvl4pPr>
            <a:lvl5pPr marL="1341059" indent="0">
              <a:buNone/>
              <a:defRPr sz="1027"/>
            </a:lvl5pPr>
            <a:lvl6pPr marL="1676324" indent="0">
              <a:buNone/>
              <a:defRPr sz="1027"/>
            </a:lvl6pPr>
            <a:lvl7pPr marL="2011589" indent="0">
              <a:buNone/>
              <a:defRPr sz="1027"/>
            </a:lvl7pPr>
            <a:lvl8pPr marL="2346853" indent="0">
              <a:buNone/>
              <a:defRPr sz="1027"/>
            </a:lvl8pPr>
            <a:lvl9pPr marL="2682118" indent="0">
              <a:buNone/>
              <a:defRPr sz="1027"/>
            </a:lvl9pPr>
          </a:lstStyle>
          <a:p>
            <a:pPr lvl="0"/>
            <a:r>
              <a:rPr lang="en-US"/>
              <a:t>Click to edit Master text styles</a:t>
            </a:r>
          </a:p>
        </p:txBody>
      </p:sp>
    </p:spTree>
    <p:extLst>
      <p:ext uri="{BB962C8B-B14F-4D97-AF65-F5344CB8AC3E}">
        <p14:creationId xmlns:p14="http://schemas.microsoft.com/office/powerpoint/2010/main" val="269494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949960"/>
            <a:ext cx="3432810" cy="3542560"/>
          </a:xfrm>
        </p:spPr>
        <p:txBody>
          <a:bodyPr/>
          <a:lstStyle>
            <a:lvl1pPr>
              <a:defRPr sz="2053"/>
            </a:lvl1pPr>
            <a:lvl2pPr>
              <a:defRPr sz="1760"/>
            </a:lvl2pPr>
            <a:lvl3pPr>
              <a:defRPr sz="1467"/>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949960"/>
            <a:ext cx="3432810" cy="3542560"/>
          </a:xfrm>
        </p:spPr>
        <p:txBody>
          <a:bodyPr/>
          <a:lstStyle>
            <a:lvl1pPr>
              <a:defRPr sz="2053"/>
            </a:lvl1pPr>
            <a:lvl2pPr>
              <a:defRPr sz="1760"/>
            </a:lvl2pPr>
            <a:lvl3pPr>
              <a:defRPr sz="1467"/>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635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201401"/>
            <a:ext cx="6995160" cy="838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1125749"/>
            <a:ext cx="3434160" cy="469159"/>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Click to edit Master text styles</a:t>
            </a:r>
          </a:p>
        </p:txBody>
      </p:sp>
      <p:sp>
        <p:nvSpPr>
          <p:cNvPr id="4" name="Content Placeholder 3"/>
          <p:cNvSpPr>
            <a:spLocks noGrp="1"/>
          </p:cNvSpPr>
          <p:nvPr>
            <p:ph sz="half" idx="2"/>
          </p:nvPr>
        </p:nvSpPr>
        <p:spPr>
          <a:xfrm>
            <a:off x="388620" y="1594908"/>
            <a:ext cx="3434160" cy="2897611"/>
          </a:xfrm>
        </p:spPr>
        <p:txBody>
          <a:bodyPr/>
          <a:lstStyle>
            <a:lvl1pPr>
              <a:defRPr sz="1760"/>
            </a:lvl1pPr>
            <a:lvl2pPr>
              <a:defRPr sz="1467"/>
            </a:lvl2pPr>
            <a:lvl3pPr>
              <a:defRPr sz="1320"/>
            </a:lvl3pPr>
            <a:lvl4pPr>
              <a:defRPr sz="1173"/>
            </a:lvl4pPr>
            <a:lvl5pPr>
              <a:defRPr sz="1173"/>
            </a:lvl5pPr>
            <a:lvl6pPr>
              <a:defRPr sz="1173"/>
            </a:lvl6pPr>
            <a:lvl7pPr>
              <a:defRPr sz="1173"/>
            </a:lvl7pPr>
            <a:lvl8pPr>
              <a:defRPr sz="1173"/>
            </a:lvl8pPr>
            <a:lvl9pPr>
              <a:defRPr sz="1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1125749"/>
            <a:ext cx="3435509" cy="469159"/>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Click to edit Master text styles</a:t>
            </a:r>
          </a:p>
        </p:txBody>
      </p:sp>
      <p:sp>
        <p:nvSpPr>
          <p:cNvPr id="6" name="Content Placeholder 5"/>
          <p:cNvSpPr>
            <a:spLocks noGrp="1"/>
          </p:cNvSpPr>
          <p:nvPr>
            <p:ph sz="quarter" idx="4"/>
          </p:nvPr>
        </p:nvSpPr>
        <p:spPr>
          <a:xfrm>
            <a:off x="3948272" y="1594908"/>
            <a:ext cx="3435509" cy="2897611"/>
          </a:xfrm>
        </p:spPr>
        <p:txBody>
          <a:bodyPr/>
          <a:lstStyle>
            <a:lvl1pPr>
              <a:defRPr sz="1760"/>
            </a:lvl1pPr>
            <a:lvl2pPr>
              <a:defRPr sz="1467"/>
            </a:lvl2pPr>
            <a:lvl3pPr>
              <a:defRPr sz="1320"/>
            </a:lvl3pPr>
            <a:lvl4pPr>
              <a:defRPr sz="1173"/>
            </a:lvl4pPr>
            <a:lvl5pPr>
              <a:defRPr sz="1173"/>
            </a:lvl5pPr>
            <a:lvl6pPr>
              <a:defRPr sz="1173"/>
            </a:lvl6pPr>
            <a:lvl7pPr>
              <a:defRPr sz="1173"/>
            </a:lvl7pPr>
            <a:lvl8pPr>
              <a:defRPr sz="1173"/>
            </a:lvl8pPr>
            <a:lvl9pPr>
              <a:defRPr sz="1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298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4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200237"/>
            <a:ext cx="2557066" cy="852170"/>
          </a:xfrm>
        </p:spPr>
        <p:txBody>
          <a:bodyPr anchor="b"/>
          <a:lstStyle>
            <a:lvl1pPr algn="l">
              <a:defRPr sz="1467" b="1"/>
            </a:lvl1pPr>
          </a:lstStyle>
          <a:p>
            <a:r>
              <a:rPr lang="en-US"/>
              <a:t>Click to edit Master title style</a:t>
            </a:r>
          </a:p>
        </p:txBody>
      </p:sp>
      <p:sp>
        <p:nvSpPr>
          <p:cNvPr id="3" name="Content Placeholder 2"/>
          <p:cNvSpPr>
            <a:spLocks noGrp="1"/>
          </p:cNvSpPr>
          <p:nvPr>
            <p:ph idx="1"/>
          </p:nvPr>
        </p:nvSpPr>
        <p:spPr>
          <a:xfrm>
            <a:off x="3038792" y="200237"/>
            <a:ext cx="4344988" cy="4292283"/>
          </a:xfrm>
        </p:spPr>
        <p:txBody>
          <a:bodyPr/>
          <a:lstStyle>
            <a:lvl1pPr>
              <a:defRPr sz="2347"/>
            </a:lvl1pPr>
            <a:lvl2pPr>
              <a:defRPr sz="2053"/>
            </a:lvl2pPr>
            <a:lvl3pPr>
              <a:defRPr sz="1760"/>
            </a:lvl3pPr>
            <a:lvl4pPr>
              <a:defRPr sz="1467"/>
            </a:lvl4pPr>
            <a:lvl5pPr>
              <a:defRPr sz="1467"/>
            </a:lvl5pPr>
            <a:lvl6pPr>
              <a:defRPr sz="1467"/>
            </a:lvl6pPr>
            <a:lvl7pPr>
              <a:defRPr sz="1467"/>
            </a:lvl7pPr>
            <a:lvl8pPr>
              <a:defRPr sz="1467"/>
            </a:lvl8pPr>
            <a:lvl9pPr>
              <a:defRPr sz="1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1052407"/>
            <a:ext cx="2557066" cy="3440113"/>
          </a:xfrm>
        </p:spPr>
        <p:txBody>
          <a:bodyPr/>
          <a:lstStyle>
            <a:lvl1pPr marL="0" indent="0">
              <a:buNone/>
              <a:defRPr sz="1027"/>
            </a:lvl1pPr>
            <a:lvl2pPr marL="335265" indent="0">
              <a:buNone/>
              <a:defRPr sz="880"/>
            </a:lvl2pPr>
            <a:lvl3pPr marL="670530" indent="0">
              <a:buNone/>
              <a:defRPr sz="733"/>
            </a:lvl3pPr>
            <a:lvl4pPr marL="1005794" indent="0">
              <a:buNone/>
              <a:defRPr sz="660"/>
            </a:lvl4pPr>
            <a:lvl5pPr marL="1341059" indent="0">
              <a:buNone/>
              <a:defRPr sz="660"/>
            </a:lvl5pPr>
            <a:lvl6pPr marL="1676324" indent="0">
              <a:buNone/>
              <a:defRPr sz="660"/>
            </a:lvl6pPr>
            <a:lvl7pPr marL="2011589" indent="0">
              <a:buNone/>
              <a:defRPr sz="660"/>
            </a:lvl7pPr>
            <a:lvl8pPr marL="2346853" indent="0">
              <a:buNone/>
              <a:defRPr sz="660"/>
            </a:lvl8pPr>
            <a:lvl9pPr marL="2682118" indent="0">
              <a:buNone/>
              <a:defRPr sz="660"/>
            </a:lvl9pPr>
          </a:lstStyle>
          <a:p>
            <a:pPr lvl="0"/>
            <a:r>
              <a:rPr lang="en-US"/>
              <a:t>Click to edit Master text styles</a:t>
            </a:r>
          </a:p>
        </p:txBody>
      </p:sp>
    </p:spTree>
    <p:extLst>
      <p:ext uri="{BB962C8B-B14F-4D97-AF65-F5344CB8AC3E}">
        <p14:creationId xmlns:p14="http://schemas.microsoft.com/office/powerpoint/2010/main" val="2677760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367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3520440"/>
            <a:ext cx="4663440" cy="415608"/>
          </a:xfrm>
        </p:spPr>
        <p:txBody>
          <a:bodyPr anchor="b"/>
          <a:lstStyle>
            <a:lvl1pPr algn="l">
              <a:defRPr sz="1467" b="1"/>
            </a:lvl1pPr>
          </a:lstStyle>
          <a:p>
            <a:r>
              <a:rPr lang="en-US"/>
              <a:t>Click to edit Master title style</a:t>
            </a:r>
          </a:p>
        </p:txBody>
      </p:sp>
      <p:sp>
        <p:nvSpPr>
          <p:cNvPr id="3" name="Picture Placeholder 2"/>
          <p:cNvSpPr>
            <a:spLocks noGrp="1"/>
          </p:cNvSpPr>
          <p:nvPr>
            <p:ph type="pic" idx="1"/>
          </p:nvPr>
        </p:nvSpPr>
        <p:spPr>
          <a:xfrm>
            <a:off x="1523445" y="449368"/>
            <a:ext cx="4663440" cy="3017520"/>
          </a:xfrm>
        </p:spPr>
        <p:txBody>
          <a:bodyPr/>
          <a:lstStyle>
            <a:lvl1pPr marL="0" indent="0">
              <a:buNone/>
              <a:defRPr sz="2347"/>
            </a:lvl1pPr>
            <a:lvl2pPr marL="335265" indent="0">
              <a:buNone/>
              <a:defRPr sz="2053"/>
            </a:lvl2pPr>
            <a:lvl3pPr marL="670530" indent="0">
              <a:buNone/>
              <a:defRPr sz="1760"/>
            </a:lvl3pPr>
            <a:lvl4pPr marL="1005794" indent="0">
              <a:buNone/>
              <a:defRPr sz="1467"/>
            </a:lvl4pPr>
            <a:lvl5pPr marL="1341059" indent="0">
              <a:buNone/>
              <a:defRPr sz="1467"/>
            </a:lvl5pPr>
            <a:lvl6pPr marL="1676324" indent="0">
              <a:buNone/>
              <a:defRPr sz="1467"/>
            </a:lvl6pPr>
            <a:lvl7pPr marL="2011589" indent="0">
              <a:buNone/>
              <a:defRPr sz="1467"/>
            </a:lvl7pPr>
            <a:lvl8pPr marL="2346853" indent="0">
              <a:buNone/>
              <a:defRPr sz="1467"/>
            </a:lvl8pPr>
            <a:lvl9pPr marL="2682118" indent="0">
              <a:buNone/>
              <a:defRPr sz="1467"/>
            </a:lvl9pPr>
          </a:lstStyle>
          <a:p>
            <a:pPr lvl="0"/>
            <a:endParaRPr lang="en-US" noProof="0"/>
          </a:p>
        </p:txBody>
      </p:sp>
      <p:sp>
        <p:nvSpPr>
          <p:cNvPr id="4" name="Text Placeholder 3"/>
          <p:cNvSpPr>
            <a:spLocks noGrp="1"/>
          </p:cNvSpPr>
          <p:nvPr>
            <p:ph type="body" sz="half" idx="2"/>
          </p:nvPr>
        </p:nvSpPr>
        <p:spPr>
          <a:xfrm>
            <a:off x="1523445" y="3936048"/>
            <a:ext cx="4663440" cy="590232"/>
          </a:xfrm>
        </p:spPr>
        <p:txBody>
          <a:bodyPr/>
          <a:lstStyle>
            <a:lvl1pPr marL="0" indent="0">
              <a:buNone/>
              <a:defRPr sz="1027"/>
            </a:lvl1pPr>
            <a:lvl2pPr marL="335265" indent="0">
              <a:buNone/>
              <a:defRPr sz="880"/>
            </a:lvl2pPr>
            <a:lvl3pPr marL="670530" indent="0">
              <a:buNone/>
              <a:defRPr sz="733"/>
            </a:lvl3pPr>
            <a:lvl4pPr marL="1005794" indent="0">
              <a:buNone/>
              <a:defRPr sz="660"/>
            </a:lvl4pPr>
            <a:lvl5pPr marL="1341059" indent="0">
              <a:buNone/>
              <a:defRPr sz="660"/>
            </a:lvl5pPr>
            <a:lvl6pPr marL="1676324" indent="0">
              <a:buNone/>
              <a:defRPr sz="660"/>
            </a:lvl6pPr>
            <a:lvl7pPr marL="2011589" indent="0">
              <a:buNone/>
              <a:defRPr sz="660"/>
            </a:lvl7pPr>
            <a:lvl8pPr marL="2346853" indent="0">
              <a:buNone/>
              <a:defRPr sz="660"/>
            </a:lvl8pPr>
            <a:lvl9pPr marL="2682118" indent="0">
              <a:buNone/>
              <a:defRPr sz="660"/>
            </a:lvl9pPr>
          </a:lstStyle>
          <a:p>
            <a:pPr lvl="0"/>
            <a:r>
              <a:rPr lang="en-US"/>
              <a:t>Click to edit Master text styles</a:t>
            </a:r>
          </a:p>
        </p:txBody>
      </p:sp>
    </p:spTree>
    <p:extLst>
      <p:ext uri="{BB962C8B-B14F-4D97-AF65-F5344CB8AC3E}">
        <p14:creationId xmlns:p14="http://schemas.microsoft.com/office/powerpoint/2010/main" val="2006000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25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0220" y="0"/>
            <a:ext cx="1813560" cy="44925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 y="0"/>
            <a:ext cx="5311140" cy="44925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8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 y="0"/>
            <a:ext cx="7254240" cy="949960"/>
          </a:xfrm>
        </p:spPr>
        <p:txBody>
          <a:bodyPr/>
          <a:lstStyle/>
          <a:p>
            <a:r>
              <a:rPr lang="en-US"/>
              <a:t>Click to edit Master title style</a:t>
            </a:r>
          </a:p>
        </p:txBody>
      </p:sp>
      <p:sp>
        <p:nvSpPr>
          <p:cNvPr id="3" name="Content Placeholder 2"/>
          <p:cNvSpPr>
            <a:spLocks noGrp="1"/>
          </p:cNvSpPr>
          <p:nvPr>
            <p:ph sz="quarter" idx="1"/>
          </p:nvPr>
        </p:nvSpPr>
        <p:spPr>
          <a:xfrm>
            <a:off x="388620" y="1173480"/>
            <a:ext cx="3432810" cy="1603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88620" y="2888298"/>
            <a:ext cx="3432810" cy="1604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950970" y="1173480"/>
            <a:ext cx="3432810" cy="331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09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9540" y="0"/>
            <a:ext cx="7254240" cy="949960"/>
          </a:xfrm>
        </p:spPr>
        <p:txBody>
          <a:bodyPr/>
          <a:lstStyle/>
          <a:p>
            <a:r>
              <a:rPr lang="en-US"/>
              <a:t>Click to edit Master title style</a:t>
            </a:r>
          </a:p>
        </p:txBody>
      </p:sp>
      <p:sp>
        <p:nvSpPr>
          <p:cNvPr id="3" name="Content Placeholder 2"/>
          <p:cNvSpPr>
            <a:spLocks noGrp="1"/>
          </p:cNvSpPr>
          <p:nvPr>
            <p:ph sz="half" idx="1"/>
          </p:nvPr>
        </p:nvSpPr>
        <p:spPr>
          <a:xfrm>
            <a:off x="388620" y="1173480"/>
            <a:ext cx="6995160" cy="1603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888298"/>
            <a:ext cx="6995160" cy="1604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268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 y="0"/>
            <a:ext cx="7254240" cy="949960"/>
          </a:xfrm>
        </p:spPr>
        <p:txBody>
          <a:bodyPr/>
          <a:lstStyle/>
          <a:p>
            <a:r>
              <a:rPr lang="en-US"/>
              <a:t>Click to edit Master title style</a:t>
            </a:r>
          </a:p>
        </p:txBody>
      </p:sp>
      <p:sp>
        <p:nvSpPr>
          <p:cNvPr id="3" name="Text Placeholder 2"/>
          <p:cNvSpPr>
            <a:spLocks noGrp="1"/>
          </p:cNvSpPr>
          <p:nvPr>
            <p:ph type="body" sz="half" idx="1"/>
          </p:nvPr>
        </p:nvSpPr>
        <p:spPr>
          <a:xfrm>
            <a:off x="388620" y="1173480"/>
            <a:ext cx="3432810" cy="331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950970" y="1173480"/>
            <a:ext cx="3432810" cy="1603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950970" y="2888298"/>
            <a:ext cx="3432810" cy="1604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490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 y="0"/>
            <a:ext cx="7254240" cy="949960"/>
          </a:xfrm>
        </p:spPr>
        <p:txBody>
          <a:bodyPr/>
          <a:lstStyle/>
          <a:p>
            <a:r>
              <a:rPr lang="en-US"/>
              <a:t>Click to edit Master title style</a:t>
            </a:r>
          </a:p>
        </p:txBody>
      </p:sp>
      <p:sp>
        <p:nvSpPr>
          <p:cNvPr id="3" name="Content Placeholder 2"/>
          <p:cNvSpPr>
            <a:spLocks noGrp="1"/>
          </p:cNvSpPr>
          <p:nvPr>
            <p:ph sz="half" idx="1"/>
          </p:nvPr>
        </p:nvSpPr>
        <p:spPr>
          <a:xfrm>
            <a:off x="388620" y="1173480"/>
            <a:ext cx="3432810" cy="331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950970" y="1173480"/>
            <a:ext cx="3432810" cy="331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061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9540" y="0"/>
            <a:ext cx="7254240" cy="949960"/>
          </a:xfrm>
        </p:spPr>
        <p:txBody>
          <a:bodyPr/>
          <a:lstStyle/>
          <a:p>
            <a:r>
              <a:rPr lang="en-US"/>
              <a:t>Click to edit Master title style</a:t>
            </a:r>
          </a:p>
        </p:txBody>
      </p:sp>
      <p:sp>
        <p:nvSpPr>
          <p:cNvPr id="3" name="Content Placeholder 2"/>
          <p:cNvSpPr>
            <a:spLocks noGrp="1"/>
          </p:cNvSpPr>
          <p:nvPr>
            <p:ph sz="quarter" idx="1"/>
          </p:nvPr>
        </p:nvSpPr>
        <p:spPr>
          <a:xfrm>
            <a:off x="388620" y="1173480"/>
            <a:ext cx="3432810" cy="1603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950970" y="1173480"/>
            <a:ext cx="3432810" cy="16030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88620" y="2888298"/>
            <a:ext cx="6995160" cy="1604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215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823066"/>
            <a:ext cx="6606540" cy="1750907"/>
          </a:xfrm>
        </p:spPr>
        <p:txBody>
          <a:bodyPr anchor="b"/>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971550" y="2641495"/>
            <a:ext cx="5829300" cy="1214225"/>
          </a:xfrm>
        </p:spPr>
        <p:txBody>
          <a:bodyPr/>
          <a:lstStyle>
            <a:lvl1pPr marL="0" indent="0" algn="ctr">
              <a:buNone/>
              <a:defRPr sz="1760"/>
            </a:lvl1pPr>
            <a:lvl2pPr marL="335265" indent="0" algn="ctr">
              <a:buNone/>
              <a:defRPr sz="1467"/>
            </a:lvl2pPr>
            <a:lvl3pPr marL="670530" indent="0" algn="ctr">
              <a:buNone/>
              <a:defRPr sz="1320"/>
            </a:lvl3pPr>
            <a:lvl4pPr marL="1005794" indent="0" algn="ctr">
              <a:buNone/>
              <a:defRPr sz="1173"/>
            </a:lvl4pPr>
            <a:lvl5pPr marL="1341059" indent="0" algn="ctr">
              <a:buNone/>
              <a:defRPr sz="1173"/>
            </a:lvl5pPr>
            <a:lvl6pPr marL="1676324" indent="0" algn="ctr">
              <a:buNone/>
              <a:defRPr sz="1173"/>
            </a:lvl6pPr>
            <a:lvl7pPr marL="2011589" indent="0" algn="ctr">
              <a:buNone/>
              <a:defRPr sz="1173"/>
            </a:lvl7pPr>
            <a:lvl8pPr marL="2346853" indent="0" algn="ctr">
              <a:buNone/>
              <a:defRPr sz="1173"/>
            </a:lvl8pPr>
            <a:lvl9pPr marL="2682118" indent="0" algn="ctr">
              <a:buNone/>
              <a:defRPr sz="11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6848B7-53E7-44B3-8617-173C67319A58}" type="datetimeFigureOut">
              <a:rPr lang="en-US" smtClean="0"/>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287286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848B7-53E7-44B3-8617-173C67319A58}" type="datetimeFigureOut">
              <a:rPr lang="en-US" smtClean="0"/>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11972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3231727"/>
            <a:ext cx="6606540" cy="998855"/>
          </a:xfrm>
        </p:spPr>
        <p:txBody>
          <a:bodyPr anchor="t"/>
          <a:lstStyle>
            <a:lvl1pPr algn="l">
              <a:defRPr sz="2933" b="1" cap="all"/>
            </a:lvl1pPr>
          </a:lstStyle>
          <a:p>
            <a:r>
              <a:rPr lang="en-US"/>
              <a:t>Click to edit Master title style</a:t>
            </a:r>
          </a:p>
        </p:txBody>
      </p:sp>
      <p:sp>
        <p:nvSpPr>
          <p:cNvPr id="3" name="Text Placeholder 2"/>
          <p:cNvSpPr>
            <a:spLocks noGrp="1"/>
          </p:cNvSpPr>
          <p:nvPr>
            <p:ph type="body" idx="1"/>
          </p:nvPr>
        </p:nvSpPr>
        <p:spPr>
          <a:xfrm>
            <a:off x="613966" y="2131590"/>
            <a:ext cx="6606540" cy="1100137"/>
          </a:xfrm>
        </p:spPr>
        <p:txBody>
          <a:bodyPr anchor="b"/>
          <a:lstStyle>
            <a:lvl1pPr marL="0" indent="0">
              <a:buNone/>
              <a:defRPr sz="1467"/>
            </a:lvl1pPr>
            <a:lvl2pPr marL="335265" indent="0">
              <a:buNone/>
              <a:defRPr sz="1320"/>
            </a:lvl2pPr>
            <a:lvl3pPr marL="670530" indent="0">
              <a:buNone/>
              <a:defRPr sz="1173"/>
            </a:lvl3pPr>
            <a:lvl4pPr marL="1005794" indent="0">
              <a:buNone/>
              <a:defRPr sz="1027"/>
            </a:lvl4pPr>
            <a:lvl5pPr marL="1341059" indent="0">
              <a:buNone/>
              <a:defRPr sz="1027"/>
            </a:lvl5pPr>
            <a:lvl6pPr marL="1676324" indent="0">
              <a:buNone/>
              <a:defRPr sz="1027"/>
            </a:lvl6pPr>
            <a:lvl7pPr marL="2011589" indent="0">
              <a:buNone/>
              <a:defRPr sz="1027"/>
            </a:lvl7pPr>
            <a:lvl8pPr marL="2346853" indent="0">
              <a:buNone/>
              <a:defRPr sz="1027"/>
            </a:lvl8pPr>
            <a:lvl9pPr marL="2682118" indent="0">
              <a:buNone/>
              <a:defRPr sz="1027"/>
            </a:lvl9pPr>
          </a:lstStyle>
          <a:p>
            <a:pPr lvl="0"/>
            <a:r>
              <a:rPr lang="en-US"/>
              <a:t>Click to edit Master text styles</a:t>
            </a:r>
          </a:p>
        </p:txBody>
      </p:sp>
    </p:spTree>
    <p:extLst>
      <p:ext uri="{BB962C8B-B14F-4D97-AF65-F5344CB8AC3E}">
        <p14:creationId xmlns:p14="http://schemas.microsoft.com/office/powerpoint/2010/main" val="3039544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1253809"/>
            <a:ext cx="6703695" cy="2092007"/>
          </a:xfrm>
        </p:spPr>
        <p:txBody>
          <a:bodyPr anchor="b"/>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530305" y="3365607"/>
            <a:ext cx="6703695" cy="1100137"/>
          </a:xfrm>
        </p:spPr>
        <p:txBody>
          <a:bodyPr/>
          <a:lstStyle>
            <a:lvl1pPr marL="0" indent="0">
              <a:buNone/>
              <a:defRPr sz="1760">
                <a:solidFill>
                  <a:schemeClr val="tx1"/>
                </a:solidFill>
              </a:defRPr>
            </a:lvl1pPr>
            <a:lvl2pPr marL="335265" indent="0">
              <a:buNone/>
              <a:defRPr sz="1467">
                <a:solidFill>
                  <a:schemeClr val="tx1">
                    <a:tint val="75000"/>
                  </a:schemeClr>
                </a:solidFill>
              </a:defRPr>
            </a:lvl2pPr>
            <a:lvl3pPr marL="670530" indent="0">
              <a:buNone/>
              <a:defRPr sz="1320">
                <a:solidFill>
                  <a:schemeClr val="tx1">
                    <a:tint val="75000"/>
                  </a:schemeClr>
                </a:solidFill>
              </a:defRPr>
            </a:lvl3pPr>
            <a:lvl4pPr marL="1005794" indent="0">
              <a:buNone/>
              <a:defRPr sz="1173">
                <a:solidFill>
                  <a:schemeClr val="tx1">
                    <a:tint val="75000"/>
                  </a:schemeClr>
                </a:solidFill>
              </a:defRPr>
            </a:lvl4pPr>
            <a:lvl5pPr marL="1341059" indent="0">
              <a:buNone/>
              <a:defRPr sz="1173">
                <a:solidFill>
                  <a:schemeClr val="tx1">
                    <a:tint val="75000"/>
                  </a:schemeClr>
                </a:solidFill>
              </a:defRPr>
            </a:lvl5pPr>
            <a:lvl6pPr marL="1676324" indent="0">
              <a:buNone/>
              <a:defRPr sz="1173">
                <a:solidFill>
                  <a:schemeClr val="tx1">
                    <a:tint val="75000"/>
                  </a:schemeClr>
                </a:solidFill>
              </a:defRPr>
            </a:lvl6pPr>
            <a:lvl7pPr marL="2011589" indent="0">
              <a:buNone/>
              <a:defRPr sz="1173">
                <a:solidFill>
                  <a:schemeClr val="tx1">
                    <a:tint val="75000"/>
                  </a:schemeClr>
                </a:solidFill>
              </a:defRPr>
            </a:lvl7pPr>
            <a:lvl8pPr marL="2346853" indent="0">
              <a:buNone/>
              <a:defRPr sz="1173">
                <a:solidFill>
                  <a:schemeClr val="tx1">
                    <a:tint val="75000"/>
                  </a:schemeClr>
                </a:solidFill>
              </a:defRPr>
            </a:lvl8pPr>
            <a:lvl9pPr marL="2682118" indent="0">
              <a:buNone/>
              <a:defRPr sz="11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6848B7-53E7-44B3-8617-173C67319A58}" type="datetimeFigureOut">
              <a:rPr lang="en-US" smtClean="0"/>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3098184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1338792"/>
            <a:ext cx="3303270" cy="31909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1338792"/>
            <a:ext cx="3303270" cy="31909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6848B7-53E7-44B3-8617-173C67319A58}" type="datetimeFigureOut">
              <a:rPr lang="en-US" smtClean="0"/>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538820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267759"/>
            <a:ext cx="6703695" cy="9720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1232853"/>
            <a:ext cx="3288089" cy="604202"/>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Edit Master text styles</a:t>
            </a:r>
          </a:p>
        </p:txBody>
      </p:sp>
      <p:sp>
        <p:nvSpPr>
          <p:cNvPr id="4" name="Content Placeholder 3"/>
          <p:cNvSpPr>
            <a:spLocks noGrp="1"/>
          </p:cNvSpPr>
          <p:nvPr>
            <p:ph sz="half" idx="2"/>
          </p:nvPr>
        </p:nvSpPr>
        <p:spPr>
          <a:xfrm>
            <a:off x="535366" y="1837055"/>
            <a:ext cx="3288089" cy="27020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1232853"/>
            <a:ext cx="3304282" cy="604202"/>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Edit Master text styles</a:t>
            </a:r>
          </a:p>
        </p:txBody>
      </p:sp>
      <p:sp>
        <p:nvSpPr>
          <p:cNvPr id="6" name="Content Placeholder 5"/>
          <p:cNvSpPr>
            <a:spLocks noGrp="1"/>
          </p:cNvSpPr>
          <p:nvPr>
            <p:ph sz="quarter" idx="4"/>
          </p:nvPr>
        </p:nvSpPr>
        <p:spPr>
          <a:xfrm>
            <a:off x="3934778" y="1837055"/>
            <a:ext cx="3304282" cy="27020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6848B7-53E7-44B3-8617-173C67319A58}" type="datetimeFigureOut">
              <a:rPr lang="en-US" smtClean="0"/>
              <a:t>12/30/2019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3387511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6848B7-53E7-44B3-8617-173C67319A58}" type="datetimeFigureOut">
              <a:rPr lang="en-US" smtClean="0"/>
              <a:t>12/30/2019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2249505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848B7-53E7-44B3-8617-173C67319A58}" type="datetimeFigureOut">
              <a:rPr lang="en-US" smtClean="0"/>
              <a:t>12/30/2019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2962508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335280"/>
            <a:ext cx="2506801" cy="1173480"/>
          </a:xfrm>
        </p:spPr>
        <p:txBody>
          <a:bodyPr anchor="b"/>
          <a:lstStyle>
            <a:lvl1pPr>
              <a:defRPr sz="2347"/>
            </a:lvl1pPr>
          </a:lstStyle>
          <a:p>
            <a:r>
              <a:rPr lang="en-US"/>
              <a:t>Click to edit Master title style</a:t>
            </a:r>
            <a:endParaRPr lang="en-US" dirty="0"/>
          </a:p>
        </p:txBody>
      </p:sp>
      <p:sp>
        <p:nvSpPr>
          <p:cNvPr id="3" name="Content Placeholder 2"/>
          <p:cNvSpPr>
            <a:spLocks noGrp="1"/>
          </p:cNvSpPr>
          <p:nvPr>
            <p:ph idx="1"/>
          </p:nvPr>
        </p:nvSpPr>
        <p:spPr>
          <a:xfrm>
            <a:off x="3304282" y="724113"/>
            <a:ext cx="3934778" cy="3573992"/>
          </a:xfrm>
        </p:spPr>
        <p:txBody>
          <a:bodyPr/>
          <a:lstStyle>
            <a:lvl1pPr>
              <a:defRPr sz="2347"/>
            </a:lvl1pPr>
            <a:lvl2pPr>
              <a:defRPr sz="2053"/>
            </a:lvl2pPr>
            <a:lvl3pPr>
              <a:defRPr sz="1760"/>
            </a:lvl3pPr>
            <a:lvl4pPr>
              <a:defRPr sz="1467"/>
            </a:lvl4pPr>
            <a:lvl5pPr>
              <a:defRPr sz="1467"/>
            </a:lvl5pPr>
            <a:lvl6pPr>
              <a:defRPr sz="1467"/>
            </a:lvl6pPr>
            <a:lvl7pPr>
              <a:defRPr sz="1467"/>
            </a:lvl7pPr>
            <a:lvl8pPr>
              <a:defRPr sz="1467"/>
            </a:lvl8pPr>
            <a:lvl9pPr>
              <a:defRPr sz="1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1508760"/>
            <a:ext cx="2506801" cy="2795165"/>
          </a:xfrm>
        </p:spPr>
        <p:txBody>
          <a:bodyPr/>
          <a:lstStyle>
            <a:lvl1pPr marL="0" indent="0">
              <a:buNone/>
              <a:defRPr sz="1173"/>
            </a:lvl1pPr>
            <a:lvl2pPr marL="335265" indent="0">
              <a:buNone/>
              <a:defRPr sz="1027"/>
            </a:lvl2pPr>
            <a:lvl3pPr marL="670530" indent="0">
              <a:buNone/>
              <a:defRPr sz="880"/>
            </a:lvl3pPr>
            <a:lvl4pPr marL="1005794" indent="0">
              <a:buNone/>
              <a:defRPr sz="733"/>
            </a:lvl4pPr>
            <a:lvl5pPr marL="1341059" indent="0">
              <a:buNone/>
              <a:defRPr sz="733"/>
            </a:lvl5pPr>
            <a:lvl6pPr marL="1676324" indent="0">
              <a:buNone/>
              <a:defRPr sz="733"/>
            </a:lvl6pPr>
            <a:lvl7pPr marL="2011589" indent="0">
              <a:buNone/>
              <a:defRPr sz="733"/>
            </a:lvl7pPr>
            <a:lvl8pPr marL="2346853" indent="0">
              <a:buNone/>
              <a:defRPr sz="733"/>
            </a:lvl8pPr>
            <a:lvl9pPr marL="2682118" indent="0">
              <a:buNone/>
              <a:defRPr sz="733"/>
            </a:lvl9pPr>
          </a:lstStyle>
          <a:p>
            <a:pPr lvl="0"/>
            <a:r>
              <a:rPr lang="en-US"/>
              <a:t>Edit Master text styles</a:t>
            </a:r>
          </a:p>
        </p:txBody>
      </p:sp>
      <p:sp>
        <p:nvSpPr>
          <p:cNvPr id="5" name="Date Placeholder 4"/>
          <p:cNvSpPr>
            <a:spLocks noGrp="1"/>
          </p:cNvSpPr>
          <p:nvPr>
            <p:ph type="dt" sz="half" idx="10"/>
          </p:nvPr>
        </p:nvSpPr>
        <p:spPr/>
        <p:txBody>
          <a:bodyPr/>
          <a:lstStyle/>
          <a:p>
            <a:fld id="{886848B7-53E7-44B3-8617-173C67319A58}" type="datetimeFigureOut">
              <a:rPr lang="en-US" smtClean="0"/>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2103277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335280"/>
            <a:ext cx="2506801" cy="1173480"/>
          </a:xfrm>
        </p:spPr>
        <p:txBody>
          <a:bodyPr anchor="b"/>
          <a:lstStyle>
            <a:lvl1pPr>
              <a:defRPr sz="2347"/>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724113"/>
            <a:ext cx="3934778" cy="3573992"/>
          </a:xfrm>
        </p:spPr>
        <p:txBody>
          <a:bodyPr anchor="t"/>
          <a:lstStyle>
            <a:lvl1pPr marL="0" indent="0">
              <a:buNone/>
              <a:defRPr sz="2347"/>
            </a:lvl1pPr>
            <a:lvl2pPr marL="335265" indent="0">
              <a:buNone/>
              <a:defRPr sz="2053"/>
            </a:lvl2pPr>
            <a:lvl3pPr marL="670530" indent="0">
              <a:buNone/>
              <a:defRPr sz="1760"/>
            </a:lvl3pPr>
            <a:lvl4pPr marL="1005794" indent="0">
              <a:buNone/>
              <a:defRPr sz="1467"/>
            </a:lvl4pPr>
            <a:lvl5pPr marL="1341059" indent="0">
              <a:buNone/>
              <a:defRPr sz="1467"/>
            </a:lvl5pPr>
            <a:lvl6pPr marL="1676324" indent="0">
              <a:buNone/>
              <a:defRPr sz="1467"/>
            </a:lvl6pPr>
            <a:lvl7pPr marL="2011589" indent="0">
              <a:buNone/>
              <a:defRPr sz="1467"/>
            </a:lvl7pPr>
            <a:lvl8pPr marL="2346853" indent="0">
              <a:buNone/>
              <a:defRPr sz="1467"/>
            </a:lvl8pPr>
            <a:lvl9pPr marL="2682118" indent="0">
              <a:buNone/>
              <a:defRPr sz="1467"/>
            </a:lvl9pPr>
          </a:lstStyle>
          <a:p>
            <a:r>
              <a:rPr lang="en-US"/>
              <a:t>Click icon to add picture</a:t>
            </a:r>
            <a:endParaRPr lang="en-US" dirty="0"/>
          </a:p>
        </p:txBody>
      </p:sp>
      <p:sp>
        <p:nvSpPr>
          <p:cNvPr id="4" name="Text Placeholder 3"/>
          <p:cNvSpPr>
            <a:spLocks noGrp="1"/>
          </p:cNvSpPr>
          <p:nvPr>
            <p:ph type="body" sz="half" idx="2"/>
          </p:nvPr>
        </p:nvSpPr>
        <p:spPr>
          <a:xfrm>
            <a:off x="535365" y="1508760"/>
            <a:ext cx="2506801" cy="2795165"/>
          </a:xfrm>
        </p:spPr>
        <p:txBody>
          <a:bodyPr/>
          <a:lstStyle>
            <a:lvl1pPr marL="0" indent="0">
              <a:buNone/>
              <a:defRPr sz="1173"/>
            </a:lvl1pPr>
            <a:lvl2pPr marL="335265" indent="0">
              <a:buNone/>
              <a:defRPr sz="1027"/>
            </a:lvl2pPr>
            <a:lvl3pPr marL="670530" indent="0">
              <a:buNone/>
              <a:defRPr sz="880"/>
            </a:lvl3pPr>
            <a:lvl4pPr marL="1005794" indent="0">
              <a:buNone/>
              <a:defRPr sz="733"/>
            </a:lvl4pPr>
            <a:lvl5pPr marL="1341059" indent="0">
              <a:buNone/>
              <a:defRPr sz="733"/>
            </a:lvl5pPr>
            <a:lvl6pPr marL="1676324" indent="0">
              <a:buNone/>
              <a:defRPr sz="733"/>
            </a:lvl6pPr>
            <a:lvl7pPr marL="2011589" indent="0">
              <a:buNone/>
              <a:defRPr sz="733"/>
            </a:lvl7pPr>
            <a:lvl8pPr marL="2346853" indent="0">
              <a:buNone/>
              <a:defRPr sz="733"/>
            </a:lvl8pPr>
            <a:lvl9pPr marL="2682118" indent="0">
              <a:buNone/>
              <a:defRPr sz="733"/>
            </a:lvl9pPr>
          </a:lstStyle>
          <a:p>
            <a:pPr lvl="0"/>
            <a:r>
              <a:rPr lang="en-US"/>
              <a:t>Edit Master text styles</a:t>
            </a:r>
          </a:p>
        </p:txBody>
      </p:sp>
      <p:sp>
        <p:nvSpPr>
          <p:cNvPr id="5" name="Date Placeholder 4"/>
          <p:cNvSpPr>
            <a:spLocks noGrp="1"/>
          </p:cNvSpPr>
          <p:nvPr>
            <p:ph type="dt" sz="half" idx="10"/>
          </p:nvPr>
        </p:nvSpPr>
        <p:spPr/>
        <p:txBody>
          <a:bodyPr/>
          <a:lstStyle/>
          <a:p>
            <a:fld id="{886848B7-53E7-44B3-8617-173C67319A58}" type="datetimeFigureOut">
              <a:rPr lang="en-US" smtClean="0"/>
              <a:t>12/30/2019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1546409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848B7-53E7-44B3-8617-173C67319A58}" type="datetimeFigureOut">
              <a:rPr lang="en-US" smtClean="0"/>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2874658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267758"/>
            <a:ext cx="1675924" cy="426201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
            <a:ext cx="4930616" cy="426201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848B7-53E7-44B3-8617-173C67319A58}" type="datetimeFigureOut">
              <a:rPr lang="en-US" smtClean="0"/>
              <a:t>12/30/2019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40C83-843C-4F16-BBA3-CCDE9B52DCC0}" type="slidenum">
              <a:rPr lang="en-US" smtClean="0"/>
              <a:t>‹#›</a:t>
            </a:fld>
            <a:endParaRPr lang="en-US"/>
          </a:p>
        </p:txBody>
      </p:sp>
    </p:spTree>
    <p:extLst>
      <p:ext uri="{BB962C8B-B14F-4D97-AF65-F5344CB8AC3E}">
        <p14:creationId xmlns:p14="http://schemas.microsoft.com/office/powerpoint/2010/main" val="321433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1160675"/>
            <a:ext cx="3432810" cy="3386560"/>
          </a:xfrm>
        </p:spPr>
        <p:txBody>
          <a:bodyPr/>
          <a:lstStyle>
            <a:lvl1pPr>
              <a:defRPr sz="2053"/>
            </a:lvl1pPr>
            <a:lvl2pPr>
              <a:defRPr sz="1760"/>
            </a:lvl2pPr>
            <a:lvl3pPr>
              <a:defRPr sz="1467"/>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1160675"/>
            <a:ext cx="3432810" cy="3386560"/>
          </a:xfrm>
        </p:spPr>
        <p:txBody>
          <a:bodyPr/>
          <a:lstStyle>
            <a:lvl1pPr>
              <a:defRPr sz="2053"/>
            </a:lvl1pPr>
            <a:lvl2pPr>
              <a:defRPr sz="1760"/>
            </a:lvl2pPr>
            <a:lvl3pPr>
              <a:defRPr sz="1467"/>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02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201401"/>
            <a:ext cx="6995160" cy="838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1125749"/>
            <a:ext cx="3434160" cy="469159"/>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Click to edit Master text styles</a:t>
            </a:r>
          </a:p>
        </p:txBody>
      </p:sp>
      <p:sp>
        <p:nvSpPr>
          <p:cNvPr id="4" name="Content Placeholder 3"/>
          <p:cNvSpPr>
            <a:spLocks noGrp="1"/>
          </p:cNvSpPr>
          <p:nvPr>
            <p:ph sz="half" idx="2"/>
          </p:nvPr>
        </p:nvSpPr>
        <p:spPr>
          <a:xfrm>
            <a:off x="388620" y="1594908"/>
            <a:ext cx="3434160" cy="2897611"/>
          </a:xfrm>
        </p:spPr>
        <p:txBody>
          <a:bodyPr/>
          <a:lstStyle>
            <a:lvl1pPr>
              <a:defRPr sz="1760"/>
            </a:lvl1pPr>
            <a:lvl2pPr>
              <a:defRPr sz="1467"/>
            </a:lvl2pPr>
            <a:lvl3pPr>
              <a:defRPr sz="1320"/>
            </a:lvl3pPr>
            <a:lvl4pPr>
              <a:defRPr sz="1173"/>
            </a:lvl4pPr>
            <a:lvl5pPr>
              <a:defRPr sz="1173"/>
            </a:lvl5pPr>
            <a:lvl6pPr>
              <a:defRPr sz="1173"/>
            </a:lvl6pPr>
            <a:lvl7pPr>
              <a:defRPr sz="1173"/>
            </a:lvl7pPr>
            <a:lvl8pPr>
              <a:defRPr sz="1173"/>
            </a:lvl8pPr>
            <a:lvl9pPr>
              <a:defRPr sz="1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1125749"/>
            <a:ext cx="3435509" cy="469159"/>
          </a:xfrm>
        </p:spPr>
        <p:txBody>
          <a:bodyPr anchor="b"/>
          <a:lstStyle>
            <a:lvl1pPr marL="0" indent="0">
              <a:buNone/>
              <a:defRPr sz="1760" b="1"/>
            </a:lvl1pPr>
            <a:lvl2pPr marL="335265" indent="0">
              <a:buNone/>
              <a:defRPr sz="1467" b="1"/>
            </a:lvl2pPr>
            <a:lvl3pPr marL="670530" indent="0">
              <a:buNone/>
              <a:defRPr sz="1320" b="1"/>
            </a:lvl3pPr>
            <a:lvl4pPr marL="1005794" indent="0">
              <a:buNone/>
              <a:defRPr sz="1173" b="1"/>
            </a:lvl4pPr>
            <a:lvl5pPr marL="1341059" indent="0">
              <a:buNone/>
              <a:defRPr sz="1173" b="1"/>
            </a:lvl5pPr>
            <a:lvl6pPr marL="1676324" indent="0">
              <a:buNone/>
              <a:defRPr sz="1173" b="1"/>
            </a:lvl6pPr>
            <a:lvl7pPr marL="2011589" indent="0">
              <a:buNone/>
              <a:defRPr sz="1173" b="1"/>
            </a:lvl7pPr>
            <a:lvl8pPr marL="2346853" indent="0">
              <a:buNone/>
              <a:defRPr sz="1173" b="1"/>
            </a:lvl8pPr>
            <a:lvl9pPr marL="2682118" indent="0">
              <a:buNone/>
              <a:defRPr sz="1173" b="1"/>
            </a:lvl9pPr>
          </a:lstStyle>
          <a:p>
            <a:pPr lvl="0"/>
            <a:r>
              <a:rPr lang="en-US"/>
              <a:t>Click to edit Master text styles</a:t>
            </a:r>
          </a:p>
        </p:txBody>
      </p:sp>
      <p:sp>
        <p:nvSpPr>
          <p:cNvPr id="6" name="Content Placeholder 5"/>
          <p:cNvSpPr>
            <a:spLocks noGrp="1"/>
          </p:cNvSpPr>
          <p:nvPr>
            <p:ph sz="quarter" idx="4"/>
          </p:nvPr>
        </p:nvSpPr>
        <p:spPr>
          <a:xfrm>
            <a:off x="3948272" y="1594908"/>
            <a:ext cx="3435509" cy="2897611"/>
          </a:xfrm>
        </p:spPr>
        <p:txBody>
          <a:bodyPr/>
          <a:lstStyle>
            <a:lvl1pPr>
              <a:defRPr sz="1760"/>
            </a:lvl1pPr>
            <a:lvl2pPr>
              <a:defRPr sz="1467"/>
            </a:lvl2pPr>
            <a:lvl3pPr>
              <a:defRPr sz="1320"/>
            </a:lvl3pPr>
            <a:lvl4pPr>
              <a:defRPr sz="1173"/>
            </a:lvl4pPr>
            <a:lvl5pPr>
              <a:defRPr sz="1173"/>
            </a:lvl5pPr>
            <a:lvl6pPr>
              <a:defRPr sz="1173"/>
            </a:lvl6pPr>
            <a:lvl7pPr>
              <a:defRPr sz="1173"/>
            </a:lvl7pPr>
            <a:lvl8pPr>
              <a:defRPr sz="1173"/>
            </a:lvl8pPr>
            <a:lvl9pPr>
              <a:defRPr sz="11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60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26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49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200237"/>
            <a:ext cx="2557066" cy="852170"/>
          </a:xfrm>
        </p:spPr>
        <p:txBody>
          <a:bodyPr anchor="b"/>
          <a:lstStyle>
            <a:lvl1pPr algn="l">
              <a:defRPr sz="1467" b="1"/>
            </a:lvl1pPr>
          </a:lstStyle>
          <a:p>
            <a:r>
              <a:rPr lang="en-US"/>
              <a:t>Click to edit Master title style</a:t>
            </a:r>
          </a:p>
        </p:txBody>
      </p:sp>
      <p:sp>
        <p:nvSpPr>
          <p:cNvPr id="3" name="Content Placeholder 2"/>
          <p:cNvSpPr>
            <a:spLocks noGrp="1"/>
          </p:cNvSpPr>
          <p:nvPr>
            <p:ph idx="1"/>
          </p:nvPr>
        </p:nvSpPr>
        <p:spPr>
          <a:xfrm>
            <a:off x="3038792" y="200237"/>
            <a:ext cx="4344988" cy="4292283"/>
          </a:xfrm>
        </p:spPr>
        <p:txBody>
          <a:bodyPr/>
          <a:lstStyle>
            <a:lvl1pPr>
              <a:defRPr sz="2347"/>
            </a:lvl1pPr>
            <a:lvl2pPr>
              <a:defRPr sz="2053"/>
            </a:lvl2pPr>
            <a:lvl3pPr>
              <a:defRPr sz="1760"/>
            </a:lvl3pPr>
            <a:lvl4pPr>
              <a:defRPr sz="1467"/>
            </a:lvl4pPr>
            <a:lvl5pPr>
              <a:defRPr sz="1467"/>
            </a:lvl5pPr>
            <a:lvl6pPr>
              <a:defRPr sz="1467"/>
            </a:lvl6pPr>
            <a:lvl7pPr>
              <a:defRPr sz="1467"/>
            </a:lvl7pPr>
            <a:lvl8pPr>
              <a:defRPr sz="1467"/>
            </a:lvl8pPr>
            <a:lvl9pPr>
              <a:defRPr sz="1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1052407"/>
            <a:ext cx="2557066" cy="3440113"/>
          </a:xfrm>
        </p:spPr>
        <p:txBody>
          <a:bodyPr/>
          <a:lstStyle>
            <a:lvl1pPr marL="0" indent="0">
              <a:buNone/>
              <a:defRPr sz="1027"/>
            </a:lvl1pPr>
            <a:lvl2pPr marL="335265" indent="0">
              <a:buNone/>
              <a:defRPr sz="880"/>
            </a:lvl2pPr>
            <a:lvl3pPr marL="670530" indent="0">
              <a:buNone/>
              <a:defRPr sz="733"/>
            </a:lvl3pPr>
            <a:lvl4pPr marL="1005794" indent="0">
              <a:buNone/>
              <a:defRPr sz="660"/>
            </a:lvl4pPr>
            <a:lvl5pPr marL="1341059" indent="0">
              <a:buNone/>
              <a:defRPr sz="660"/>
            </a:lvl5pPr>
            <a:lvl6pPr marL="1676324" indent="0">
              <a:buNone/>
              <a:defRPr sz="660"/>
            </a:lvl6pPr>
            <a:lvl7pPr marL="2011589" indent="0">
              <a:buNone/>
              <a:defRPr sz="660"/>
            </a:lvl7pPr>
            <a:lvl8pPr marL="2346853" indent="0">
              <a:buNone/>
              <a:defRPr sz="660"/>
            </a:lvl8pPr>
            <a:lvl9pPr marL="2682118" indent="0">
              <a:buNone/>
              <a:defRPr sz="660"/>
            </a:lvl9pPr>
          </a:lstStyle>
          <a:p>
            <a:pPr lvl="0"/>
            <a:r>
              <a:rPr lang="en-US"/>
              <a:t>Click to edit Master text styles</a:t>
            </a:r>
          </a:p>
        </p:txBody>
      </p:sp>
    </p:spTree>
    <p:extLst>
      <p:ext uri="{BB962C8B-B14F-4D97-AF65-F5344CB8AC3E}">
        <p14:creationId xmlns:p14="http://schemas.microsoft.com/office/powerpoint/2010/main" val="377895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3520440"/>
            <a:ext cx="4663440" cy="415608"/>
          </a:xfrm>
        </p:spPr>
        <p:txBody>
          <a:bodyPr anchor="b"/>
          <a:lstStyle>
            <a:lvl1pPr algn="l">
              <a:defRPr sz="1467" b="1"/>
            </a:lvl1pPr>
          </a:lstStyle>
          <a:p>
            <a:r>
              <a:rPr lang="en-US"/>
              <a:t>Click to edit Master title style</a:t>
            </a:r>
          </a:p>
        </p:txBody>
      </p:sp>
      <p:sp>
        <p:nvSpPr>
          <p:cNvPr id="3" name="Picture Placeholder 2"/>
          <p:cNvSpPr>
            <a:spLocks noGrp="1"/>
          </p:cNvSpPr>
          <p:nvPr>
            <p:ph type="pic" idx="1"/>
          </p:nvPr>
        </p:nvSpPr>
        <p:spPr>
          <a:xfrm>
            <a:off x="1523445" y="449368"/>
            <a:ext cx="4663440" cy="3017520"/>
          </a:xfrm>
        </p:spPr>
        <p:txBody>
          <a:bodyPr/>
          <a:lstStyle>
            <a:lvl1pPr marL="0" indent="0">
              <a:buNone/>
              <a:defRPr sz="2347"/>
            </a:lvl1pPr>
            <a:lvl2pPr marL="335265" indent="0">
              <a:buNone/>
              <a:defRPr sz="2053"/>
            </a:lvl2pPr>
            <a:lvl3pPr marL="670530" indent="0">
              <a:buNone/>
              <a:defRPr sz="1760"/>
            </a:lvl3pPr>
            <a:lvl4pPr marL="1005794" indent="0">
              <a:buNone/>
              <a:defRPr sz="1467"/>
            </a:lvl4pPr>
            <a:lvl5pPr marL="1341059" indent="0">
              <a:buNone/>
              <a:defRPr sz="1467"/>
            </a:lvl5pPr>
            <a:lvl6pPr marL="1676324" indent="0">
              <a:buNone/>
              <a:defRPr sz="1467"/>
            </a:lvl6pPr>
            <a:lvl7pPr marL="2011589" indent="0">
              <a:buNone/>
              <a:defRPr sz="1467"/>
            </a:lvl7pPr>
            <a:lvl8pPr marL="2346853" indent="0">
              <a:buNone/>
              <a:defRPr sz="1467"/>
            </a:lvl8pPr>
            <a:lvl9pPr marL="2682118" indent="0">
              <a:buNone/>
              <a:defRPr sz="1467"/>
            </a:lvl9pPr>
          </a:lstStyle>
          <a:p>
            <a:pPr lvl="0"/>
            <a:endParaRPr lang="en-US" noProof="0"/>
          </a:p>
        </p:txBody>
      </p:sp>
      <p:sp>
        <p:nvSpPr>
          <p:cNvPr id="4" name="Text Placeholder 3"/>
          <p:cNvSpPr>
            <a:spLocks noGrp="1"/>
          </p:cNvSpPr>
          <p:nvPr>
            <p:ph type="body" sz="half" idx="2"/>
          </p:nvPr>
        </p:nvSpPr>
        <p:spPr>
          <a:xfrm>
            <a:off x="1523445" y="3936048"/>
            <a:ext cx="4663440" cy="590232"/>
          </a:xfrm>
        </p:spPr>
        <p:txBody>
          <a:bodyPr/>
          <a:lstStyle>
            <a:lvl1pPr marL="0" indent="0">
              <a:buNone/>
              <a:defRPr sz="1027"/>
            </a:lvl1pPr>
            <a:lvl2pPr marL="335265" indent="0">
              <a:buNone/>
              <a:defRPr sz="880"/>
            </a:lvl2pPr>
            <a:lvl3pPr marL="670530" indent="0">
              <a:buNone/>
              <a:defRPr sz="733"/>
            </a:lvl3pPr>
            <a:lvl4pPr marL="1005794" indent="0">
              <a:buNone/>
              <a:defRPr sz="660"/>
            </a:lvl4pPr>
            <a:lvl5pPr marL="1341059" indent="0">
              <a:buNone/>
              <a:defRPr sz="660"/>
            </a:lvl5pPr>
            <a:lvl6pPr marL="1676324" indent="0">
              <a:buNone/>
              <a:defRPr sz="660"/>
            </a:lvl6pPr>
            <a:lvl7pPr marL="2011589" indent="0">
              <a:buNone/>
              <a:defRPr sz="660"/>
            </a:lvl7pPr>
            <a:lvl8pPr marL="2346853" indent="0">
              <a:buNone/>
              <a:defRPr sz="660"/>
            </a:lvl8pPr>
            <a:lvl9pPr marL="2682118" indent="0">
              <a:buNone/>
              <a:defRPr sz="660"/>
            </a:lvl9pPr>
          </a:lstStyle>
          <a:p>
            <a:pPr lvl="0"/>
            <a:r>
              <a:rPr lang="en-US"/>
              <a:t>Click to edit Master text styles</a:t>
            </a:r>
          </a:p>
        </p:txBody>
      </p:sp>
    </p:spTree>
    <p:extLst>
      <p:ext uri="{BB962C8B-B14F-4D97-AF65-F5344CB8AC3E}">
        <p14:creationId xmlns:p14="http://schemas.microsoft.com/office/powerpoint/2010/main" val="247772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129540" y="0"/>
            <a:ext cx="7254240" cy="90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5"/>
          <p:cNvSpPr>
            <a:spLocks noGrp="1" noChangeArrowheads="1"/>
          </p:cNvSpPr>
          <p:nvPr>
            <p:ph type="body" idx="1"/>
          </p:nvPr>
        </p:nvSpPr>
        <p:spPr bwMode="auto">
          <a:xfrm>
            <a:off x="388620" y="1160675"/>
            <a:ext cx="6995160" cy="338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563451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2933">
          <a:solidFill>
            <a:srgbClr val="D5EDFB"/>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933">
          <a:solidFill>
            <a:srgbClr val="D5EDFB"/>
          </a:solidFill>
          <a:latin typeface="Georgia" pitchFamily="18" charset="0"/>
          <a:ea typeface="ＭＳ Ｐゴシック" charset="0"/>
          <a:cs typeface="ＭＳ Ｐゴシック" charset="0"/>
        </a:defRPr>
      </a:lvl2pPr>
      <a:lvl3pPr algn="l" rtl="0" eaLnBrk="0" fontAlgn="base" hangingPunct="0">
        <a:lnSpc>
          <a:spcPct val="90000"/>
        </a:lnSpc>
        <a:spcBef>
          <a:spcPct val="0"/>
        </a:spcBef>
        <a:spcAft>
          <a:spcPct val="0"/>
        </a:spcAft>
        <a:defRPr sz="2933">
          <a:solidFill>
            <a:srgbClr val="D5EDFB"/>
          </a:solidFill>
          <a:latin typeface="Georgia" pitchFamily="18" charset="0"/>
          <a:ea typeface="ＭＳ Ｐゴシック" charset="0"/>
          <a:cs typeface="ＭＳ Ｐゴシック" charset="0"/>
        </a:defRPr>
      </a:lvl3pPr>
      <a:lvl4pPr algn="l" rtl="0" eaLnBrk="0" fontAlgn="base" hangingPunct="0">
        <a:lnSpc>
          <a:spcPct val="90000"/>
        </a:lnSpc>
        <a:spcBef>
          <a:spcPct val="0"/>
        </a:spcBef>
        <a:spcAft>
          <a:spcPct val="0"/>
        </a:spcAft>
        <a:defRPr sz="2933">
          <a:solidFill>
            <a:srgbClr val="D5EDFB"/>
          </a:solidFill>
          <a:latin typeface="Georgia" pitchFamily="18" charset="0"/>
          <a:ea typeface="ＭＳ Ｐゴシック" charset="0"/>
          <a:cs typeface="ＭＳ Ｐゴシック" charset="0"/>
        </a:defRPr>
      </a:lvl4pPr>
      <a:lvl5pPr algn="l" rtl="0" eaLnBrk="0" fontAlgn="base" hangingPunct="0">
        <a:lnSpc>
          <a:spcPct val="90000"/>
        </a:lnSpc>
        <a:spcBef>
          <a:spcPct val="0"/>
        </a:spcBef>
        <a:spcAft>
          <a:spcPct val="0"/>
        </a:spcAft>
        <a:defRPr sz="2933">
          <a:solidFill>
            <a:srgbClr val="D5EDFB"/>
          </a:solidFill>
          <a:latin typeface="Georgia" pitchFamily="18" charset="0"/>
          <a:ea typeface="ＭＳ Ｐゴシック" charset="0"/>
          <a:cs typeface="ＭＳ Ｐゴシック" charset="0"/>
        </a:defRPr>
      </a:lvl5pPr>
      <a:lvl6pPr marL="335265" algn="l" rtl="0" fontAlgn="base">
        <a:lnSpc>
          <a:spcPct val="90000"/>
        </a:lnSpc>
        <a:spcBef>
          <a:spcPct val="0"/>
        </a:spcBef>
        <a:spcAft>
          <a:spcPct val="0"/>
        </a:spcAft>
        <a:defRPr sz="2933">
          <a:solidFill>
            <a:srgbClr val="D5EDFB"/>
          </a:solidFill>
          <a:latin typeface="Georgia" pitchFamily="18" charset="0"/>
        </a:defRPr>
      </a:lvl6pPr>
      <a:lvl7pPr marL="670530" algn="l" rtl="0" fontAlgn="base">
        <a:lnSpc>
          <a:spcPct val="90000"/>
        </a:lnSpc>
        <a:spcBef>
          <a:spcPct val="0"/>
        </a:spcBef>
        <a:spcAft>
          <a:spcPct val="0"/>
        </a:spcAft>
        <a:defRPr sz="2933">
          <a:solidFill>
            <a:srgbClr val="D5EDFB"/>
          </a:solidFill>
          <a:latin typeface="Georgia" pitchFamily="18" charset="0"/>
        </a:defRPr>
      </a:lvl7pPr>
      <a:lvl8pPr marL="1005794" algn="l" rtl="0" fontAlgn="base">
        <a:lnSpc>
          <a:spcPct val="90000"/>
        </a:lnSpc>
        <a:spcBef>
          <a:spcPct val="0"/>
        </a:spcBef>
        <a:spcAft>
          <a:spcPct val="0"/>
        </a:spcAft>
        <a:defRPr sz="2933">
          <a:solidFill>
            <a:srgbClr val="D5EDFB"/>
          </a:solidFill>
          <a:latin typeface="Georgia" pitchFamily="18" charset="0"/>
        </a:defRPr>
      </a:lvl8pPr>
      <a:lvl9pPr marL="1341059" algn="l" rtl="0" fontAlgn="base">
        <a:lnSpc>
          <a:spcPct val="90000"/>
        </a:lnSpc>
        <a:spcBef>
          <a:spcPct val="0"/>
        </a:spcBef>
        <a:spcAft>
          <a:spcPct val="0"/>
        </a:spcAft>
        <a:defRPr sz="2933">
          <a:solidFill>
            <a:srgbClr val="D5EDFB"/>
          </a:solidFill>
          <a:latin typeface="Georgia" pitchFamily="18" charset="0"/>
        </a:defRPr>
      </a:lvl9pPr>
    </p:titleStyle>
    <p:bodyStyle>
      <a:lvl1pPr marL="251449" indent="-251449" algn="l" rtl="0" eaLnBrk="0" fontAlgn="base" hangingPunct="0">
        <a:spcBef>
          <a:spcPct val="20000"/>
        </a:spcBef>
        <a:spcAft>
          <a:spcPct val="0"/>
        </a:spcAft>
        <a:buClr>
          <a:schemeClr val="bg1"/>
        </a:buClr>
        <a:buFont typeface="Wingdings 2" panose="05020102010507070707" pitchFamily="18" charset="2"/>
        <a:buChar char="¡"/>
        <a:defRPr sz="2347">
          <a:solidFill>
            <a:schemeClr val="bg1"/>
          </a:solidFill>
          <a:latin typeface="+mn-lt"/>
          <a:ea typeface="ＭＳ Ｐゴシック" charset="0"/>
          <a:cs typeface="ＭＳ Ｐゴシック" charset="0"/>
        </a:defRPr>
      </a:lvl1pPr>
      <a:lvl2pPr marL="544805" indent="-209540" algn="l" rtl="0" eaLnBrk="0" fontAlgn="base" hangingPunct="0">
        <a:spcBef>
          <a:spcPct val="20000"/>
        </a:spcBef>
        <a:spcAft>
          <a:spcPct val="0"/>
        </a:spcAft>
        <a:buClr>
          <a:schemeClr val="bg1"/>
        </a:buClr>
        <a:buChar char="•"/>
        <a:defRPr sz="2053">
          <a:solidFill>
            <a:schemeClr val="bg1"/>
          </a:solidFill>
          <a:latin typeface="+mn-lt"/>
          <a:ea typeface="ＭＳ Ｐゴシック" charset="0"/>
        </a:defRPr>
      </a:lvl2pPr>
      <a:lvl3pPr marL="838162" indent="-167632" algn="l" rtl="0" eaLnBrk="0" fontAlgn="base" hangingPunct="0">
        <a:spcBef>
          <a:spcPct val="20000"/>
        </a:spcBef>
        <a:spcAft>
          <a:spcPct val="0"/>
        </a:spcAft>
        <a:buClr>
          <a:schemeClr val="bg1"/>
        </a:buClr>
        <a:buChar char="o"/>
        <a:defRPr sz="1760">
          <a:solidFill>
            <a:schemeClr val="bg1"/>
          </a:solidFill>
          <a:latin typeface="+mn-lt"/>
          <a:ea typeface="ＭＳ Ｐゴシック" charset="0"/>
        </a:defRPr>
      </a:lvl3pPr>
      <a:lvl4pPr marL="1173427" indent="-167632" algn="l" rtl="0" eaLnBrk="0" fontAlgn="base" hangingPunct="0">
        <a:spcBef>
          <a:spcPct val="20000"/>
        </a:spcBef>
        <a:spcAft>
          <a:spcPct val="0"/>
        </a:spcAft>
        <a:buClr>
          <a:schemeClr val="bg1"/>
        </a:buClr>
        <a:buChar char="–"/>
        <a:defRPr sz="1467">
          <a:solidFill>
            <a:schemeClr val="bg1"/>
          </a:solidFill>
          <a:latin typeface="+mn-lt"/>
          <a:ea typeface="ＭＳ Ｐゴシック" charset="0"/>
        </a:defRPr>
      </a:lvl4pPr>
      <a:lvl5pPr marL="1508691" indent="-167632" algn="l" rtl="0" eaLnBrk="0" fontAlgn="base" hangingPunct="0">
        <a:spcBef>
          <a:spcPct val="20000"/>
        </a:spcBef>
        <a:spcAft>
          <a:spcPct val="0"/>
        </a:spcAft>
        <a:buClr>
          <a:schemeClr val="bg1"/>
        </a:buClr>
        <a:buChar char="»"/>
        <a:defRPr sz="1467">
          <a:solidFill>
            <a:schemeClr val="bg1"/>
          </a:solidFill>
          <a:latin typeface="+mn-lt"/>
          <a:ea typeface="ＭＳ Ｐゴシック" charset="0"/>
        </a:defRPr>
      </a:lvl5pPr>
      <a:lvl6pPr marL="1843956" indent="-167632" algn="l" rtl="0" fontAlgn="base">
        <a:spcBef>
          <a:spcPct val="20000"/>
        </a:spcBef>
        <a:spcAft>
          <a:spcPct val="0"/>
        </a:spcAft>
        <a:buClr>
          <a:schemeClr val="bg1"/>
        </a:buClr>
        <a:defRPr sz="1467">
          <a:solidFill>
            <a:schemeClr val="bg1"/>
          </a:solidFill>
          <a:latin typeface="+mn-lt"/>
        </a:defRPr>
      </a:lvl6pPr>
      <a:lvl7pPr marL="2179221" indent="-167632" algn="l" rtl="0" fontAlgn="base">
        <a:spcBef>
          <a:spcPct val="20000"/>
        </a:spcBef>
        <a:spcAft>
          <a:spcPct val="0"/>
        </a:spcAft>
        <a:buClr>
          <a:schemeClr val="bg1"/>
        </a:buClr>
        <a:defRPr sz="1467">
          <a:solidFill>
            <a:schemeClr val="bg1"/>
          </a:solidFill>
          <a:latin typeface="+mn-lt"/>
        </a:defRPr>
      </a:lvl7pPr>
      <a:lvl8pPr marL="2514486" indent="-167632" algn="l" rtl="0" fontAlgn="base">
        <a:spcBef>
          <a:spcPct val="20000"/>
        </a:spcBef>
        <a:spcAft>
          <a:spcPct val="0"/>
        </a:spcAft>
        <a:buClr>
          <a:schemeClr val="bg1"/>
        </a:buClr>
        <a:defRPr sz="1467">
          <a:solidFill>
            <a:schemeClr val="bg1"/>
          </a:solidFill>
          <a:latin typeface="+mn-lt"/>
        </a:defRPr>
      </a:lvl8pPr>
      <a:lvl9pPr marL="2849750" indent="-167632" algn="l" rtl="0" fontAlgn="base">
        <a:spcBef>
          <a:spcPct val="20000"/>
        </a:spcBef>
        <a:spcAft>
          <a:spcPct val="0"/>
        </a:spcAft>
        <a:buClr>
          <a:schemeClr val="bg1"/>
        </a:buClr>
        <a:defRPr sz="1467">
          <a:solidFill>
            <a:schemeClr val="bg1"/>
          </a:solidFill>
          <a:latin typeface="+mn-lt"/>
        </a:defRPr>
      </a:lvl9pPr>
    </p:bodyStyle>
    <p:otherStyle>
      <a:defPPr>
        <a:defRPr lang="en-US"/>
      </a:defPPr>
      <a:lvl1pPr marL="0" algn="l" defTabSz="670530" rtl="0" eaLnBrk="1" latinLnBrk="0" hangingPunct="1">
        <a:defRPr sz="1320" kern="1200">
          <a:solidFill>
            <a:schemeClr val="tx1"/>
          </a:solidFill>
          <a:latin typeface="+mn-lt"/>
          <a:ea typeface="+mn-ea"/>
          <a:cs typeface="+mn-cs"/>
        </a:defRPr>
      </a:lvl1pPr>
      <a:lvl2pPr marL="335265" algn="l" defTabSz="670530" rtl="0" eaLnBrk="1" latinLnBrk="0" hangingPunct="1">
        <a:defRPr sz="1320" kern="1200">
          <a:solidFill>
            <a:schemeClr val="tx1"/>
          </a:solidFill>
          <a:latin typeface="+mn-lt"/>
          <a:ea typeface="+mn-ea"/>
          <a:cs typeface="+mn-cs"/>
        </a:defRPr>
      </a:lvl2pPr>
      <a:lvl3pPr marL="670530" algn="l" defTabSz="670530" rtl="0" eaLnBrk="1" latinLnBrk="0" hangingPunct="1">
        <a:defRPr sz="1320" kern="1200">
          <a:solidFill>
            <a:schemeClr val="tx1"/>
          </a:solidFill>
          <a:latin typeface="+mn-lt"/>
          <a:ea typeface="+mn-ea"/>
          <a:cs typeface="+mn-cs"/>
        </a:defRPr>
      </a:lvl3pPr>
      <a:lvl4pPr marL="1005794" algn="l" defTabSz="670530" rtl="0" eaLnBrk="1" latinLnBrk="0" hangingPunct="1">
        <a:defRPr sz="1320" kern="1200">
          <a:solidFill>
            <a:schemeClr val="tx1"/>
          </a:solidFill>
          <a:latin typeface="+mn-lt"/>
          <a:ea typeface="+mn-ea"/>
          <a:cs typeface="+mn-cs"/>
        </a:defRPr>
      </a:lvl4pPr>
      <a:lvl5pPr marL="1341059" algn="l" defTabSz="670530" rtl="0" eaLnBrk="1" latinLnBrk="0" hangingPunct="1">
        <a:defRPr sz="1320" kern="1200">
          <a:solidFill>
            <a:schemeClr val="tx1"/>
          </a:solidFill>
          <a:latin typeface="+mn-lt"/>
          <a:ea typeface="+mn-ea"/>
          <a:cs typeface="+mn-cs"/>
        </a:defRPr>
      </a:lvl5pPr>
      <a:lvl6pPr marL="1676324" algn="l" defTabSz="670530" rtl="0" eaLnBrk="1" latinLnBrk="0" hangingPunct="1">
        <a:defRPr sz="1320" kern="1200">
          <a:solidFill>
            <a:schemeClr val="tx1"/>
          </a:solidFill>
          <a:latin typeface="+mn-lt"/>
          <a:ea typeface="+mn-ea"/>
          <a:cs typeface="+mn-cs"/>
        </a:defRPr>
      </a:lvl6pPr>
      <a:lvl7pPr marL="2011589" algn="l" defTabSz="670530" rtl="0" eaLnBrk="1" latinLnBrk="0" hangingPunct="1">
        <a:defRPr sz="1320" kern="1200">
          <a:solidFill>
            <a:schemeClr val="tx1"/>
          </a:solidFill>
          <a:latin typeface="+mn-lt"/>
          <a:ea typeface="+mn-ea"/>
          <a:cs typeface="+mn-cs"/>
        </a:defRPr>
      </a:lvl7pPr>
      <a:lvl8pPr marL="2346853" algn="l" defTabSz="670530" rtl="0" eaLnBrk="1" latinLnBrk="0" hangingPunct="1">
        <a:defRPr sz="1320" kern="1200">
          <a:solidFill>
            <a:schemeClr val="tx1"/>
          </a:solidFill>
          <a:latin typeface="+mn-lt"/>
          <a:ea typeface="+mn-ea"/>
          <a:cs typeface="+mn-cs"/>
        </a:defRPr>
      </a:lvl8pPr>
      <a:lvl9pPr marL="2682118" algn="l" defTabSz="670530" rtl="0" eaLnBrk="1" latinLnBrk="0" hangingPunct="1">
        <a:defRPr sz="13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29540" y="0"/>
            <a:ext cx="725424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5"/>
          <p:cNvSpPr>
            <a:spLocks noGrp="1" noChangeArrowheads="1"/>
          </p:cNvSpPr>
          <p:nvPr>
            <p:ph type="body" idx="1"/>
          </p:nvPr>
        </p:nvSpPr>
        <p:spPr bwMode="auto">
          <a:xfrm>
            <a:off x="388620" y="949960"/>
            <a:ext cx="6995160" cy="354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614836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6" r:id="rId13"/>
    <p:sldLayoutId id="2147483717" r:id="rId14"/>
    <p:sldLayoutId id="2147483718" r:id="rId15"/>
    <p:sldLayoutId id="2147483719" r:id="rId16"/>
  </p:sldLayoutIdLst>
  <p:txStyles>
    <p:titleStyle>
      <a:lvl1pPr algn="l" rtl="0" eaLnBrk="0" fontAlgn="base" hangingPunct="0">
        <a:spcBef>
          <a:spcPct val="0"/>
        </a:spcBef>
        <a:spcAft>
          <a:spcPct val="0"/>
        </a:spcAft>
        <a:defRPr sz="3227">
          <a:solidFill>
            <a:srgbClr val="D5EDFB"/>
          </a:solidFill>
          <a:latin typeface="+mj-lt"/>
          <a:ea typeface="ＭＳ Ｐゴシック" charset="0"/>
          <a:cs typeface="ＭＳ Ｐゴシック" charset="0"/>
        </a:defRPr>
      </a:lvl1pPr>
      <a:lvl2pPr algn="l" rtl="0" eaLnBrk="0" fontAlgn="base" hangingPunct="0">
        <a:spcBef>
          <a:spcPct val="0"/>
        </a:spcBef>
        <a:spcAft>
          <a:spcPct val="0"/>
        </a:spcAft>
        <a:defRPr sz="3227">
          <a:solidFill>
            <a:srgbClr val="D5EDFB"/>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227">
          <a:solidFill>
            <a:srgbClr val="D5EDFB"/>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227">
          <a:solidFill>
            <a:srgbClr val="D5EDFB"/>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227">
          <a:solidFill>
            <a:srgbClr val="D5EDFB"/>
          </a:solidFill>
          <a:latin typeface="Georgia" pitchFamily="18" charset="0"/>
          <a:ea typeface="ＭＳ Ｐゴシック" charset="0"/>
          <a:cs typeface="ＭＳ Ｐゴシック" charset="0"/>
        </a:defRPr>
      </a:lvl5pPr>
      <a:lvl6pPr marL="335265" algn="l" rtl="0" fontAlgn="base">
        <a:spcBef>
          <a:spcPct val="0"/>
        </a:spcBef>
        <a:spcAft>
          <a:spcPct val="0"/>
        </a:spcAft>
        <a:defRPr sz="3227">
          <a:solidFill>
            <a:srgbClr val="D5EDFB"/>
          </a:solidFill>
          <a:latin typeface="Georgia" pitchFamily="18" charset="0"/>
        </a:defRPr>
      </a:lvl6pPr>
      <a:lvl7pPr marL="670530" algn="l" rtl="0" fontAlgn="base">
        <a:spcBef>
          <a:spcPct val="0"/>
        </a:spcBef>
        <a:spcAft>
          <a:spcPct val="0"/>
        </a:spcAft>
        <a:defRPr sz="3227">
          <a:solidFill>
            <a:srgbClr val="D5EDFB"/>
          </a:solidFill>
          <a:latin typeface="Georgia" pitchFamily="18" charset="0"/>
        </a:defRPr>
      </a:lvl7pPr>
      <a:lvl8pPr marL="1005794" algn="l" rtl="0" fontAlgn="base">
        <a:spcBef>
          <a:spcPct val="0"/>
        </a:spcBef>
        <a:spcAft>
          <a:spcPct val="0"/>
        </a:spcAft>
        <a:defRPr sz="3227">
          <a:solidFill>
            <a:srgbClr val="D5EDFB"/>
          </a:solidFill>
          <a:latin typeface="Georgia" pitchFamily="18" charset="0"/>
        </a:defRPr>
      </a:lvl8pPr>
      <a:lvl9pPr marL="1341059" algn="l" rtl="0" fontAlgn="base">
        <a:spcBef>
          <a:spcPct val="0"/>
        </a:spcBef>
        <a:spcAft>
          <a:spcPct val="0"/>
        </a:spcAft>
        <a:defRPr sz="3227">
          <a:solidFill>
            <a:srgbClr val="D5EDFB"/>
          </a:solidFill>
          <a:latin typeface="Georgia" pitchFamily="18" charset="0"/>
        </a:defRPr>
      </a:lvl9pPr>
    </p:titleStyle>
    <p:bodyStyle>
      <a:lvl1pPr marL="251449" indent="-251449" algn="l" rtl="0" eaLnBrk="0" fontAlgn="base" hangingPunct="0">
        <a:spcBef>
          <a:spcPct val="20000"/>
        </a:spcBef>
        <a:spcAft>
          <a:spcPct val="0"/>
        </a:spcAft>
        <a:buClr>
          <a:schemeClr val="bg1"/>
        </a:buClr>
        <a:buFont typeface="Wingdings 2" panose="05020102010507070707" pitchFamily="18" charset="2"/>
        <a:buChar char="¡"/>
        <a:defRPr sz="2347">
          <a:solidFill>
            <a:schemeClr val="bg1"/>
          </a:solidFill>
          <a:latin typeface="+mn-lt"/>
          <a:ea typeface="ＭＳ Ｐゴシック" charset="0"/>
          <a:cs typeface="ＭＳ Ｐゴシック" charset="0"/>
        </a:defRPr>
      </a:lvl1pPr>
      <a:lvl2pPr marL="544805" indent="-209540" algn="l" rtl="0" eaLnBrk="0" fontAlgn="base" hangingPunct="0">
        <a:spcBef>
          <a:spcPct val="20000"/>
        </a:spcBef>
        <a:spcAft>
          <a:spcPct val="0"/>
        </a:spcAft>
        <a:buClr>
          <a:schemeClr val="bg1"/>
        </a:buClr>
        <a:buChar char="•"/>
        <a:defRPr sz="2053">
          <a:solidFill>
            <a:schemeClr val="bg1"/>
          </a:solidFill>
          <a:latin typeface="+mn-lt"/>
          <a:ea typeface="ＭＳ Ｐゴシック" charset="0"/>
        </a:defRPr>
      </a:lvl2pPr>
      <a:lvl3pPr marL="838162" indent="-167632" algn="l" rtl="0" eaLnBrk="0" fontAlgn="base" hangingPunct="0">
        <a:spcBef>
          <a:spcPct val="20000"/>
        </a:spcBef>
        <a:spcAft>
          <a:spcPct val="0"/>
        </a:spcAft>
        <a:buClr>
          <a:schemeClr val="bg1"/>
        </a:buClr>
        <a:buChar char="o"/>
        <a:defRPr sz="1760">
          <a:solidFill>
            <a:schemeClr val="bg1"/>
          </a:solidFill>
          <a:latin typeface="+mn-lt"/>
          <a:ea typeface="ＭＳ Ｐゴシック" charset="0"/>
        </a:defRPr>
      </a:lvl3pPr>
      <a:lvl4pPr marL="1173427" indent="-167632" algn="l" rtl="0" eaLnBrk="0" fontAlgn="base" hangingPunct="0">
        <a:spcBef>
          <a:spcPct val="20000"/>
        </a:spcBef>
        <a:spcAft>
          <a:spcPct val="0"/>
        </a:spcAft>
        <a:buClr>
          <a:schemeClr val="bg1"/>
        </a:buClr>
        <a:buChar char="–"/>
        <a:defRPr sz="1467">
          <a:solidFill>
            <a:schemeClr val="bg1"/>
          </a:solidFill>
          <a:latin typeface="+mn-lt"/>
          <a:ea typeface="ＭＳ Ｐゴシック" charset="0"/>
        </a:defRPr>
      </a:lvl4pPr>
      <a:lvl5pPr marL="1508691" indent="-167632" algn="l" rtl="0" eaLnBrk="0" fontAlgn="base" hangingPunct="0">
        <a:spcBef>
          <a:spcPct val="20000"/>
        </a:spcBef>
        <a:spcAft>
          <a:spcPct val="0"/>
        </a:spcAft>
        <a:buClr>
          <a:schemeClr val="bg1"/>
        </a:buClr>
        <a:buChar char="»"/>
        <a:defRPr sz="1467">
          <a:solidFill>
            <a:schemeClr val="bg1"/>
          </a:solidFill>
          <a:latin typeface="+mn-lt"/>
          <a:ea typeface="ＭＳ Ｐゴシック" charset="0"/>
        </a:defRPr>
      </a:lvl5pPr>
      <a:lvl6pPr marL="1843956" indent="-167632" algn="l" rtl="0" fontAlgn="base">
        <a:spcBef>
          <a:spcPct val="20000"/>
        </a:spcBef>
        <a:spcAft>
          <a:spcPct val="0"/>
        </a:spcAft>
        <a:buClr>
          <a:schemeClr val="bg1"/>
        </a:buClr>
        <a:defRPr sz="1467">
          <a:solidFill>
            <a:schemeClr val="bg1"/>
          </a:solidFill>
          <a:latin typeface="+mn-lt"/>
        </a:defRPr>
      </a:lvl6pPr>
      <a:lvl7pPr marL="2179221" indent="-167632" algn="l" rtl="0" fontAlgn="base">
        <a:spcBef>
          <a:spcPct val="20000"/>
        </a:spcBef>
        <a:spcAft>
          <a:spcPct val="0"/>
        </a:spcAft>
        <a:buClr>
          <a:schemeClr val="bg1"/>
        </a:buClr>
        <a:defRPr sz="1467">
          <a:solidFill>
            <a:schemeClr val="bg1"/>
          </a:solidFill>
          <a:latin typeface="+mn-lt"/>
        </a:defRPr>
      </a:lvl7pPr>
      <a:lvl8pPr marL="2514486" indent="-167632" algn="l" rtl="0" fontAlgn="base">
        <a:spcBef>
          <a:spcPct val="20000"/>
        </a:spcBef>
        <a:spcAft>
          <a:spcPct val="0"/>
        </a:spcAft>
        <a:buClr>
          <a:schemeClr val="bg1"/>
        </a:buClr>
        <a:defRPr sz="1467">
          <a:solidFill>
            <a:schemeClr val="bg1"/>
          </a:solidFill>
          <a:latin typeface="+mn-lt"/>
        </a:defRPr>
      </a:lvl8pPr>
      <a:lvl9pPr marL="2849750" indent="-167632" algn="l" rtl="0" fontAlgn="base">
        <a:spcBef>
          <a:spcPct val="20000"/>
        </a:spcBef>
        <a:spcAft>
          <a:spcPct val="0"/>
        </a:spcAft>
        <a:buClr>
          <a:schemeClr val="bg1"/>
        </a:buClr>
        <a:defRPr sz="1467">
          <a:solidFill>
            <a:schemeClr val="bg1"/>
          </a:solidFill>
          <a:latin typeface="+mn-lt"/>
        </a:defRPr>
      </a:lvl9pPr>
    </p:bodyStyle>
    <p:otherStyle>
      <a:defPPr>
        <a:defRPr lang="en-US"/>
      </a:defPPr>
      <a:lvl1pPr marL="0" algn="l" defTabSz="670530" rtl="0" eaLnBrk="1" latinLnBrk="0" hangingPunct="1">
        <a:defRPr sz="1320" kern="1200">
          <a:solidFill>
            <a:schemeClr val="tx1"/>
          </a:solidFill>
          <a:latin typeface="+mn-lt"/>
          <a:ea typeface="+mn-ea"/>
          <a:cs typeface="+mn-cs"/>
        </a:defRPr>
      </a:lvl1pPr>
      <a:lvl2pPr marL="335265" algn="l" defTabSz="670530" rtl="0" eaLnBrk="1" latinLnBrk="0" hangingPunct="1">
        <a:defRPr sz="1320" kern="1200">
          <a:solidFill>
            <a:schemeClr val="tx1"/>
          </a:solidFill>
          <a:latin typeface="+mn-lt"/>
          <a:ea typeface="+mn-ea"/>
          <a:cs typeface="+mn-cs"/>
        </a:defRPr>
      </a:lvl2pPr>
      <a:lvl3pPr marL="670530" algn="l" defTabSz="670530" rtl="0" eaLnBrk="1" latinLnBrk="0" hangingPunct="1">
        <a:defRPr sz="1320" kern="1200">
          <a:solidFill>
            <a:schemeClr val="tx1"/>
          </a:solidFill>
          <a:latin typeface="+mn-lt"/>
          <a:ea typeface="+mn-ea"/>
          <a:cs typeface="+mn-cs"/>
        </a:defRPr>
      </a:lvl3pPr>
      <a:lvl4pPr marL="1005794" algn="l" defTabSz="670530" rtl="0" eaLnBrk="1" latinLnBrk="0" hangingPunct="1">
        <a:defRPr sz="1320" kern="1200">
          <a:solidFill>
            <a:schemeClr val="tx1"/>
          </a:solidFill>
          <a:latin typeface="+mn-lt"/>
          <a:ea typeface="+mn-ea"/>
          <a:cs typeface="+mn-cs"/>
        </a:defRPr>
      </a:lvl4pPr>
      <a:lvl5pPr marL="1341059" algn="l" defTabSz="670530" rtl="0" eaLnBrk="1" latinLnBrk="0" hangingPunct="1">
        <a:defRPr sz="1320" kern="1200">
          <a:solidFill>
            <a:schemeClr val="tx1"/>
          </a:solidFill>
          <a:latin typeface="+mn-lt"/>
          <a:ea typeface="+mn-ea"/>
          <a:cs typeface="+mn-cs"/>
        </a:defRPr>
      </a:lvl5pPr>
      <a:lvl6pPr marL="1676324" algn="l" defTabSz="670530" rtl="0" eaLnBrk="1" latinLnBrk="0" hangingPunct="1">
        <a:defRPr sz="1320" kern="1200">
          <a:solidFill>
            <a:schemeClr val="tx1"/>
          </a:solidFill>
          <a:latin typeface="+mn-lt"/>
          <a:ea typeface="+mn-ea"/>
          <a:cs typeface="+mn-cs"/>
        </a:defRPr>
      </a:lvl6pPr>
      <a:lvl7pPr marL="2011589" algn="l" defTabSz="670530" rtl="0" eaLnBrk="1" latinLnBrk="0" hangingPunct="1">
        <a:defRPr sz="1320" kern="1200">
          <a:solidFill>
            <a:schemeClr val="tx1"/>
          </a:solidFill>
          <a:latin typeface="+mn-lt"/>
          <a:ea typeface="+mn-ea"/>
          <a:cs typeface="+mn-cs"/>
        </a:defRPr>
      </a:lvl7pPr>
      <a:lvl8pPr marL="2346853" algn="l" defTabSz="670530" rtl="0" eaLnBrk="1" latinLnBrk="0" hangingPunct="1">
        <a:defRPr sz="1320" kern="1200">
          <a:solidFill>
            <a:schemeClr val="tx1"/>
          </a:solidFill>
          <a:latin typeface="+mn-lt"/>
          <a:ea typeface="+mn-ea"/>
          <a:cs typeface="+mn-cs"/>
        </a:defRPr>
      </a:lvl8pPr>
      <a:lvl9pPr marL="2682118" algn="l" defTabSz="670530" rtl="0" eaLnBrk="1" latinLnBrk="0" hangingPunct="1">
        <a:defRPr sz="13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267759"/>
            <a:ext cx="6703695" cy="972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1338792"/>
            <a:ext cx="6703695" cy="31909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4661325"/>
            <a:ext cx="1748790" cy="267758"/>
          </a:xfrm>
          <a:prstGeom prst="rect">
            <a:avLst/>
          </a:prstGeom>
        </p:spPr>
        <p:txBody>
          <a:bodyPr vert="horz" lIns="91440" tIns="45720" rIns="91440" bIns="45720" rtlCol="0" anchor="ctr"/>
          <a:lstStyle>
            <a:lvl1pPr algn="l">
              <a:defRPr sz="880">
                <a:solidFill>
                  <a:schemeClr val="tx1">
                    <a:tint val="75000"/>
                  </a:schemeClr>
                </a:solidFill>
              </a:defRPr>
            </a:lvl1pPr>
          </a:lstStyle>
          <a:p>
            <a:fld id="{349CF393-57B5-4061-A6E4-63C4F4AB8A24}" type="datetimeFigureOut">
              <a:rPr lang="en-US" smtClean="0"/>
              <a:t>12/30/2019</a:t>
            </a:fld>
            <a:endParaRPr lang="en-US"/>
          </a:p>
        </p:txBody>
      </p:sp>
      <p:sp>
        <p:nvSpPr>
          <p:cNvPr id="5" name="Footer Placeholder 4"/>
          <p:cNvSpPr>
            <a:spLocks noGrp="1"/>
          </p:cNvSpPr>
          <p:nvPr>
            <p:ph type="ftr" sz="quarter" idx="3"/>
          </p:nvPr>
        </p:nvSpPr>
        <p:spPr>
          <a:xfrm>
            <a:off x="2574608" y="4661325"/>
            <a:ext cx="2623185" cy="267758"/>
          </a:xfrm>
          <a:prstGeom prst="rect">
            <a:avLst/>
          </a:prstGeom>
        </p:spPr>
        <p:txBody>
          <a:bodyPr vert="horz" lIns="91440" tIns="45720" rIns="91440" bIns="45720" rtlCol="0" anchor="ctr"/>
          <a:lstStyle>
            <a:lvl1pPr algn="ctr">
              <a:defRPr sz="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4661325"/>
            <a:ext cx="1748790" cy="267758"/>
          </a:xfrm>
          <a:prstGeom prst="rect">
            <a:avLst/>
          </a:prstGeom>
        </p:spPr>
        <p:txBody>
          <a:bodyPr vert="horz" lIns="91440" tIns="45720" rIns="91440" bIns="45720" rtlCol="0" anchor="ctr"/>
          <a:lstStyle>
            <a:lvl1pPr algn="r">
              <a:defRPr sz="880">
                <a:solidFill>
                  <a:schemeClr val="tx1">
                    <a:tint val="75000"/>
                  </a:schemeClr>
                </a:solidFill>
              </a:defRPr>
            </a:lvl1pPr>
          </a:lstStyle>
          <a:p>
            <a:fld id="{931CB020-F3AF-4E9F-88DC-005E8A134647}" type="slidenum">
              <a:rPr lang="en-US" smtClean="0"/>
              <a:t>‹#›</a:t>
            </a:fld>
            <a:endParaRPr lang="en-US"/>
          </a:p>
        </p:txBody>
      </p:sp>
    </p:spTree>
    <p:extLst>
      <p:ext uri="{BB962C8B-B14F-4D97-AF65-F5344CB8AC3E}">
        <p14:creationId xmlns:p14="http://schemas.microsoft.com/office/powerpoint/2010/main" val="27273277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70530" rtl="0" eaLnBrk="1" latinLnBrk="0" hangingPunct="1">
        <a:lnSpc>
          <a:spcPct val="90000"/>
        </a:lnSpc>
        <a:spcBef>
          <a:spcPct val="0"/>
        </a:spcBef>
        <a:buNone/>
        <a:defRPr sz="3227" kern="1200">
          <a:solidFill>
            <a:schemeClr val="tx1"/>
          </a:solidFill>
          <a:latin typeface="+mj-lt"/>
          <a:ea typeface="+mj-ea"/>
          <a:cs typeface="+mj-cs"/>
        </a:defRPr>
      </a:lvl1pPr>
    </p:titleStyle>
    <p:body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p:bodyStyle>
    <p:otherStyle>
      <a:defPPr>
        <a:defRPr lang="en-US"/>
      </a:defPPr>
      <a:lvl1pPr marL="0" algn="l" defTabSz="670530" rtl="0" eaLnBrk="1" latinLnBrk="0" hangingPunct="1">
        <a:defRPr sz="1320" kern="1200">
          <a:solidFill>
            <a:schemeClr val="tx1"/>
          </a:solidFill>
          <a:latin typeface="+mn-lt"/>
          <a:ea typeface="+mn-ea"/>
          <a:cs typeface="+mn-cs"/>
        </a:defRPr>
      </a:lvl1pPr>
      <a:lvl2pPr marL="335265" algn="l" defTabSz="670530" rtl="0" eaLnBrk="1" latinLnBrk="0" hangingPunct="1">
        <a:defRPr sz="1320" kern="1200">
          <a:solidFill>
            <a:schemeClr val="tx1"/>
          </a:solidFill>
          <a:latin typeface="+mn-lt"/>
          <a:ea typeface="+mn-ea"/>
          <a:cs typeface="+mn-cs"/>
        </a:defRPr>
      </a:lvl2pPr>
      <a:lvl3pPr marL="670530" algn="l" defTabSz="670530" rtl="0" eaLnBrk="1" latinLnBrk="0" hangingPunct="1">
        <a:defRPr sz="1320" kern="1200">
          <a:solidFill>
            <a:schemeClr val="tx1"/>
          </a:solidFill>
          <a:latin typeface="+mn-lt"/>
          <a:ea typeface="+mn-ea"/>
          <a:cs typeface="+mn-cs"/>
        </a:defRPr>
      </a:lvl3pPr>
      <a:lvl4pPr marL="1005794" algn="l" defTabSz="670530" rtl="0" eaLnBrk="1" latinLnBrk="0" hangingPunct="1">
        <a:defRPr sz="1320" kern="1200">
          <a:solidFill>
            <a:schemeClr val="tx1"/>
          </a:solidFill>
          <a:latin typeface="+mn-lt"/>
          <a:ea typeface="+mn-ea"/>
          <a:cs typeface="+mn-cs"/>
        </a:defRPr>
      </a:lvl4pPr>
      <a:lvl5pPr marL="1341059" algn="l" defTabSz="670530" rtl="0" eaLnBrk="1" latinLnBrk="0" hangingPunct="1">
        <a:defRPr sz="1320" kern="1200">
          <a:solidFill>
            <a:schemeClr val="tx1"/>
          </a:solidFill>
          <a:latin typeface="+mn-lt"/>
          <a:ea typeface="+mn-ea"/>
          <a:cs typeface="+mn-cs"/>
        </a:defRPr>
      </a:lvl5pPr>
      <a:lvl6pPr marL="1676324" algn="l" defTabSz="670530" rtl="0" eaLnBrk="1" latinLnBrk="0" hangingPunct="1">
        <a:defRPr sz="1320" kern="1200">
          <a:solidFill>
            <a:schemeClr val="tx1"/>
          </a:solidFill>
          <a:latin typeface="+mn-lt"/>
          <a:ea typeface="+mn-ea"/>
          <a:cs typeface="+mn-cs"/>
        </a:defRPr>
      </a:lvl6pPr>
      <a:lvl7pPr marL="2011589" algn="l" defTabSz="670530" rtl="0" eaLnBrk="1" latinLnBrk="0" hangingPunct="1">
        <a:defRPr sz="1320" kern="1200">
          <a:solidFill>
            <a:schemeClr val="tx1"/>
          </a:solidFill>
          <a:latin typeface="+mn-lt"/>
          <a:ea typeface="+mn-ea"/>
          <a:cs typeface="+mn-cs"/>
        </a:defRPr>
      </a:lvl7pPr>
      <a:lvl8pPr marL="2346853" algn="l" defTabSz="670530" rtl="0" eaLnBrk="1" latinLnBrk="0" hangingPunct="1">
        <a:defRPr sz="1320" kern="1200">
          <a:solidFill>
            <a:schemeClr val="tx1"/>
          </a:solidFill>
          <a:latin typeface="+mn-lt"/>
          <a:ea typeface="+mn-ea"/>
          <a:cs typeface="+mn-cs"/>
        </a:defRPr>
      </a:lvl8pPr>
      <a:lvl9pPr marL="2682118" algn="l" defTabSz="670530" rtl="0" eaLnBrk="1" latinLnBrk="0" hangingPunct="1">
        <a:defRPr sz="1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hyperlink" Target="mailto:dave.cowan@state.mn.us"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231"/>
            <a:ext cx="4691162" cy="972080"/>
          </a:xfrm>
        </p:spPr>
        <p:txBody>
          <a:bodyPr>
            <a:normAutofit fontScale="90000"/>
          </a:bodyPr>
          <a:lstStyle/>
          <a:p>
            <a:pPr algn="ctr"/>
            <a:r>
              <a:rPr lang="en-US" b="1" dirty="0" smtClean="0">
                <a:solidFill>
                  <a:srgbClr val="3B4D9E"/>
                </a:solidFill>
              </a:rPr>
              <a:t>Minnesota Safe </a:t>
            </a:r>
            <a:br>
              <a:rPr lang="en-US" b="1" dirty="0" smtClean="0">
                <a:solidFill>
                  <a:srgbClr val="3B4D9E"/>
                </a:solidFill>
              </a:rPr>
            </a:br>
            <a:r>
              <a:rPr lang="en-US" b="1" dirty="0" smtClean="0">
                <a:solidFill>
                  <a:srgbClr val="3B4D9E"/>
                </a:solidFill>
              </a:rPr>
              <a:t>Routes to School</a:t>
            </a:r>
            <a:r>
              <a:rPr lang="en-US" dirty="0" smtClean="0">
                <a:solidFill>
                  <a:srgbClr val="3B4D9E"/>
                </a:solidFill>
              </a:rPr>
              <a:t/>
            </a:r>
            <a:br>
              <a:rPr lang="en-US" dirty="0" smtClean="0">
                <a:solidFill>
                  <a:srgbClr val="3B4D9E"/>
                </a:solidFill>
              </a:rPr>
            </a:br>
            <a:r>
              <a:rPr lang="en-US" dirty="0" smtClean="0">
                <a:solidFill>
                  <a:srgbClr val="3B4D9E"/>
                </a:solidFill>
              </a:rPr>
              <a:t/>
            </a:r>
            <a:br>
              <a:rPr lang="en-US" dirty="0" smtClean="0">
                <a:solidFill>
                  <a:srgbClr val="3B4D9E"/>
                </a:solidFill>
              </a:rPr>
            </a:br>
            <a:r>
              <a:rPr lang="en-US" sz="2000" i="1" dirty="0" smtClean="0">
                <a:solidFill>
                  <a:srgbClr val="3B4D9E"/>
                </a:solidFill>
              </a:rPr>
              <a:t>Improving Health, Safety, and Transportation</a:t>
            </a:r>
            <a:endParaRPr lang="en-US" dirty="0">
              <a:solidFill>
                <a:srgbClr val="3B4D9E"/>
              </a:solidFill>
            </a:endParaRPr>
          </a:p>
        </p:txBody>
      </p:sp>
      <p:pic>
        <p:nvPicPr>
          <p:cNvPr id="4" name="Picture 6" descr="A group of children wearing backpacks walks with an adult on the sidewalk. A school bus is in the adjacent roa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7903" r="22089"/>
          <a:stretch>
            <a:fillRect/>
          </a:stretch>
        </p:blipFill>
        <p:spPr bwMode="auto">
          <a:xfrm>
            <a:off x="4691161" y="0"/>
            <a:ext cx="308123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01" y="3757260"/>
            <a:ext cx="1892522" cy="978408"/>
          </a:xfrm>
          <a:prstGeom prst="rect">
            <a:avLst/>
          </a:prstGeom>
        </p:spPr>
      </p:pic>
    </p:spTree>
    <p:extLst>
      <p:ext uri="{BB962C8B-B14F-4D97-AF65-F5344CB8AC3E}">
        <p14:creationId xmlns:p14="http://schemas.microsoft.com/office/powerpoint/2010/main" val="3243432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822960"/>
          </a:xfrm>
          <a:solidFill>
            <a:srgbClr val="3B4D9E"/>
          </a:solidFill>
        </p:spPr>
        <p:txBody>
          <a:bodyPr>
            <a:normAutofit/>
          </a:bodyPr>
          <a:lstStyle/>
          <a:p>
            <a:r>
              <a:rPr lang="en-US" altLang="en-US" sz="3600" b="1" dirty="0">
                <a:solidFill>
                  <a:schemeClr val="bg1"/>
                </a:solidFill>
                <a:ea typeface="ＭＳ Ｐゴシック" panose="020B0600070205080204" pitchFamily="34" charset="-128"/>
              </a:rPr>
              <a:t>Traffic danger</a:t>
            </a:r>
          </a:p>
        </p:txBody>
      </p:sp>
      <p:pic>
        <p:nvPicPr>
          <p:cNvPr id="3" name="Picture 3" descr="P718017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120"/>
          <a:stretch>
            <a:fillRect/>
          </a:stretch>
        </p:blipFill>
        <p:spPr>
          <a:xfrm>
            <a:off x="0" y="822961"/>
            <a:ext cx="7787087" cy="4212466"/>
          </a:xfrm>
        </p:spPr>
      </p:pic>
    </p:spTree>
    <p:extLst>
      <p:ext uri="{BB962C8B-B14F-4D97-AF65-F5344CB8AC3E}">
        <p14:creationId xmlns:p14="http://schemas.microsoft.com/office/powerpoint/2010/main" val="761283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descr="P1160035"/>
          <p:cNvPicPr>
            <a:picLocks noChangeAspect="1" noChangeArrowheads="1"/>
          </p:cNvPicPr>
          <p:nvPr/>
        </p:nvPicPr>
        <p:blipFill>
          <a:blip r:embed="rId3" cstate="print">
            <a:extLst>
              <a:ext uri="{28A0092B-C50C-407E-A947-70E740481C1C}">
                <a14:useLocalDpi xmlns:a14="http://schemas.microsoft.com/office/drawing/2010/main" val="0"/>
              </a:ext>
            </a:extLst>
          </a:blip>
          <a:srcRect t="7701" r="11917"/>
          <a:stretch>
            <a:fillRect/>
          </a:stretch>
        </p:blipFill>
        <p:spPr bwMode="auto">
          <a:xfrm>
            <a:off x="0" y="0"/>
            <a:ext cx="7772400" cy="60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7772400" cy="914400"/>
          </a:xfrm>
          <a:solidFill>
            <a:srgbClr val="3B4D9E">
              <a:alpha val="69804"/>
            </a:srgbClr>
          </a:solidFill>
        </p:spPr>
        <p:txBody>
          <a:bodyPr>
            <a:normAutofit/>
          </a:bodyPr>
          <a:lstStyle/>
          <a:p>
            <a:r>
              <a:rPr lang="en-US" altLang="en-US" sz="3600" b="1" dirty="0">
                <a:solidFill>
                  <a:schemeClr val="bg1"/>
                </a:solidFill>
                <a:ea typeface="ＭＳ Ｐゴシック" panose="020B0600070205080204" pitchFamily="34" charset="-128"/>
              </a:rPr>
              <a:t>Adverse weather</a:t>
            </a:r>
          </a:p>
        </p:txBody>
      </p:sp>
    </p:spTree>
    <p:extLst>
      <p:ext uri="{BB962C8B-B14F-4D97-AF65-F5344CB8AC3E}">
        <p14:creationId xmlns:p14="http://schemas.microsoft.com/office/powerpoint/2010/main" val="3592444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0"/>
          <p:cNvSpPr>
            <a:spLocks noGrp="1" noChangeArrowheads="1"/>
          </p:cNvSpPr>
          <p:nvPr>
            <p:ph type="title" idx="4294967295"/>
          </p:nvPr>
        </p:nvSpPr>
        <p:spPr>
          <a:xfrm>
            <a:off x="0" y="0"/>
            <a:ext cx="7772400" cy="914400"/>
          </a:xfrm>
          <a:solidFill>
            <a:srgbClr val="3B4D9E"/>
          </a:solidFill>
        </p:spPr>
        <p:txBody>
          <a:bodyPr>
            <a:normAutofit/>
          </a:bodyPr>
          <a:lstStyle/>
          <a:p>
            <a:pPr eaLnBrk="1" hangingPunct="1"/>
            <a:r>
              <a:rPr lang="en-US" altLang="en-US" sz="3600" b="1" dirty="0">
                <a:solidFill>
                  <a:schemeClr val="bg1"/>
                </a:solidFill>
                <a:ea typeface="ＭＳ Ｐゴシック" panose="020B0600070205080204" pitchFamily="34" charset="-128"/>
              </a:rPr>
              <a:t>Fear of crime danger</a:t>
            </a:r>
          </a:p>
        </p:txBody>
      </p:sp>
      <p:sp>
        <p:nvSpPr>
          <p:cNvPr id="3" name="Rectangle 31"/>
          <p:cNvSpPr txBox="1">
            <a:spLocks noChangeArrowheads="1"/>
          </p:cNvSpPr>
          <p:nvPr/>
        </p:nvSpPr>
        <p:spPr>
          <a:xfrm>
            <a:off x="212651" y="1295401"/>
            <a:ext cx="7336466" cy="3418840"/>
          </a:xfrm>
          <a:prstGeom prst="rect">
            <a:avLst/>
          </a:prstGeom>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dirty="0">
                <a:solidFill>
                  <a:srgbClr val="3B4D9E"/>
                </a:solidFill>
                <a:ea typeface="ＭＳ Ｐゴシック" panose="020B0600070205080204" pitchFamily="34" charset="-128"/>
              </a:rPr>
              <a:t>Range of concerns is broad, often not unique to walking and bicycling to school</a:t>
            </a:r>
          </a:p>
          <a:p>
            <a:r>
              <a:rPr lang="en-US" altLang="en-US" dirty="0">
                <a:solidFill>
                  <a:srgbClr val="3B4D9E"/>
                </a:solidFill>
                <a:ea typeface="ＭＳ Ｐゴシック" panose="020B0600070205080204" pitchFamily="34" charset="-128"/>
              </a:rPr>
              <a:t>Both reality and perceptions need to be addressed</a:t>
            </a:r>
          </a:p>
          <a:p>
            <a:r>
              <a:rPr lang="en-US" altLang="en-US" dirty="0">
                <a:solidFill>
                  <a:srgbClr val="3B4D9E"/>
                </a:solidFill>
                <a:ea typeface="ＭＳ Ｐゴシック" panose="020B0600070205080204" pitchFamily="34" charset="-128"/>
              </a:rPr>
              <a:t>SRTS can be a part of a larger, community-wide response</a:t>
            </a:r>
          </a:p>
        </p:txBody>
      </p:sp>
    </p:spTree>
    <p:extLst>
      <p:ext uri="{BB962C8B-B14F-4D97-AF65-F5344CB8AC3E}">
        <p14:creationId xmlns:p14="http://schemas.microsoft.com/office/powerpoint/2010/main" val="1271442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66255" y="0"/>
            <a:ext cx="7464829" cy="1368425"/>
          </a:xfrm>
        </p:spPr>
        <p:txBody>
          <a:bodyPr>
            <a:normAutofit/>
          </a:bodyPr>
          <a:lstStyle/>
          <a:p>
            <a:r>
              <a:rPr lang="en-US" altLang="en-US" sz="2800" b="1" dirty="0" smtClean="0">
                <a:solidFill>
                  <a:srgbClr val="3B4D9E"/>
                </a:solidFill>
                <a:ea typeface="ＭＳ Ｐゴシック" panose="020B0600070205080204" pitchFamily="34" charset="-128"/>
              </a:rPr>
              <a:t>What </a:t>
            </a:r>
            <a:r>
              <a:rPr lang="en-US" altLang="en-US" sz="2800" b="1" dirty="0">
                <a:solidFill>
                  <a:srgbClr val="3B4D9E"/>
                </a:solidFill>
                <a:ea typeface="ＭＳ Ｐゴシック" panose="020B0600070205080204" pitchFamily="34" charset="-128"/>
              </a:rPr>
              <a:t>are the unintended consequences of less walking and bicycling?</a:t>
            </a:r>
          </a:p>
        </p:txBody>
      </p:sp>
      <p:sp>
        <p:nvSpPr>
          <p:cNvPr id="3" name="Rectangle 3"/>
          <p:cNvSpPr>
            <a:spLocks noGrp="1" noChangeArrowheads="1"/>
          </p:cNvSpPr>
          <p:nvPr>
            <p:ph idx="1"/>
          </p:nvPr>
        </p:nvSpPr>
        <p:spPr>
          <a:xfrm>
            <a:off x="0" y="4256088"/>
            <a:ext cx="7772399" cy="458152"/>
          </a:xfrm>
        </p:spPr>
        <p:txBody>
          <a:bodyPr/>
          <a:lstStyle/>
          <a:p>
            <a:pPr marL="0" indent="0">
              <a:buNone/>
            </a:pPr>
            <a:r>
              <a:rPr lang="en-US" altLang="en-US" dirty="0">
                <a:solidFill>
                  <a:schemeClr val="bg1"/>
                </a:solidFill>
                <a:ea typeface="ＭＳ Ｐゴシック" panose="020B0600070205080204" pitchFamily="34" charset="-128"/>
              </a:rPr>
              <a:t>For the environment</a:t>
            </a:r>
            <a:r>
              <a:rPr lang="en-US" altLang="en-US" sz="1800" dirty="0">
                <a:solidFill>
                  <a:schemeClr val="bg1"/>
                </a:solidFill>
                <a:ea typeface="ＭＳ Ｐゴシック" panose="020B0600070205080204" pitchFamily="34" charset="-128"/>
              </a:rPr>
              <a:t> | F</a:t>
            </a:r>
            <a:r>
              <a:rPr lang="en-US" altLang="en-US" dirty="0">
                <a:solidFill>
                  <a:schemeClr val="bg1"/>
                </a:solidFill>
                <a:ea typeface="ＭＳ Ｐゴシック" panose="020B0600070205080204" pitchFamily="34" charset="-128"/>
              </a:rPr>
              <a:t>or individual health</a:t>
            </a:r>
          </a:p>
          <a:p>
            <a:endParaRPr lang="en-US" altLang="en-US" dirty="0">
              <a:solidFill>
                <a:schemeClr val="bg1"/>
              </a:solidFill>
              <a:ea typeface="ＭＳ Ｐゴシック" panose="020B0600070205080204" pitchFamily="34" charset="-128"/>
            </a:endParaRPr>
          </a:p>
        </p:txBody>
      </p:sp>
      <p:pic>
        <p:nvPicPr>
          <p:cNvPr id="4" name="Picture 7" descr="asthma.jpg"/>
          <p:cNvPicPr>
            <a:picLocks noChangeAspect="1"/>
          </p:cNvPicPr>
          <p:nvPr/>
        </p:nvPicPr>
        <p:blipFill>
          <a:blip r:embed="rId3">
            <a:extLst>
              <a:ext uri="{28A0092B-C50C-407E-A947-70E740481C1C}">
                <a14:useLocalDpi xmlns:a14="http://schemas.microsoft.com/office/drawing/2010/main" val="0"/>
              </a:ext>
            </a:extLst>
          </a:blip>
          <a:srcRect b="9758"/>
          <a:stretch>
            <a:fillRect/>
          </a:stretch>
        </p:blipFill>
        <p:spPr bwMode="auto">
          <a:xfrm>
            <a:off x="940200" y="1520901"/>
            <a:ext cx="2476205" cy="334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ime Diabetes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605" y="1520901"/>
            <a:ext cx="2546613" cy="335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990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24560"/>
            <a:ext cx="7772400" cy="52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title"/>
          </p:nvPr>
        </p:nvSpPr>
        <p:spPr>
          <a:xfrm>
            <a:off x="0" y="0"/>
            <a:ext cx="7772400" cy="924560"/>
          </a:xfrm>
          <a:solidFill>
            <a:srgbClr val="A4C339">
              <a:alpha val="69804"/>
            </a:srgbClr>
          </a:solidFill>
        </p:spPr>
        <p:txBody>
          <a:bodyPr>
            <a:noAutofit/>
          </a:bodyPr>
          <a:lstStyle/>
          <a:p>
            <a:r>
              <a:rPr lang="en-US" altLang="en-US" sz="2800" dirty="0">
                <a:ea typeface="ＭＳ Ｐゴシック" panose="020B0600070205080204" pitchFamily="34" charset="-128"/>
              </a:rPr>
              <a:t>1996 Summer Olympic Games banned single occupant cars in downtown Atlanta</a:t>
            </a:r>
          </a:p>
        </p:txBody>
      </p:sp>
    </p:spTree>
    <p:extLst>
      <p:ext uri="{BB962C8B-B14F-4D97-AF65-F5344CB8AC3E}">
        <p14:creationId xmlns:p14="http://schemas.microsoft.com/office/powerpoint/2010/main" val="1310236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title"/>
          </p:nvPr>
        </p:nvSpPr>
        <p:spPr>
          <a:xfrm>
            <a:off x="0" y="0"/>
            <a:ext cx="7772400" cy="772160"/>
          </a:xfrm>
          <a:solidFill>
            <a:srgbClr val="A4C339"/>
          </a:solidFill>
        </p:spPr>
        <p:txBody>
          <a:bodyPr>
            <a:normAutofit/>
          </a:bodyPr>
          <a:lstStyle/>
          <a:p>
            <a:r>
              <a:rPr lang="en-US" altLang="en-US" sz="3200" b="1" dirty="0">
                <a:ea typeface="ＭＳ Ｐゴシック" panose="020B0600070205080204" pitchFamily="34" charset="-128"/>
              </a:rPr>
              <a:t>Results of the ban</a:t>
            </a:r>
          </a:p>
        </p:txBody>
      </p:sp>
      <p:sp>
        <p:nvSpPr>
          <p:cNvPr id="3" name="Rectangle 2"/>
          <p:cNvSpPr>
            <a:spLocks noGrp="1" noChangeArrowheads="1"/>
          </p:cNvSpPr>
          <p:nvPr>
            <p:ph idx="1"/>
          </p:nvPr>
        </p:nvSpPr>
        <p:spPr>
          <a:xfrm>
            <a:off x="195209" y="1564640"/>
            <a:ext cx="7577192" cy="3169920"/>
          </a:xfrm>
        </p:spPr>
        <p:txBody>
          <a:bodyPr>
            <a:normAutofit/>
          </a:bodyPr>
          <a:lstStyle/>
          <a:p>
            <a:r>
              <a:rPr lang="en-US" altLang="en-US" sz="2400" dirty="0">
                <a:solidFill>
                  <a:srgbClr val="3B4D9E"/>
                </a:solidFill>
                <a:ea typeface="ＭＳ Ｐゴシック" panose="020B0600070205080204" pitchFamily="34" charset="-128"/>
              </a:rPr>
              <a:t>Morning traffic – decreased 23%</a:t>
            </a:r>
          </a:p>
          <a:p>
            <a:r>
              <a:rPr lang="en-US" altLang="en-US" sz="2400" dirty="0">
                <a:solidFill>
                  <a:srgbClr val="3B4D9E"/>
                </a:solidFill>
                <a:ea typeface="ＭＳ Ｐゴシック" panose="020B0600070205080204" pitchFamily="34" charset="-128"/>
              </a:rPr>
              <a:t>Peak ozone – decreased 28%</a:t>
            </a:r>
          </a:p>
          <a:p>
            <a:r>
              <a:rPr lang="en-US" altLang="en-US" sz="2400" dirty="0">
                <a:solidFill>
                  <a:srgbClr val="3B4D9E"/>
                </a:solidFill>
                <a:ea typeface="ＭＳ Ｐゴシック" panose="020B0600070205080204" pitchFamily="34" charset="-128"/>
              </a:rPr>
              <a:t>Asthma-related events for kids – decreased 42%</a:t>
            </a:r>
          </a:p>
          <a:p>
            <a:pPr>
              <a:buFont typeface="Wingdings 2" panose="05020102010507070707" pitchFamily="18" charset="2"/>
              <a:buNone/>
            </a:pPr>
            <a:r>
              <a:rPr lang="en-US" altLang="en-US" sz="1800" i="1" dirty="0">
                <a:solidFill>
                  <a:srgbClr val="3B4D9E"/>
                </a:solidFill>
                <a:ea typeface="ＭＳ Ｐゴシック" panose="020B0600070205080204" pitchFamily="34" charset="-128"/>
              </a:rPr>
              <a:t>	(Friedman, 2001)</a:t>
            </a:r>
          </a:p>
        </p:txBody>
      </p:sp>
    </p:spTree>
    <p:extLst>
      <p:ext uri="{BB962C8B-B14F-4D97-AF65-F5344CB8AC3E}">
        <p14:creationId xmlns:p14="http://schemas.microsoft.com/office/powerpoint/2010/main" val="270204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67759"/>
            <a:ext cx="2377441" cy="4761440"/>
          </a:xfrm>
          <a:prstGeom prst="rect">
            <a:avLst/>
          </a:prstGeom>
          <a:solidFill>
            <a:schemeClr val="bg1"/>
          </a:solidFill>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a:buFont typeface="Wingdings 2" panose="05020102010507070707" pitchFamily="18" charset="2"/>
              <a:buNone/>
            </a:pPr>
            <a:r>
              <a:rPr lang="en-US" altLang="en-US" sz="2400" dirty="0">
                <a:solidFill>
                  <a:srgbClr val="3B4D9E"/>
                </a:solidFill>
                <a:ea typeface="ＭＳ Ｐゴシック" panose="020B0600070205080204" pitchFamily="34" charset="-128"/>
              </a:rPr>
              <a:t>	</a:t>
            </a:r>
            <a:r>
              <a:rPr lang="en-US" altLang="en-US" sz="2400" dirty="0" smtClean="0">
                <a:solidFill>
                  <a:srgbClr val="3B4D9E"/>
                </a:solidFill>
                <a:ea typeface="ＭＳ Ｐゴシック" panose="020B0600070205080204" pitchFamily="34" charset="-128"/>
              </a:rPr>
              <a:t>Air quality is measurably </a:t>
            </a:r>
            <a:r>
              <a:rPr lang="en-US" altLang="en-US" sz="2400" dirty="0">
                <a:solidFill>
                  <a:srgbClr val="3B4D9E"/>
                </a:solidFill>
                <a:ea typeface="ＭＳ Ｐゴシック" panose="020B0600070205080204" pitchFamily="34" charset="-128"/>
              </a:rPr>
              <a:t>better around schools with more walkers and bicyclists</a:t>
            </a:r>
          </a:p>
          <a:p>
            <a:pPr>
              <a:buFont typeface="Wingdings 2" panose="05020102010507070707" pitchFamily="18" charset="2"/>
              <a:buNone/>
            </a:pPr>
            <a:endParaRPr lang="en-US" altLang="en-US" sz="2400" dirty="0">
              <a:solidFill>
                <a:srgbClr val="3B4D9E"/>
              </a:solidFill>
              <a:ea typeface="ＭＳ Ｐゴシック" panose="020B0600070205080204" pitchFamily="34" charset="-128"/>
            </a:endParaRPr>
          </a:p>
          <a:p>
            <a:pPr>
              <a:buFont typeface="Wingdings 2" panose="05020102010507070707" pitchFamily="18" charset="2"/>
              <a:buNone/>
            </a:pPr>
            <a:r>
              <a:rPr lang="en-US" altLang="en-US" sz="2400" dirty="0">
                <a:solidFill>
                  <a:srgbClr val="3B4D9E"/>
                </a:solidFill>
                <a:ea typeface="ＭＳ Ｐゴシック" panose="020B0600070205080204" pitchFamily="34" charset="-128"/>
              </a:rPr>
              <a:t>	</a:t>
            </a:r>
            <a:r>
              <a:rPr lang="en-US" altLang="en-US" sz="2400" i="1" dirty="0">
                <a:solidFill>
                  <a:srgbClr val="3B4D9E"/>
                </a:solidFill>
                <a:ea typeface="ＭＳ Ｐゴシック" panose="020B0600070205080204" pitchFamily="34" charset="-128"/>
              </a:rPr>
              <a:t>(EPA, 2003)</a:t>
            </a:r>
          </a:p>
        </p:txBody>
      </p:sp>
      <p:pic>
        <p:nvPicPr>
          <p:cNvPr id="4" name="Picture 6" descr="us_md_columbia_swansfield8"/>
          <p:cNvPicPr>
            <a:picLocks noChangeAspect="1" noChangeArrowheads="1"/>
          </p:cNvPicPr>
          <p:nvPr/>
        </p:nvPicPr>
        <p:blipFill>
          <a:blip r:embed="rId3" cstate="print">
            <a:extLst>
              <a:ext uri="{28A0092B-C50C-407E-A947-70E740481C1C}">
                <a14:useLocalDpi xmlns:a14="http://schemas.microsoft.com/office/drawing/2010/main" val="0"/>
              </a:ext>
            </a:extLst>
          </a:blip>
          <a:srcRect l="13164" t="1653" r="12196" b="5737"/>
          <a:stretch>
            <a:fillRect/>
          </a:stretch>
        </p:blipFill>
        <p:spPr bwMode="auto">
          <a:xfrm>
            <a:off x="2377441" y="-16427"/>
            <a:ext cx="5422212" cy="504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752237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705" y="-623247"/>
            <a:ext cx="8271105" cy="565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7772400" cy="821933"/>
          </a:xfrm>
          <a:solidFill>
            <a:srgbClr val="3B4D9E">
              <a:alpha val="69804"/>
            </a:srgbClr>
          </a:solidFill>
        </p:spPr>
        <p:txBody>
          <a:bodyPr>
            <a:normAutofit/>
          </a:bodyPr>
          <a:lstStyle/>
          <a:p>
            <a:r>
              <a:rPr lang="en-US" altLang="en-US" sz="4000" b="1" dirty="0">
                <a:solidFill>
                  <a:schemeClr val="bg1"/>
                </a:solidFill>
                <a:ea typeface="ＭＳ Ｐゴシック" panose="020B0600070205080204" pitchFamily="34" charset="-128"/>
              </a:rPr>
              <a:t>Physical inactivity</a:t>
            </a:r>
          </a:p>
        </p:txBody>
      </p:sp>
      <p:sp>
        <p:nvSpPr>
          <p:cNvPr id="4" name="Rectangle 4"/>
          <p:cNvSpPr txBox="1">
            <a:spLocks noChangeArrowheads="1"/>
          </p:cNvSpPr>
          <p:nvPr/>
        </p:nvSpPr>
        <p:spPr>
          <a:xfrm>
            <a:off x="5235477" y="1158240"/>
            <a:ext cx="2536923" cy="3567748"/>
          </a:xfrm>
          <a:prstGeom prst="rect">
            <a:avLst/>
          </a:prstGeom>
          <a:solidFill>
            <a:srgbClr val="FFFFFF">
              <a:alpha val="74902"/>
            </a:srgbClr>
          </a:solidFill>
        </p:spPr>
        <p:txBody>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endParaRPr lang="en-US" altLang="en-US" sz="1800" dirty="0">
              <a:solidFill>
                <a:srgbClr val="3B4D9E"/>
              </a:solidFill>
              <a:ea typeface="ＭＳ Ｐゴシック" panose="020B0600070205080204" pitchFamily="34" charset="-128"/>
            </a:endParaRPr>
          </a:p>
          <a:p>
            <a:r>
              <a:rPr lang="en-US" altLang="en-US" sz="1800" dirty="0">
                <a:solidFill>
                  <a:srgbClr val="3B4D9E"/>
                </a:solidFill>
                <a:ea typeface="ＭＳ Ｐゴシック" panose="020B0600070205080204" pitchFamily="34" charset="-128"/>
              </a:rPr>
              <a:t>Many kids aren’</a:t>
            </a:r>
            <a:r>
              <a:rPr lang="en-US" altLang="ja-JP" sz="1800" dirty="0">
                <a:solidFill>
                  <a:srgbClr val="3B4D9E"/>
                </a:solidFill>
                <a:ea typeface="ＭＳ Ｐゴシック" panose="020B0600070205080204" pitchFamily="34" charset="-128"/>
              </a:rPr>
              <a:t>t getting the physical activity they need</a:t>
            </a:r>
            <a:endParaRPr lang="en-US" altLang="en-US" sz="1800" dirty="0">
              <a:solidFill>
                <a:srgbClr val="3B4D9E"/>
              </a:solidFill>
              <a:ea typeface="ＭＳ Ｐゴシック" panose="020B0600070205080204" pitchFamily="34" charset="-128"/>
            </a:endParaRPr>
          </a:p>
          <a:p>
            <a:r>
              <a:rPr lang="en-US" altLang="en-US" sz="1800" dirty="0">
                <a:solidFill>
                  <a:srgbClr val="3B4D9E"/>
                </a:solidFill>
                <a:ea typeface="ＭＳ Ｐゴシック" panose="020B0600070205080204" pitchFamily="34" charset="-128"/>
              </a:rPr>
              <a:t>Recommended at least 60 minutes daily</a:t>
            </a:r>
          </a:p>
          <a:p>
            <a:pPr>
              <a:buFont typeface="Wingdings 2" panose="05020102010507070707" pitchFamily="18" charset="2"/>
              <a:buNone/>
            </a:pPr>
            <a:r>
              <a:rPr lang="en-US" altLang="en-US" sz="1600" dirty="0">
                <a:solidFill>
                  <a:srgbClr val="3B4D9E"/>
                </a:solidFill>
                <a:ea typeface="ＭＳ Ｐゴシック" panose="020B0600070205080204" pitchFamily="34" charset="-128"/>
              </a:rPr>
              <a:t>	</a:t>
            </a:r>
            <a:r>
              <a:rPr lang="en-US" altLang="en-US" sz="1400" dirty="0">
                <a:solidFill>
                  <a:srgbClr val="3B4D9E"/>
                </a:solidFill>
                <a:ea typeface="ＭＳ Ｐゴシック" panose="020B0600070205080204" pitchFamily="34" charset="-128"/>
              </a:rPr>
              <a:t>(</a:t>
            </a:r>
            <a:r>
              <a:rPr lang="en-US" altLang="en-US" sz="1400" i="1" dirty="0">
                <a:solidFill>
                  <a:srgbClr val="3B4D9E"/>
                </a:solidFill>
                <a:ea typeface="ＭＳ Ｐゴシック" panose="020B0600070205080204" pitchFamily="34" charset="-128"/>
              </a:rPr>
              <a:t>Trust for America</a:t>
            </a:r>
            <a:r>
              <a:rPr lang="ja-JP" altLang="en-US" sz="1400" i="1" dirty="0">
                <a:solidFill>
                  <a:srgbClr val="3B4D9E"/>
                </a:solidFill>
                <a:ea typeface="ＭＳ Ｐゴシック" panose="020B0600070205080204" pitchFamily="34" charset="-128"/>
              </a:rPr>
              <a:t>’</a:t>
            </a:r>
            <a:r>
              <a:rPr lang="en-US" altLang="ja-JP" sz="1400" i="1" dirty="0">
                <a:solidFill>
                  <a:srgbClr val="3B4D9E"/>
                </a:solidFill>
                <a:ea typeface="ＭＳ Ｐゴシック" panose="020B0600070205080204" pitchFamily="34" charset="-128"/>
              </a:rPr>
              <a:t>s Health &amp; Robert Wood Johnson Foundation, 2011)</a:t>
            </a:r>
            <a:endParaRPr lang="en-US" altLang="ja-JP" sz="1400" dirty="0">
              <a:solidFill>
                <a:srgbClr val="3B4D9E"/>
              </a:solidFill>
              <a:ea typeface="ＭＳ Ｐゴシック" panose="020B0600070205080204" pitchFamily="34" charset="-128"/>
            </a:endParaRPr>
          </a:p>
          <a:p>
            <a:pPr>
              <a:lnSpc>
                <a:spcPct val="80000"/>
              </a:lnSpc>
            </a:pPr>
            <a:endParaRPr lang="en-US" altLang="en-US" sz="1600" dirty="0">
              <a:solidFill>
                <a:srgbClr val="3B4D9E"/>
              </a:solidFill>
              <a:ea typeface="ＭＳ Ｐゴシック" panose="020B0600070205080204" pitchFamily="34" charset="-128"/>
            </a:endParaRPr>
          </a:p>
        </p:txBody>
      </p:sp>
    </p:spTree>
    <p:extLst>
      <p:ext uri="{BB962C8B-B14F-4D97-AF65-F5344CB8AC3E}">
        <p14:creationId xmlns:p14="http://schemas.microsoft.com/office/powerpoint/2010/main" val="2216870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3"/>
          <p:cNvSpPr txBox="1">
            <a:spLocks/>
          </p:cNvSpPr>
          <p:nvPr/>
        </p:nvSpPr>
        <p:spPr>
          <a:xfrm>
            <a:off x="0" y="267759"/>
            <a:ext cx="3011426" cy="4164275"/>
          </a:xfrm>
          <a:prstGeom prst="rect">
            <a:avLst/>
          </a:prstGeom>
        </p:spPr>
        <p:txBody>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marL="0" indent="0">
              <a:buFont typeface="Wingdings 2" panose="05020102010507070707" pitchFamily="18" charset="2"/>
              <a:buNone/>
              <a:defRPr/>
            </a:pPr>
            <a:r>
              <a:rPr lang="en-US" sz="2800" dirty="0">
                <a:solidFill>
                  <a:srgbClr val="3B4D9E"/>
                </a:solidFill>
              </a:rPr>
              <a:t>Healthy lifestyle habits, including healthy eating and physical activity, can lower the risk of becoming obese </a:t>
            </a:r>
          </a:p>
          <a:p>
            <a:pPr marL="0" indent="0">
              <a:buFont typeface="Wingdings 2" panose="05020102010507070707" pitchFamily="18" charset="2"/>
              <a:buNone/>
              <a:defRPr/>
            </a:pPr>
            <a:r>
              <a:rPr lang="en-US" sz="1800" i="1" dirty="0">
                <a:solidFill>
                  <a:srgbClr val="3B4D9E"/>
                </a:solidFill>
              </a:rPr>
              <a:t>(CDC, 2013)</a:t>
            </a:r>
          </a:p>
        </p:txBody>
      </p:sp>
      <p:pic>
        <p:nvPicPr>
          <p:cNvPr id="4" name="Picture 2" descr="T:\SR2S_Training_Course.NCP\images\Sycamore El, Ontario CA Cynecki\13 Sycamore2 (53).JPG"/>
          <p:cNvPicPr>
            <a:picLocks noChangeAspect="1" noChangeArrowheads="1"/>
          </p:cNvPicPr>
          <p:nvPr/>
        </p:nvPicPr>
        <p:blipFill>
          <a:blip r:embed="rId3" cstate="print">
            <a:extLst>
              <a:ext uri="{28A0092B-C50C-407E-A947-70E740481C1C}">
                <a14:useLocalDpi xmlns:a14="http://schemas.microsoft.com/office/drawing/2010/main" val="0"/>
              </a:ext>
            </a:extLst>
          </a:blip>
          <a:srcRect t="-2" r="37749" b="671"/>
          <a:stretch>
            <a:fillRect/>
          </a:stretch>
        </p:blipFill>
        <p:spPr bwMode="auto">
          <a:xfrm>
            <a:off x="3011425" y="0"/>
            <a:ext cx="476097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032451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0"/>
          <p:cNvSpPr>
            <a:spLocks noGrp="1" noChangeArrowheads="1"/>
          </p:cNvSpPr>
          <p:nvPr>
            <p:ph type="title" idx="4294967295"/>
          </p:nvPr>
        </p:nvSpPr>
        <p:spPr>
          <a:xfrm>
            <a:off x="0" y="0"/>
            <a:ext cx="7772400" cy="1056640"/>
          </a:xfrm>
          <a:solidFill>
            <a:srgbClr val="3B4D9E"/>
          </a:solidFill>
        </p:spPr>
        <p:txBody>
          <a:bodyPr>
            <a:normAutofit/>
          </a:bodyPr>
          <a:lstStyle/>
          <a:p>
            <a:pPr eaLnBrk="1" hangingPunct="1"/>
            <a:r>
              <a:rPr lang="en-US" altLang="en-US" sz="3200" b="1" dirty="0">
                <a:solidFill>
                  <a:schemeClr val="bg1"/>
                </a:solidFill>
                <a:ea typeface="ＭＳ Ｐゴシック" panose="020B0600070205080204" pitchFamily="34" charset="-128"/>
              </a:rPr>
              <a:t>Obese children have an increased risk of…</a:t>
            </a:r>
          </a:p>
        </p:txBody>
      </p:sp>
      <p:sp>
        <p:nvSpPr>
          <p:cNvPr id="4" name="Rectangle 21"/>
          <p:cNvSpPr>
            <a:spLocks noGrp="1" noChangeArrowheads="1"/>
          </p:cNvSpPr>
          <p:nvPr>
            <p:ph idx="4294967295"/>
          </p:nvPr>
        </p:nvSpPr>
        <p:spPr>
          <a:xfrm>
            <a:off x="143838" y="1432560"/>
            <a:ext cx="7628562" cy="3312160"/>
          </a:xfrm>
        </p:spPr>
        <p:txBody>
          <a:bodyPr>
            <a:normAutofit/>
          </a:bodyPr>
          <a:lstStyle/>
          <a:p>
            <a:pPr>
              <a:lnSpc>
                <a:spcPct val="80000"/>
              </a:lnSpc>
            </a:pPr>
            <a:r>
              <a:rPr lang="en-US" altLang="en-US" sz="2400" dirty="0">
                <a:solidFill>
                  <a:srgbClr val="3B4D9E"/>
                </a:solidFill>
                <a:ea typeface="ＭＳ Ｐゴシック" panose="020B0600070205080204" pitchFamily="34" charset="-128"/>
              </a:rPr>
              <a:t>Heart disease and stroke</a:t>
            </a:r>
          </a:p>
          <a:p>
            <a:pPr>
              <a:lnSpc>
                <a:spcPct val="80000"/>
              </a:lnSpc>
            </a:pPr>
            <a:r>
              <a:rPr lang="en-US" altLang="en-US" sz="2400" dirty="0">
                <a:solidFill>
                  <a:srgbClr val="3B4D9E"/>
                </a:solidFill>
                <a:ea typeface="ＭＳ Ｐゴシック" panose="020B0600070205080204" pitchFamily="34" charset="-128"/>
              </a:rPr>
              <a:t>Type 2 Diabetes</a:t>
            </a:r>
          </a:p>
          <a:p>
            <a:pPr>
              <a:lnSpc>
                <a:spcPct val="80000"/>
              </a:lnSpc>
            </a:pPr>
            <a:r>
              <a:rPr lang="en-US" altLang="en-US" sz="2400" dirty="0">
                <a:solidFill>
                  <a:srgbClr val="3B4D9E"/>
                </a:solidFill>
                <a:ea typeface="ＭＳ Ｐゴシック" panose="020B0600070205080204" pitchFamily="34" charset="-128"/>
              </a:rPr>
              <a:t>Low self esteem</a:t>
            </a:r>
          </a:p>
          <a:p>
            <a:pPr>
              <a:lnSpc>
                <a:spcPct val="80000"/>
              </a:lnSpc>
            </a:pPr>
            <a:r>
              <a:rPr lang="en-US" altLang="en-US" sz="2400" dirty="0">
                <a:solidFill>
                  <a:srgbClr val="3B4D9E"/>
                </a:solidFill>
                <a:ea typeface="ＭＳ Ｐゴシック" panose="020B0600070205080204" pitchFamily="34" charset="-128"/>
              </a:rPr>
              <a:t>Sleep apnea</a:t>
            </a:r>
          </a:p>
          <a:p>
            <a:pPr>
              <a:lnSpc>
                <a:spcPct val="80000"/>
              </a:lnSpc>
            </a:pPr>
            <a:r>
              <a:rPr lang="en-US" altLang="en-US" sz="2400" dirty="0">
                <a:solidFill>
                  <a:srgbClr val="3B4D9E"/>
                </a:solidFill>
                <a:ea typeface="ＭＳ Ｐゴシック" panose="020B0600070205080204" pitchFamily="34" charset="-128"/>
              </a:rPr>
              <a:t>Several types of cancer</a:t>
            </a:r>
          </a:p>
          <a:p>
            <a:pPr>
              <a:lnSpc>
                <a:spcPct val="80000"/>
              </a:lnSpc>
            </a:pPr>
            <a:r>
              <a:rPr lang="en-US" altLang="en-US" sz="2400" dirty="0">
                <a:solidFill>
                  <a:srgbClr val="3B4D9E"/>
                </a:solidFill>
                <a:ea typeface="ＭＳ Ｐゴシック" panose="020B0600070205080204" pitchFamily="34" charset="-128"/>
              </a:rPr>
              <a:t>Osteoarthritis</a:t>
            </a:r>
          </a:p>
          <a:p>
            <a:pPr marL="0" indent="0">
              <a:lnSpc>
                <a:spcPct val="80000"/>
              </a:lnSpc>
              <a:buNone/>
            </a:pPr>
            <a:r>
              <a:rPr lang="en-US" altLang="en-US" sz="2400" i="1" dirty="0">
                <a:solidFill>
                  <a:srgbClr val="3B4D9E"/>
                </a:solidFill>
                <a:latin typeface="Arial" panose="020B0604020202020204" pitchFamily="34" charset="0"/>
              </a:rPr>
              <a:t>(CDC, 2014)</a:t>
            </a:r>
          </a:p>
        </p:txBody>
      </p:sp>
    </p:spTree>
    <p:extLst>
      <p:ext uri="{BB962C8B-B14F-4D97-AF65-F5344CB8AC3E}">
        <p14:creationId xmlns:p14="http://schemas.microsoft.com/office/powerpoint/2010/main" val="487035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759"/>
            <a:ext cx="7772399" cy="972080"/>
          </a:xfrm>
        </p:spPr>
        <p:txBody>
          <a:bodyPr>
            <a:normAutofit/>
          </a:bodyPr>
          <a:lstStyle/>
          <a:p>
            <a:pPr algn="ctr"/>
            <a:r>
              <a:rPr lang="en-US" altLang="en-US" sz="3600" b="1" dirty="0" smtClean="0">
                <a:solidFill>
                  <a:srgbClr val="3B4D9E"/>
                </a:solidFill>
                <a:latin typeface="Verdana" panose="020B0604030504040204" pitchFamily="34" charset="0"/>
                <a:ea typeface="Verdana" panose="020B0604030504040204" pitchFamily="34" charset="0"/>
                <a:cs typeface="Verdana" panose="020B0604030504040204" pitchFamily="34" charset="0"/>
              </a:rPr>
              <a:t>Why Safe </a:t>
            </a:r>
            <a:r>
              <a:rPr lang="en-US" altLang="en-US" sz="3600" b="1" dirty="0">
                <a:solidFill>
                  <a:srgbClr val="3B4D9E"/>
                </a:solidFill>
                <a:latin typeface="Verdana" panose="020B0604030504040204" pitchFamily="34" charset="0"/>
                <a:ea typeface="Verdana" panose="020B0604030504040204" pitchFamily="34" charset="0"/>
                <a:cs typeface="Verdana" panose="020B0604030504040204" pitchFamily="34" charset="0"/>
              </a:rPr>
              <a:t>Routes </a:t>
            </a:r>
            <a:r>
              <a:rPr lang="en-US" altLang="en-US" sz="3600" b="1" dirty="0" smtClean="0">
                <a:solidFill>
                  <a:srgbClr val="3B4D9E"/>
                </a:solidFill>
                <a:latin typeface="Verdana" panose="020B0604030504040204" pitchFamily="34" charset="0"/>
                <a:ea typeface="Verdana" panose="020B0604030504040204" pitchFamily="34" charset="0"/>
                <a:cs typeface="Verdana" panose="020B0604030504040204" pitchFamily="34" charset="0"/>
              </a:rPr>
              <a:t>to School?</a:t>
            </a:r>
            <a:endParaRPr lang="en-US" b="1" dirty="0"/>
          </a:p>
        </p:txBody>
      </p:sp>
      <p:pic>
        <p:nvPicPr>
          <p:cNvPr id="4" name="Content Placeholder 3"/>
          <p:cNvPicPr>
            <a:picLocks noGrp="1" noChangeAspect="1"/>
          </p:cNvPicPr>
          <p:nvPr>
            <p:ph idx="1"/>
          </p:nvPr>
        </p:nvPicPr>
        <p:blipFill>
          <a:blip r:embed="rId3"/>
          <a:stretch>
            <a:fillRect/>
          </a:stretch>
        </p:blipFill>
        <p:spPr>
          <a:xfrm>
            <a:off x="0" y="1295227"/>
            <a:ext cx="3673845" cy="3733973"/>
          </a:xfrm>
          <a:prstGeom prst="rect">
            <a:avLst/>
          </a:prstGeom>
        </p:spPr>
      </p:pic>
      <p:sp>
        <p:nvSpPr>
          <p:cNvPr id="6" name="Rectangle 5"/>
          <p:cNvSpPr/>
          <p:nvPr/>
        </p:nvSpPr>
        <p:spPr>
          <a:xfrm>
            <a:off x="3886199" y="1373635"/>
            <a:ext cx="3886200" cy="2862322"/>
          </a:xfrm>
          <a:prstGeom prst="rect">
            <a:avLst/>
          </a:prstGeom>
        </p:spPr>
        <p:txBody>
          <a:bodyPr>
            <a:spAutoFit/>
          </a:bodyPr>
          <a:lstStyle/>
          <a:p>
            <a:pPr marL="533400" indent="-533400">
              <a:buFont typeface="Wingdings 2" panose="05020102010507070707" pitchFamily="18" charset="2"/>
              <a:buAutoNum type="arabicPeriod"/>
            </a:pPr>
            <a:r>
              <a:rPr lang="en-US" altLang="en-US" sz="2000" dirty="0">
                <a:solidFill>
                  <a:srgbClr val="3B4D9E"/>
                </a:solidFill>
                <a:ea typeface="ＭＳ Ｐゴシック" panose="020B0600070205080204" pitchFamily="34" charset="-128"/>
              </a:rPr>
              <a:t>Fewer kids today walk and bike to school</a:t>
            </a:r>
          </a:p>
          <a:p>
            <a:pPr marL="533400" indent="-533400">
              <a:buFont typeface="Wingdings 2" panose="05020102010507070707" pitchFamily="18" charset="2"/>
              <a:buAutoNum type="arabicPeriod"/>
            </a:pPr>
            <a:endParaRPr lang="en-US" altLang="en-US" sz="2000" dirty="0">
              <a:solidFill>
                <a:srgbClr val="3B4D9E"/>
              </a:solidFill>
              <a:ea typeface="ＭＳ Ｐゴシック" panose="020B0600070205080204" pitchFamily="34" charset="-128"/>
            </a:endParaRPr>
          </a:p>
          <a:p>
            <a:pPr marL="533400" indent="-533400">
              <a:buFont typeface="Wingdings 2" panose="05020102010507070707" pitchFamily="18" charset="2"/>
              <a:buAutoNum type="arabicPeriod"/>
            </a:pPr>
            <a:r>
              <a:rPr lang="en-US" altLang="en-US" sz="2000" dirty="0" smtClean="0">
                <a:solidFill>
                  <a:srgbClr val="3B4D9E"/>
                </a:solidFill>
                <a:ea typeface="ＭＳ Ｐゴシック" panose="020B0600070205080204" pitchFamily="34" charset="-128"/>
              </a:rPr>
              <a:t>This has </a:t>
            </a:r>
            <a:r>
              <a:rPr lang="en-US" altLang="en-US" sz="2000" dirty="0">
                <a:solidFill>
                  <a:srgbClr val="3B4D9E"/>
                </a:solidFill>
                <a:ea typeface="ＭＳ Ｐゴシック" panose="020B0600070205080204" pitchFamily="34" charset="-128"/>
              </a:rPr>
              <a:t>resulted </a:t>
            </a:r>
            <a:r>
              <a:rPr lang="en-US" altLang="en-US" sz="2000" dirty="0" smtClean="0">
                <a:solidFill>
                  <a:srgbClr val="3B4D9E"/>
                </a:solidFill>
                <a:ea typeface="ＭＳ Ｐゴシック" panose="020B0600070205080204" pitchFamily="34" charset="-128"/>
              </a:rPr>
              <a:t>in unintended consequences</a:t>
            </a:r>
            <a:endParaRPr lang="en-US" altLang="en-US" sz="2000" dirty="0">
              <a:solidFill>
                <a:srgbClr val="3B4D9E"/>
              </a:solidFill>
              <a:ea typeface="ＭＳ Ｐゴシック" panose="020B0600070205080204" pitchFamily="34" charset="-128"/>
            </a:endParaRPr>
          </a:p>
          <a:p>
            <a:pPr marL="533400" indent="-533400">
              <a:buFont typeface="Wingdings 2" panose="05020102010507070707" pitchFamily="18" charset="2"/>
              <a:buAutoNum type="arabicPeriod"/>
            </a:pPr>
            <a:endParaRPr lang="en-US" altLang="en-US" sz="2000" dirty="0">
              <a:solidFill>
                <a:srgbClr val="3B4D9E"/>
              </a:solidFill>
              <a:ea typeface="ＭＳ Ｐゴシック" panose="020B0600070205080204" pitchFamily="34" charset="-128"/>
            </a:endParaRPr>
          </a:p>
          <a:p>
            <a:pPr marL="533400" indent="-533400">
              <a:buFont typeface="Wingdings 2" panose="05020102010507070707" pitchFamily="18" charset="2"/>
              <a:buAutoNum type="arabicPeriod"/>
            </a:pPr>
            <a:r>
              <a:rPr lang="en-US" altLang="en-US" sz="2000" dirty="0">
                <a:solidFill>
                  <a:srgbClr val="3B4D9E"/>
                </a:solidFill>
                <a:ea typeface="ＭＳ Ｐゴシック" panose="020B0600070205080204" pitchFamily="34" charset="-128"/>
              </a:rPr>
              <a:t>SRTS programs can be part of the solution</a:t>
            </a:r>
          </a:p>
        </p:txBody>
      </p:sp>
    </p:spTree>
    <p:extLst>
      <p:ext uri="{BB962C8B-B14F-4D97-AF65-F5344CB8AC3E}">
        <p14:creationId xmlns:p14="http://schemas.microsoft.com/office/powerpoint/2010/main" val="6648714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914400"/>
          </a:xfrm>
          <a:solidFill>
            <a:srgbClr val="3B4D9E"/>
          </a:solidFill>
        </p:spPr>
        <p:txBody>
          <a:bodyPr>
            <a:normAutofit/>
          </a:bodyPr>
          <a:lstStyle/>
          <a:p>
            <a:r>
              <a:rPr lang="en-US" altLang="en-US" sz="4000" b="1" dirty="0">
                <a:solidFill>
                  <a:schemeClr val="bg1"/>
                </a:solidFill>
                <a:ea typeface="ＭＳ Ｐゴシック" panose="020B0600070205080204" pitchFamily="34" charset="-128"/>
              </a:rPr>
              <a:t>Good news! </a:t>
            </a:r>
          </a:p>
        </p:txBody>
      </p:sp>
      <p:sp>
        <p:nvSpPr>
          <p:cNvPr id="3" name="Rectangle 3"/>
          <p:cNvSpPr txBox="1">
            <a:spLocks noChangeArrowheads="1"/>
          </p:cNvSpPr>
          <p:nvPr/>
        </p:nvSpPr>
        <p:spPr>
          <a:xfrm>
            <a:off x="167253" y="1307804"/>
            <a:ext cx="7437893" cy="1105897"/>
          </a:xfrm>
          <a:prstGeom prst="rect">
            <a:avLst/>
          </a:prstGeom>
        </p:spPr>
        <p:txBody>
          <a:bodyPr vert="horz" lIns="91440" tIns="45720" rIns="91440" bIns="45720" rtlCol="0">
            <a:normAutofit fontScale="925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marL="0" indent="0">
              <a:spcBef>
                <a:spcPct val="0"/>
              </a:spcBef>
              <a:buFont typeface="Wingdings 2" panose="05020102010507070707" pitchFamily="18" charset="2"/>
              <a:buNone/>
            </a:pPr>
            <a:r>
              <a:rPr lang="en-US" altLang="en-US" sz="2800" dirty="0">
                <a:solidFill>
                  <a:srgbClr val="3B4D9E"/>
                </a:solidFill>
                <a:ea typeface="ＭＳ Ｐゴシック" panose="020B0600070205080204" pitchFamily="34" charset="-128"/>
              </a:rPr>
              <a:t>Communities are taking action on </a:t>
            </a:r>
            <a:r>
              <a:rPr lang="en-US" altLang="en-US" sz="2800" dirty="0" smtClean="0">
                <a:solidFill>
                  <a:srgbClr val="3B4D9E"/>
                </a:solidFill>
                <a:ea typeface="ＭＳ Ｐゴシック" panose="020B0600070205080204" pitchFamily="34" charset="-128"/>
              </a:rPr>
              <a:t>behalf of </a:t>
            </a:r>
            <a:r>
              <a:rPr lang="en-US" altLang="en-US" sz="2800" dirty="0">
                <a:solidFill>
                  <a:srgbClr val="3B4D9E"/>
                </a:solidFill>
                <a:ea typeface="ＭＳ Ｐゴシック" panose="020B0600070205080204" pitchFamily="34" charset="-128"/>
              </a:rPr>
              <a:t>children through Safe Routes to School</a:t>
            </a:r>
          </a:p>
        </p:txBody>
      </p:sp>
      <p:pic>
        <p:nvPicPr>
          <p:cNvPr id="4" name="Picture 10" descr="Latham SRTS 102"/>
          <p:cNvPicPr>
            <a:picLocks noChangeAspect="1" noChangeArrowheads="1"/>
          </p:cNvPicPr>
          <p:nvPr/>
        </p:nvPicPr>
        <p:blipFill>
          <a:blip r:embed="rId3" cstate="print">
            <a:extLst>
              <a:ext uri="{28A0092B-C50C-407E-A947-70E740481C1C}">
                <a14:useLocalDpi xmlns:a14="http://schemas.microsoft.com/office/drawing/2010/main" val="0"/>
              </a:ext>
            </a:extLst>
          </a:blip>
          <a:srcRect l="13197" r="1341"/>
          <a:stretch>
            <a:fillRect/>
          </a:stretch>
        </p:blipFill>
        <p:spPr bwMode="auto">
          <a:xfrm>
            <a:off x="0" y="2593376"/>
            <a:ext cx="2561370" cy="2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l="3999" r="8000"/>
          <a:stretch>
            <a:fillRect/>
          </a:stretch>
        </p:blipFill>
        <p:spPr bwMode="auto">
          <a:xfrm>
            <a:off x="2529036" y="2593376"/>
            <a:ext cx="2510325" cy="2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us_fl_century_century1"/>
          <p:cNvPicPr>
            <a:picLocks noChangeAspect="1" noChangeArrowheads="1"/>
          </p:cNvPicPr>
          <p:nvPr/>
        </p:nvPicPr>
        <p:blipFill>
          <a:blip r:embed="rId5" cstate="print">
            <a:extLst>
              <a:ext uri="{28A0092B-C50C-407E-A947-70E740481C1C}">
                <a14:useLocalDpi xmlns:a14="http://schemas.microsoft.com/office/drawing/2010/main" val="0"/>
              </a:ext>
            </a:extLst>
          </a:blip>
          <a:srcRect l="4910" t="16370" r="14967"/>
          <a:stretch>
            <a:fillRect/>
          </a:stretch>
        </p:blipFill>
        <p:spPr bwMode="auto">
          <a:xfrm>
            <a:off x="5039361" y="2593375"/>
            <a:ext cx="2733039" cy="2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3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1066800"/>
          </a:xfrm>
        </p:spPr>
        <p:txBody>
          <a:bodyPr>
            <a:normAutofit/>
          </a:bodyPr>
          <a:lstStyle/>
          <a:p>
            <a:r>
              <a:rPr lang="en-US" altLang="en-US" sz="3200" b="1" dirty="0" smtClean="0">
                <a:solidFill>
                  <a:srgbClr val="3B4D9E"/>
                </a:solidFill>
                <a:ea typeface="ＭＳ Ｐゴシック" panose="020B0600070205080204" pitchFamily="34" charset="-128"/>
              </a:rPr>
              <a:t>Safe </a:t>
            </a:r>
            <a:r>
              <a:rPr lang="en-US" altLang="en-US" sz="3200" b="1" dirty="0">
                <a:solidFill>
                  <a:srgbClr val="3B4D9E"/>
                </a:solidFill>
                <a:ea typeface="ＭＳ Ｐゴシック" panose="020B0600070205080204" pitchFamily="34" charset="-128"/>
              </a:rPr>
              <a:t>Routes to School programs are part of the solution…</a:t>
            </a:r>
          </a:p>
        </p:txBody>
      </p:sp>
      <p:sp>
        <p:nvSpPr>
          <p:cNvPr id="3" name="Rectangle 9"/>
          <p:cNvSpPr txBox="1">
            <a:spLocks noChangeArrowheads="1"/>
          </p:cNvSpPr>
          <p:nvPr/>
        </p:nvSpPr>
        <p:spPr>
          <a:xfrm>
            <a:off x="459740" y="1247670"/>
            <a:ext cx="2783840" cy="3078480"/>
          </a:xfrm>
          <a:prstGeom prst="rect">
            <a:avLst/>
          </a:prstGeom>
        </p:spPr>
        <p:txBody>
          <a:bodyPr vert="horz" lIns="91440" tIns="45720" rIns="91440" bIns="45720" rtlCol="0">
            <a:no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a:spcBef>
                <a:spcPct val="0"/>
              </a:spcBef>
            </a:pPr>
            <a:r>
              <a:rPr lang="en-US" altLang="en-US" sz="2000" dirty="0">
                <a:solidFill>
                  <a:srgbClr val="3B4D9E"/>
                </a:solidFill>
                <a:ea typeface="ＭＳ Ｐゴシック" panose="020B0600070205080204" pitchFamily="34" charset="-128"/>
              </a:rPr>
              <a:t>to increase physical </a:t>
            </a:r>
            <a:r>
              <a:rPr lang="en-US" altLang="en-US" sz="2000" dirty="0" smtClean="0">
                <a:solidFill>
                  <a:srgbClr val="3B4D9E"/>
                </a:solidFill>
                <a:ea typeface="ＭＳ Ｐゴシック" panose="020B0600070205080204" pitchFamily="34" charset="-128"/>
              </a:rPr>
              <a:t>activity</a:t>
            </a:r>
          </a:p>
          <a:p>
            <a:pPr marL="0" indent="0">
              <a:spcBef>
                <a:spcPct val="0"/>
              </a:spcBef>
              <a:buNone/>
            </a:pPr>
            <a:endParaRPr lang="en-US" altLang="en-US" sz="2000" dirty="0">
              <a:solidFill>
                <a:srgbClr val="3B4D9E"/>
              </a:solidFill>
              <a:ea typeface="ＭＳ Ｐゴシック" panose="020B0600070205080204" pitchFamily="34" charset="-128"/>
            </a:endParaRPr>
          </a:p>
          <a:p>
            <a:pPr>
              <a:spcBef>
                <a:spcPct val="0"/>
              </a:spcBef>
            </a:pPr>
            <a:r>
              <a:rPr lang="en-US" altLang="en-US" sz="2000" dirty="0">
                <a:solidFill>
                  <a:srgbClr val="3B4D9E"/>
                </a:solidFill>
                <a:ea typeface="ＭＳ Ｐゴシック" panose="020B0600070205080204" pitchFamily="34" charset="-128"/>
              </a:rPr>
              <a:t>to improve unsafe walking </a:t>
            </a:r>
            <a:r>
              <a:rPr lang="en-US" altLang="en-US" sz="2000" dirty="0" smtClean="0">
                <a:solidFill>
                  <a:srgbClr val="3B4D9E"/>
                </a:solidFill>
                <a:ea typeface="ＭＳ Ｐゴシック" panose="020B0600070205080204" pitchFamily="34" charset="-128"/>
              </a:rPr>
              <a:t>conditions</a:t>
            </a:r>
          </a:p>
          <a:p>
            <a:pPr marL="0" indent="0">
              <a:spcBef>
                <a:spcPct val="0"/>
              </a:spcBef>
              <a:buNone/>
            </a:pPr>
            <a:endParaRPr lang="en-US" altLang="en-US" sz="2000" dirty="0">
              <a:solidFill>
                <a:srgbClr val="3B4D9E"/>
              </a:solidFill>
              <a:ea typeface="ＭＳ Ｐゴシック" panose="020B0600070205080204" pitchFamily="34" charset="-128"/>
            </a:endParaRPr>
          </a:p>
          <a:p>
            <a:pPr>
              <a:spcBef>
                <a:spcPct val="0"/>
              </a:spcBef>
            </a:pPr>
            <a:r>
              <a:rPr lang="en-US" altLang="en-US" sz="2000" dirty="0">
                <a:solidFill>
                  <a:srgbClr val="3B4D9E"/>
                </a:solidFill>
                <a:ea typeface="ＭＳ Ｐゴシック" panose="020B0600070205080204" pitchFamily="34" charset="-128"/>
              </a:rPr>
              <a:t>to improve poor air quality by reducing vehicle emissions</a:t>
            </a:r>
          </a:p>
        </p:txBody>
      </p:sp>
      <p:pic>
        <p:nvPicPr>
          <p:cNvPr id="4" name="Picture 7" descr="lenexa ks cynecki biker dad and son"/>
          <p:cNvPicPr>
            <a:picLocks noChangeAspect="1" noChangeArrowheads="1"/>
          </p:cNvPicPr>
          <p:nvPr/>
        </p:nvPicPr>
        <p:blipFill>
          <a:blip r:embed="rId3" cstate="print">
            <a:extLst>
              <a:ext uri="{28A0092B-C50C-407E-A947-70E740481C1C}">
                <a14:useLocalDpi xmlns:a14="http://schemas.microsoft.com/office/drawing/2010/main" val="0"/>
              </a:ext>
            </a:extLst>
          </a:blip>
          <a:srcRect l="6288" t="748" r="22672"/>
          <a:stretch>
            <a:fillRect/>
          </a:stretch>
        </p:blipFill>
        <p:spPr bwMode="auto">
          <a:xfrm>
            <a:off x="3703320" y="985002"/>
            <a:ext cx="4069080" cy="405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902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1"/>
            <a:ext cx="7772400" cy="903767"/>
          </a:xfrm>
          <a:solidFill>
            <a:srgbClr val="3B4D9E"/>
          </a:solidFill>
        </p:spPr>
        <p:txBody>
          <a:bodyPr>
            <a:normAutofit fontScale="90000"/>
          </a:bodyPr>
          <a:lstStyle/>
          <a:p>
            <a:r>
              <a:rPr lang="en-US" altLang="en-US" sz="3600" b="1" dirty="0">
                <a:solidFill>
                  <a:schemeClr val="bg1"/>
                </a:solidFill>
                <a:ea typeface="ＭＳ Ｐゴシック" panose="020B0600070205080204" pitchFamily="34" charset="-128"/>
              </a:rPr>
              <a:t>More benefits of SRTS programs</a:t>
            </a:r>
          </a:p>
        </p:txBody>
      </p:sp>
      <p:sp>
        <p:nvSpPr>
          <p:cNvPr id="3" name="Rectangle 3"/>
          <p:cNvSpPr>
            <a:spLocks noGrp="1" noChangeArrowheads="1"/>
          </p:cNvSpPr>
          <p:nvPr>
            <p:ph idx="1"/>
          </p:nvPr>
        </p:nvSpPr>
        <p:spPr>
          <a:xfrm>
            <a:off x="175437" y="1179234"/>
            <a:ext cx="7421526" cy="3629719"/>
          </a:xfrm>
          <a:solidFill>
            <a:schemeClr val="bg1"/>
          </a:solidFill>
        </p:spPr>
        <p:txBody>
          <a:bodyPr>
            <a:normAutofit fontScale="85000" lnSpcReduction="20000"/>
          </a:bodyPr>
          <a:lstStyle/>
          <a:p>
            <a:pPr eaLnBrk="1" hangingPunct="1">
              <a:lnSpc>
                <a:spcPct val="80000"/>
              </a:lnSpc>
            </a:pPr>
            <a:r>
              <a:rPr lang="en-US" altLang="en-US" sz="2000" dirty="0">
                <a:solidFill>
                  <a:srgbClr val="3B4D9E"/>
                </a:solidFill>
                <a:ea typeface="ＭＳ Ｐゴシック" panose="020B0600070205080204" pitchFamily="34" charset="-128"/>
              </a:rPr>
              <a:t>Reduce traffic congestion around schools</a:t>
            </a:r>
          </a:p>
          <a:p>
            <a:pPr eaLnBrk="1" hangingPunct="1">
              <a:lnSpc>
                <a:spcPct val="80000"/>
              </a:lnSpc>
            </a:pPr>
            <a:endParaRPr lang="en-US" altLang="en-US" sz="2000" dirty="0">
              <a:solidFill>
                <a:srgbClr val="3B4D9E"/>
              </a:solidFill>
              <a:ea typeface="ＭＳ Ｐゴシック" panose="020B0600070205080204" pitchFamily="34" charset="-128"/>
            </a:endParaRPr>
          </a:p>
          <a:p>
            <a:pPr eaLnBrk="1" hangingPunct="1">
              <a:lnSpc>
                <a:spcPct val="80000"/>
              </a:lnSpc>
            </a:pPr>
            <a:r>
              <a:rPr lang="en-US" altLang="en-US" sz="2000" dirty="0">
                <a:solidFill>
                  <a:srgbClr val="3B4D9E"/>
                </a:solidFill>
                <a:ea typeface="ＭＳ Ｐゴシック" panose="020B0600070205080204" pitchFamily="34" charset="-128"/>
              </a:rPr>
              <a:t>Cost savings for schools (reduce need for </a:t>
            </a:r>
            <a:r>
              <a:rPr lang="ja-JP" altLang="en-US" sz="2000" dirty="0">
                <a:solidFill>
                  <a:srgbClr val="3B4D9E"/>
                </a:solidFill>
                <a:ea typeface="ＭＳ Ｐゴシック" panose="020B0600070205080204" pitchFamily="34" charset="-128"/>
              </a:rPr>
              <a:t>“</a:t>
            </a:r>
            <a:r>
              <a:rPr lang="en-US" altLang="ja-JP" sz="2000" dirty="0">
                <a:solidFill>
                  <a:srgbClr val="3B4D9E"/>
                </a:solidFill>
                <a:ea typeface="ＭＳ Ｐゴシック" panose="020B0600070205080204" pitchFamily="34" charset="-128"/>
              </a:rPr>
              <a:t>hazard</a:t>
            </a:r>
            <a:r>
              <a:rPr lang="ja-JP" altLang="en-US" sz="2000" dirty="0">
                <a:solidFill>
                  <a:srgbClr val="3B4D9E"/>
                </a:solidFill>
                <a:ea typeface="ＭＳ Ｐゴシック" panose="020B0600070205080204" pitchFamily="34" charset="-128"/>
              </a:rPr>
              <a:t>”</a:t>
            </a:r>
            <a:r>
              <a:rPr lang="en-US" altLang="ja-JP" sz="2000" dirty="0">
                <a:solidFill>
                  <a:srgbClr val="3B4D9E"/>
                </a:solidFill>
                <a:ea typeface="ＭＳ Ｐゴシック" panose="020B0600070205080204" pitchFamily="34" charset="-128"/>
              </a:rPr>
              <a:t> busing)</a:t>
            </a:r>
          </a:p>
          <a:p>
            <a:endParaRPr lang="en-US" altLang="en-US" sz="2000" dirty="0">
              <a:solidFill>
                <a:srgbClr val="3B4D9E"/>
              </a:solidFill>
              <a:ea typeface="ＭＳ Ｐゴシック" panose="020B0600070205080204" pitchFamily="34" charset="-128"/>
            </a:endParaRPr>
          </a:p>
          <a:p>
            <a:r>
              <a:rPr lang="en-US" altLang="en-US" sz="2000" dirty="0">
                <a:solidFill>
                  <a:srgbClr val="3B4D9E"/>
                </a:solidFill>
                <a:ea typeface="ＭＳ Ｐゴシック" panose="020B0600070205080204" pitchFamily="34" charset="-128"/>
              </a:rPr>
              <a:t>Increase child</a:t>
            </a:r>
            <a:r>
              <a:rPr lang="ja-JP" altLang="en-US" sz="2000" dirty="0">
                <a:solidFill>
                  <a:srgbClr val="3B4D9E"/>
                </a:solidFill>
                <a:ea typeface="ＭＳ Ｐゴシック" panose="020B0600070205080204" pitchFamily="34" charset="-128"/>
              </a:rPr>
              <a:t>’</a:t>
            </a:r>
            <a:r>
              <a:rPr lang="en-US" altLang="ja-JP" sz="2000" dirty="0">
                <a:solidFill>
                  <a:srgbClr val="3B4D9E"/>
                </a:solidFill>
                <a:ea typeface="ＭＳ Ｐゴシック" panose="020B0600070205080204" pitchFamily="34" charset="-128"/>
              </a:rPr>
              <a:t>s sense of freedom and responsibility</a:t>
            </a:r>
          </a:p>
          <a:p>
            <a:endParaRPr lang="en-US" altLang="en-US" sz="2000" dirty="0">
              <a:solidFill>
                <a:srgbClr val="3B4D9E"/>
              </a:solidFill>
              <a:ea typeface="ＭＳ Ｐゴシック" panose="020B0600070205080204" pitchFamily="34" charset="-128"/>
            </a:endParaRPr>
          </a:p>
          <a:p>
            <a:r>
              <a:rPr lang="en-US" altLang="en-US" sz="2000" dirty="0">
                <a:solidFill>
                  <a:srgbClr val="3B4D9E"/>
                </a:solidFill>
                <a:ea typeface="ＭＳ Ｐゴシック" panose="020B0600070205080204" pitchFamily="34" charset="-128"/>
              </a:rPr>
              <a:t>Teach fundamental safety skills</a:t>
            </a:r>
          </a:p>
          <a:p>
            <a:endParaRPr lang="en-US" altLang="en-US" sz="2000" dirty="0">
              <a:solidFill>
                <a:srgbClr val="3B4D9E"/>
              </a:solidFill>
              <a:ea typeface="ＭＳ Ｐゴシック" panose="020B0600070205080204" pitchFamily="34" charset="-128"/>
            </a:endParaRPr>
          </a:p>
          <a:p>
            <a:r>
              <a:rPr lang="en-US" altLang="en-US" sz="2000" dirty="0">
                <a:solidFill>
                  <a:srgbClr val="3B4D9E"/>
                </a:solidFill>
                <a:ea typeface="ＭＳ Ｐゴシック" panose="020B0600070205080204" pitchFamily="34" charset="-128"/>
              </a:rPr>
              <a:t>Strengthen family bonds</a:t>
            </a:r>
          </a:p>
          <a:p>
            <a:endParaRPr lang="en-US" altLang="en-US" sz="2000" dirty="0">
              <a:solidFill>
                <a:srgbClr val="3B4D9E"/>
              </a:solidFill>
              <a:ea typeface="ＭＳ Ｐゴシック" panose="020B0600070205080204" pitchFamily="34" charset="-128"/>
            </a:endParaRPr>
          </a:p>
          <a:p>
            <a:r>
              <a:rPr lang="en-US" altLang="en-US" sz="2000" dirty="0">
                <a:solidFill>
                  <a:srgbClr val="3B4D9E"/>
                </a:solidFill>
                <a:ea typeface="ＭＳ Ｐゴシック" panose="020B0600070205080204" pitchFamily="34" charset="-128"/>
              </a:rPr>
              <a:t>Benefit local economy</a:t>
            </a:r>
          </a:p>
          <a:p>
            <a:pPr>
              <a:buFont typeface="Wingdings 2" panose="05020102010507070707" pitchFamily="18" charset="2"/>
              <a:buNone/>
            </a:pPr>
            <a:endParaRPr lang="en-US" altLang="en-US" sz="2000" dirty="0">
              <a:solidFill>
                <a:srgbClr val="3B4D9E"/>
              </a:solidFill>
              <a:ea typeface="ＭＳ Ｐゴシック" panose="020B0600070205080204" pitchFamily="34" charset="-128"/>
            </a:endParaRPr>
          </a:p>
          <a:p>
            <a:r>
              <a:rPr lang="en-US" altLang="en-US" sz="2000" dirty="0">
                <a:solidFill>
                  <a:srgbClr val="3B4D9E"/>
                </a:solidFill>
                <a:ea typeface="ＭＳ Ｐゴシック" panose="020B0600070205080204" pitchFamily="34" charset="-128"/>
              </a:rPr>
              <a:t>Provide more transportation options for everyone</a:t>
            </a:r>
          </a:p>
          <a:p>
            <a:pPr>
              <a:buFont typeface="Wingdings 2" panose="05020102010507070707" pitchFamily="18" charset="2"/>
              <a:buNone/>
            </a:pPr>
            <a:endParaRPr lang="en-US" altLang="en-US" sz="2000" dirty="0">
              <a:solidFill>
                <a:srgbClr val="3B4D9E"/>
              </a:solidFill>
              <a:ea typeface="ＭＳ Ｐゴシック" panose="020B0600070205080204" pitchFamily="34" charset="-128"/>
            </a:endParaRPr>
          </a:p>
          <a:p>
            <a:endParaRPr lang="en-US" altLang="en-US" sz="2000" dirty="0">
              <a:solidFill>
                <a:srgbClr val="3B4D9E"/>
              </a:solidFill>
              <a:ea typeface="ＭＳ Ｐゴシック" panose="020B0600070205080204" pitchFamily="34" charset="-128"/>
            </a:endParaRPr>
          </a:p>
        </p:txBody>
      </p:sp>
    </p:spTree>
    <p:extLst>
      <p:ext uri="{BB962C8B-B14F-4D97-AF65-F5344CB8AC3E}">
        <p14:creationId xmlns:p14="http://schemas.microsoft.com/office/powerpoint/2010/main" val="535393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843520" cy="802640"/>
          </a:xfrm>
          <a:solidFill>
            <a:srgbClr val="A4C339"/>
          </a:solidFill>
        </p:spPr>
        <p:txBody>
          <a:bodyPr>
            <a:normAutofit/>
          </a:bodyPr>
          <a:lstStyle/>
          <a:p>
            <a:r>
              <a:rPr lang="en-US" altLang="en-US" sz="3600" b="1" dirty="0">
                <a:ea typeface="ＭＳ Ｐゴシック" panose="020B0600070205080204" pitchFamily="34" charset="-128"/>
              </a:rPr>
              <a:t>Elements of SRTS programs</a:t>
            </a:r>
          </a:p>
        </p:txBody>
      </p:sp>
      <p:sp>
        <p:nvSpPr>
          <p:cNvPr id="3" name="Rectangle 3"/>
          <p:cNvSpPr txBox="1">
            <a:spLocks noChangeArrowheads="1"/>
          </p:cNvSpPr>
          <p:nvPr/>
        </p:nvSpPr>
        <p:spPr>
          <a:xfrm>
            <a:off x="121566" y="1098955"/>
            <a:ext cx="3114394" cy="3853632"/>
          </a:xfrm>
          <a:prstGeom prst="rect">
            <a:avLst/>
          </a:prstGeom>
        </p:spPr>
        <p:txBody>
          <a:bodyPr vert="horz" lIns="91440" tIns="45720" rIns="91440" bIns="45720" rtlCol="0">
            <a:normAutofit fontScale="85000" lnSpcReduction="200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800" dirty="0" smtClean="0">
                <a:solidFill>
                  <a:srgbClr val="3B4D9E"/>
                </a:solidFill>
                <a:ea typeface="ＭＳ Ｐゴシック" panose="020B0600070205080204" pitchFamily="34" charset="-128"/>
              </a:rPr>
              <a:t>Equity</a:t>
            </a:r>
          </a:p>
          <a:p>
            <a:endParaRPr lang="en-US" altLang="en-US" sz="2800" dirty="0">
              <a:solidFill>
                <a:srgbClr val="3B4D9E"/>
              </a:solidFill>
              <a:ea typeface="ＭＳ Ｐゴシック" panose="020B0600070205080204" pitchFamily="34" charset="-128"/>
            </a:endParaRPr>
          </a:p>
          <a:p>
            <a:r>
              <a:rPr lang="en-US" altLang="en-US" sz="2800" dirty="0" smtClean="0">
                <a:solidFill>
                  <a:srgbClr val="3B4D9E"/>
                </a:solidFill>
                <a:ea typeface="ＭＳ Ｐゴシック" panose="020B0600070205080204" pitchFamily="34" charset="-128"/>
              </a:rPr>
              <a:t>Education</a:t>
            </a:r>
            <a:endParaRPr lang="en-US" altLang="en-US" sz="2800" dirty="0">
              <a:solidFill>
                <a:srgbClr val="3B4D9E"/>
              </a:solidFill>
              <a:ea typeface="ＭＳ Ｐゴシック" panose="020B0600070205080204" pitchFamily="34" charset="-128"/>
            </a:endParaRPr>
          </a:p>
          <a:p>
            <a:endParaRPr lang="en-US" altLang="en-US" sz="2800" dirty="0">
              <a:solidFill>
                <a:srgbClr val="3B4D9E"/>
              </a:solidFill>
              <a:ea typeface="ＭＳ Ｐゴシック" panose="020B0600070205080204" pitchFamily="34" charset="-128"/>
            </a:endParaRPr>
          </a:p>
          <a:p>
            <a:r>
              <a:rPr lang="en-US" altLang="en-US" sz="2800" dirty="0">
                <a:solidFill>
                  <a:srgbClr val="3B4D9E"/>
                </a:solidFill>
                <a:ea typeface="ＭＳ Ｐゴシック" panose="020B0600070205080204" pitchFamily="34" charset="-128"/>
              </a:rPr>
              <a:t>Encouragement</a:t>
            </a:r>
          </a:p>
          <a:p>
            <a:endParaRPr lang="en-US" altLang="en-US" sz="2800" dirty="0">
              <a:solidFill>
                <a:srgbClr val="3B4D9E"/>
              </a:solidFill>
              <a:ea typeface="ＭＳ Ｐゴシック" panose="020B0600070205080204" pitchFamily="34" charset="-128"/>
            </a:endParaRPr>
          </a:p>
          <a:p>
            <a:r>
              <a:rPr lang="en-US" altLang="en-US" sz="2800" dirty="0">
                <a:solidFill>
                  <a:srgbClr val="3B4D9E"/>
                </a:solidFill>
                <a:ea typeface="ＭＳ Ｐゴシック" panose="020B0600070205080204" pitchFamily="34" charset="-128"/>
              </a:rPr>
              <a:t>Enforcement</a:t>
            </a:r>
          </a:p>
          <a:p>
            <a:endParaRPr lang="en-US" altLang="en-US" sz="2800" dirty="0">
              <a:solidFill>
                <a:srgbClr val="3B4D9E"/>
              </a:solidFill>
              <a:ea typeface="ＭＳ Ｐゴシック" panose="020B0600070205080204" pitchFamily="34" charset="-128"/>
            </a:endParaRPr>
          </a:p>
          <a:p>
            <a:r>
              <a:rPr lang="en-US" altLang="en-US" sz="2800" dirty="0">
                <a:solidFill>
                  <a:srgbClr val="3B4D9E"/>
                </a:solidFill>
                <a:ea typeface="ＭＳ Ｐゴシック" panose="020B0600070205080204" pitchFamily="34" charset="-128"/>
              </a:rPr>
              <a:t>Engineering</a:t>
            </a:r>
          </a:p>
          <a:p>
            <a:endParaRPr lang="en-US" altLang="en-US" sz="2800" dirty="0">
              <a:solidFill>
                <a:srgbClr val="3B4D9E"/>
              </a:solidFill>
              <a:ea typeface="ＭＳ Ｐゴシック" panose="020B0600070205080204" pitchFamily="34" charset="-128"/>
            </a:endParaRPr>
          </a:p>
          <a:p>
            <a:r>
              <a:rPr lang="en-US" altLang="en-US" sz="2800" dirty="0">
                <a:solidFill>
                  <a:srgbClr val="3B4D9E"/>
                </a:solidFill>
                <a:ea typeface="ＭＳ Ｐゴシック" panose="020B0600070205080204" pitchFamily="34" charset="-128"/>
              </a:rPr>
              <a:t>Evaluation</a:t>
            </a:r>
          </a:p>
        </p:txBody>
      </p:sp>
      <p:pic>
        <p:nvPicPr>
          <p:cNvPr id="4" name="Picture 5" descr="us_va_woodbridge_kilby walking sidewalk kids only"/>
          <p:cNvPicPr>
            <a:picLocks noChangeAspect="1" noChangeArrowheads="1"/>
          </p:cNvPicPr>
          <p:nvPr/>
        </p:nvPicPr>
        <p:blipFill>
          <a:blip r:embed="rId3" cstate="print">
            <a:extLst>
              <a:ext uri="{28A0092B-C50C-407E-A947-70E740481C1C}">
                <a14:useLocalDpi xmlns:a14="http://schemas.microsoft.com/office/drawing/2010/main" val="0"/>
              </a:ext>
            </a:extLst>
          </a:blip>
          <a:srcRect t="1500" r="15054"/>
          <a:stretch>
            <a:fillRect/>
          </a:stretch>
        </p:blipFill>
        <p:spPr bwMode="auto">
          <a:xfrm>
            <a:off x="2910840" y="802640"/>
            <a:ext cx="4861560" cy="422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566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An image of four people of differing heights and physical abilities with bicycles. The first panel, labeled equality, shows them all with the same size bicycle, which fitss none of them particularly well. The second, labeled equity, shows them each riding a bicycle that fits them."/>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479" y="723016"/>
            <a:ext cx="7655442" cy="430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0"/>
            <a:ext cx="7772400" cy="723016"/>
          </a:xfrm>
          <a:solidFill>
            <a:srgbClr val="A4C339"/>
          </a:solidFill>
        </p:spPr>
        <p:txBody>
          <a:bodyPr/>
          <a:lstStyle/>
          <a:p>
            <a:r>
              <a:rPr lang="en-US" b="1" dirty="0" smtClean="0"/>
              <a:t>Equity</a:t>
            </a:r>
            <a:endParaRPr lang="en-US" b="1" dirty="0"/>
          </a:p>
        </p:txBody>
      </p:sp>
    </p:spTree>
    <p:extLst>
      <p:ext uri="{BB962C8B-B14F-4D97-AF65-F5344CB8AC3E}">
        <p14:creationId xmlns:p14="http://schemas.microsoft.com/office/powerpoint/2010/main" val="976972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853440"/>
          </a:xfrm>
          <a:solidFill>
            <a:srgbClr val="A4C339"/>
          </a:solidFill>
        </p:spPr>
        <p:txBody>
          <a:bodyPr/>
          <a:lstStyle/>
          <a:p>
            <a:r>
              <a:rPr lang="en-US" altLang="en-US" sz="4400" b="1" dirty="0">
                <a:ea typeface="ＭＳ Ｐゴシック" panose="020B0600070205080204" pitchFamily="34" charset="-128"/>
              </a:rPr>
              <a:t>Education</a:t>
            </a:r>
          </a:p>
        </p:txBody>
      </p:sp>
      <p:sp>
        <p:nvSpPr>
          <p:cNvPr id="3" name="Rectangle 3"/>
          <p:cNvSpPr txBox="1">
            <a:spLocks noChangeArrowheads="1"/>
          </p:cNvSpPr>
          <p:nvPr/>
        </p:nvSpPr>
        <p:spPr>
          <a:xfrm>
            <a:off x="148856" y="999459"/>
            <a:ext cx="4157330" cy="3724941"/>
          </a:xfrm>
          <a:prstGeom prst="rect">
            <a:avLst/>
          </a:prstGeom>
        </p:spPr>
        <p:txBody>
          <a:bodyPr vert="horz" lIns="91440" tIns="45720" rIns="91440" bIns="45720" rtlCol="0">
            <a:normAutofit fontScale="925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400" dirty="0">
                <a:solidFill>
                  <a:srgbClr val="3B4D9E"/>
                </a:solidFill>
                <a:ea typeface="ＭＳ Ｐゴシック" panose="020B0600070205080204" pitchFamily="34" charset="-128"/>
              </a:rPr>
              <a:t>Teaches safety skills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Creates safety awareness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Fosters life-long safety habits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Includes parents, neighbors and other drivers</a:t>
            </a:r>
          </a:p>
        </p:txBody>
      </p:sp>
      <p:pic>
        <p:nvPicPr>
          <p:cNvPr id="4" name="Picture 5" descr="us_il_champaign1"/>
          <p:cNvPicPr>
            <a:picLocks noChangeAspect="1" noChangeArrowheads="1"/>
          </p:cNvPicPr>
          <p:nvPr/>
        </p:nvPicPr>
        <p:blipFill>
          <a:blip r:embed="rId3" cstate="print">
            <a:extLst>
              <a:ext uri="{28A0092B-C50C-407E-A947-70E740481C1C}">
                <a14:useLocalDpi xmlns:a14="http://schemas.microsoft.com/office/drawing/2010/main" val="0"/>
              </a:ext>
            </a:extLst>
          </a:blip>
          <a:srcRect t="6265" r="46634" b="9035"/>
          <a:stretch>
            <a:fillRect/>
          </a:stretch>
        </p:blipFill>
        <p:spPr bwMode="auto">
          <a:xfrm>
            <a:off x="4263370" y="853440"/>
            <a:ext cx="3509030"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496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
          <p:cNvSpPr>
            <a:spLocks noGrp="1" noChangeArrowheads="1"/>
          </p:cNvSpPr>
          <p:nvPr>
            <p:ph type="title"/>
          </p:nvPr>
        </p:nvSpPr>
        <p:spPr>
          <a:xfrm>
            <a:off x="0" y="0"/>
            <a:ext cx="7772400" cy="924560"/>
          </a:xfrm>
          <a:solidFill>
            <a:srgbClr val="A4C339"/>
          </a:solidFill>
        </p:spPr>
        <p:txBody>
          <a:bodyPr/>
          <a:lstStyle/>
          <a:p>
            <a:r>
              <a:rPr lang="en-US" altLang="en-US" sz="4400" b="1" dirty="0">
                <a:ea typeface="ＭＳ Ｐゴシック" panose="020B0600070205080204" pitchFamily="34" charset="-128"/>
              </a:rPr>
              <a:t>Encouragement</a:t>
            </a:r>
          </a:p>
        </p:txBody>
      </p:sp>
      <p:sp>
        <p:nvSpPr>
          <p:cNvPr id="3" name="Rectangle 2"/>
          <p:cNvSpPr txBox="1">
            <a:spLocks noChangeArrowheads="1"/>
          </p:cNvSpPr>
          <p:nvPr/>
        </p:nvSpPr>
        <p:spPr>
          <a:xfrm>
            <a:off x="138223" y="1130829"/>
            <a:ext cx="3316780" cy="3692097"/>
          </a:xfrm>
          <a:prstGeom prst="rect">
            <a:avLst/>
          </a:prstGeom>
        </p:spPr>
        <p:txBody>
          <a:bodyPr vert="horz" lIns="91440" tIns="45720" rIns="91440" bIns="45720" rtlCol="0">
            <a:normAutofit lnSpcReduction="100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400" dirty="0">
                <a:solidFill>
                  <a:srgbClr val="3B4D9E"/>
                </a:solidFill>
                <a:ea typeface="ＭＳ Ｐゴシック" panose="020B0600070205080204" pitchFamily="34" charset="-128"/>
              </a:rPr>
              <a:t>Increases popularity of walking and bicycling</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Is an easy way to start SRTS programs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Emphasizes fun of walking and biking</a:t>
            </a:r>
          </a:p>
        </p:txBody>
      </p:sp>
      <p:pic>
        <p:nvPicPr>
          <p:cNvPr id="4" name="Picture 37"/>
          <p:cNvPicPr>
            <a:picLocks noChangeAspect="1" noChangeArrowheads="1"/>
          </p:cNvPicPr>
          <p:nvPr/>
        </p:nvPicPr>
        <p:blipFill>
          <a:blip r:embed="rId3">
            <a:extLst>
              <a:ext uri="{28A0092B-C50C-407E-A947-70E740481C1C}">
                <a14:useLocalDpi xmlns:a14="http://schemas.microsoft.com/office/drawing/2010/main" val="0"/>
              </a:ext>
            </a:extLst>
          </a:blip>
          <a:srcRect l="21094" t="3125" r="10376"/>
          <a:stretch>
            <a:fillRect/>
          </a:stretch>
        </p:blipFill>
        <p:spPr bwMode="auto">
          <a:xfrm>
            <a:off x="3455003" y="924558"/>
            <a:ext cx="4317397" cy="410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970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843280"/>
          </a:xfrm>
          <a:solidFill>
            <a:srgbClr val="A4C339"/>
          </a:solidFill>
        </p:spPr>
        <p:txBody>
          <a:bodyPr/>
          <a:lstStyle/>
          <a:p>
            <a:r>
              <a:rPr lang="en-US" altLang="en-US" sz="4400" b="1" dirty="0">
                <a:ea typeface="ＭＳ Ｐゴシック" panose="020B0600070205080204" pitchFamily="34" charset="-128"/>
              </a:rPr>
              <a:t>Enforcement</a:t>
            </a:r>
          </a:p>
        </p:txBody>
      </p:sp>
      <p:pic>
        <p:nvPicPr>
          <p:cNvPr id="3" name="Picture 7" descr="Barnes MJC (42)"/>
          <p:cNvPicPr>
            <a:picLocks noChangeAspect="1" noChangeArrowheads="1"/>
          </p:cNvPicPr>
          <p:nvPr/>
        </p:nvPicPr>
        <p:blipFill>
          <a:blip r:embed="rId3" cstate="print">
            <a:extLst>
              <a:ext uri="{28A0092B-C50C-407E-A947-70E740481C1C}">
                <a14:useLocalDpi xmlns:a14="http://schemas.microsoft.com/office/drawing/2010/main" val="0"/>
              </a:ext>
            </a:extLst>
          </a:blip>
          <a:srcRect l="30338" t="6584" r="12819" b="7182"/>
          <a:stretch>
            <a:fillRect/>
          </a:stretch>
        </p:blipFill>
        <p:spPr bwMode="auto">
          <a:xfrm>
            <a:off x="4253023" y="926312"/>
            <a:ext cx="3519377" cy="381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txBox="1">
            <a:spLocks noChangeArrowheads="1"/>
          </p:cNvSpPr>
          <p:nvPr/>
        </p:nvSpPr>
        <p:spPr>
          <a:xfrm>
            <a:off x="116958" y="1062688"/>
            <a:ext cx="4136065" cy="3674731"/>
          </a:xfrm>
          <a:prstGeom prst="rect">
            <a:avLst/>
          </a:prstGeom>
        </p:spPr>
        <p:txBody>
          <a:bodyPr vert="horz" lIns="91440" tIns="45720" rIns="91440" bIns="45720" rtlCol="0">
            <a:normAutofit fontScale="925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400" dirty="0">
                <a:solidFill>
                  <a:srgbClr val="3B4D9E"/>
                </a:solidFill>
                <a:ea typeface="ＭＳ Ｐゴシック" panose="020B0600070205080204" pitchFamily="34" charset="-128"/>
              </a:rPr>
              <a:t>Increases awareness of pedestrians and bicyclists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Improves driver behavior</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Helps children follow traffic rules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Decreases parent perceptions of danger</a:t>
            </a:r>
          </a:p>
          <a:p>
            <a:endParaRPr lang="en-US" altLang="en-US" sz="2400" dirty="0">
              <a:solidFill>
                <a:srgbClr val="3B4D9E"/>
              </a:solidFill>
              <a:ea typeface="ＭＳ Ｐゴシック" panose="020B0600070205080204" pitchFamily="34" charset="-128"/>
            </a:endParaRPr>
          </a:p>
        </p:txBody>
      </p:sp>
    </p:spTree>
    <p:extLst>
      <p:ext uri="{BB962C8B-B14F-4D97-AF65-F5344CB8AC3E}">
        <p14:creationId xmlns:p14="http://schemas.microsoft.com/office/powerpoint/2010/main" val="2628504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 y="0"/>
            <a:ext cx="7772400" cy="822960"/>
          </a:xfrm>
          <a:solidFill>
            <a:srgbClr val="A4C339"/>
          </a:solidFill>
        </p:spPr>
        <p:txBody>
          <a:bodyPr/>
          <a:lstStyle/>
          <a:p>
            <a:r>
              <a:rPr lang="en-US" altLang="en-US" sz="4400" b="1" dirty="0">
                <a:ea typeface="ＭＳ Ｐゴシック" panose="020B0600070205080204" pitchFamily="34" charset="-128"/>
              </a:rPr>
              <a:t>Engineering</a:t>
            </a:r>
          </a:p>
        </p:txBody>
      </p:sp>
      <p:sp>
        <p:nvSpPr>
          <p:cNvPr id="3" name="Rectangle 3"/>
          <p:cNvSpPr txBox="1">
            <a:spLocks noChangeArrowheads="1"/>
          </p:cNvSpPr>
          <p:nvPr/>
        </p:nvSpPr>
        <p:spPr>
          <a:xfrm>
            <a:off x="116958" y="1044892"/>
            <a:ext cx="2920031" cy="3836988"/>
          </a:xfrm>
          <a:prstGeom prst="rect">
            <a:avLst/>
          </a:prstGeom>
        </p:spPr>
        <p:txBody>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400" dirty="0">
                <a:solidFill>
                  <a:srgbClr val="3B4D9E"/>
                </a:solidFill>
                <a:ea typeface="ＭＳ Ｐゴシック" panose="020B0600070205080204" pitchFamily="34" charset="-128"/>
              </a:rPr>
              <a:t>Creates safer, more accessible settings for walking and bicycling</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Can influence the way people behave</a:t>
            </a:r>
          </a:p>
        </p:txBody>
      </p:sp>
      <p:pic>
        <p:nvPicPr>
          <p:cNvPr id="4" name="Picture 6" descr="Century MS (70)"/>
          <p:cNvPicPr>
            <a:picLocks noChangeAspect="1" noChangeArrowheads="1"/>
          </p:cNvPicPr>
          <p:nvPr/>
        </p:nvPicPr>
        <p:blipFill>
          <a:blip r:embed="rId3" cstate="print">
            <a:extLst>
              <a:ext uri="{28A0092B-C50C-407E-A947-70E740481C1C}">
                <a14:useLocalDpi xmlns:a14="http://schemas.microsoft.com/office/drawing/2010/main" val="0"/>
              </a:ext>
            </a:extLst>
          </a:blip>
          <a:srcRect l="7954" t="1663" r="13052"/>
          <a:stretch>
            <a:fillRect/>
          </a:stretch>
        </p:blipFill>
        <p:spPr bwMode="auto">
          <a:xfrm>
            <a:off x="3036989" y="822960"/>
            <a:ext cx="4735413"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41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822960"/>
          </a:xfrm>
          <a:solidFill>
            <a:srgbClr val="A4C339"/>
          </a:solidFill>
        </p:spPr>
        <p:txBody>
          <a:bodyPr/>
          <a:lstStyle/>
          <a:p>
            <a:r>
              <a:rPr lang="en-US" altLang="en-US" sz="4400" b="1" dirty="0">
                <a:ea typeface="ＭＳ Ｐゴシック" panose="020B0600070205080204" pitchFamily="34" charset="-128"/>
              </a:rPr>
              <a:t>Evaluation</a:t>
            </a:r>
          </a:p>
        </p:txBody>
      </p:sp>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l="33000" t="20399" r="32249" b="9599"/>
          <a:stretch>
            <a:fillRect/>
          </a:stretch>
        </p:blipFill>
        <p:spPr bwMode="auto">
          <a:xfrm>
            <a:off x="782432" y="1082870"/>
            <a:ext cx="2545954" cy="32050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l="33000" t="20399" r="32253" b="10800"/>
          <a:stretch>
            <a:fillRect/>
          </a:stretch>
        </p:blipFill>
        <p:spPr bwMode="auto">
          <a:xfrm>
            <a:off x="4271690" y="1073701"/>
            <a:ext cx="2596581" cy="3214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0" y="4538663"/>
            <a:ext cx="7772400" cy="490537"/>
          </a:xfrm>
          <a:prstGeom prst="rect">
            <a:avLst/>
          </a:prstGeom>
        </p:spPr>
        <p:txBody>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algn="ctr">
              <a:buFont typeface="Wingdings 2" panose="05020102010507070707" pitchFamily="18" charset="2"/>
              <a:buNone/>
            </a:pPr>
            <a:r>
              <a:rPr lang="en-US" altLang="en-US" sz="2400" dirty="0">
                <a:solidFill>
                  <a:srgbClr val="3B4D9E"/>
                </a:solidFill>
                <a:ea typeface="ＭＳ Ｐゴシック" panose="020B0600070205080204" pitchFamily="34" charset="-128"/>
              </a:rPr>
              <a:t>Is the program making a difference?</a:t>
            </a:r>
          </a:p>
        </p:txBody>
      </p:sp>
    </p:spTree>
    <p:extLst>
      <p:ext uri="{BB962C8B-B14F-4D97-AF65-F5344CB8AC3E}">
        <p14:creationId xmlns:p14="http://schemas.microsoft.com/office/powerpoint/2010/main" val="379169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descr="Chamberlin MJC (16)dropoffchaose"/>
          <p:cNvPicPr>
            <a:picLocks noChangeAspect="1" noChangeArrowheads="1"/>
          </p:cNvPicPr>
          <p:nvPr/>
        </p:nvPicPr>
        <p:blipFill>
          <a:blip r:embed="rId3">
            <a:extLst>
              <a:ext uri="{28A0092B-C50C-407E-A947-70E740481C1C}">
                <a14:useLocalDpi xmlns:a14="http://schemas.microsoft.com/office/drawing/2010/main" val="0"/>
              </a:ext>
            </a:extLst>
          </a:blip>
          <a:srcRect l="12766" t="34541" r="14864" b="4309"/>
          <a:stretch>
            <a:fillRect/>
          </a:stretch>
        </p:blipFill>
        <p:spPr bwMode="auto">
          <a:xfrm>
            <a:off x="-515892" y="0"/>
            <a:ext cx="828829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1"/>
          <p:cNvSpPr>
            <a:spLocks noGrp="1" noChangeArrowheads="1"/>
          </p:cNvSpPr>
          <p:nvPr>
            <p:ph type="title" idx="4294967295"/>
          </p:nvPr>
        </p:nvSpPr>
        <p:spPr>
          <a:xfrm>
            <a:off x="0" y="0"/>
            <a:ext cx="7772400" cy="1341120"/>
          </a:xfrm>
          <a:solidFill>
            <a:srgbClr val="FFFFFF">
              <a:alpha val="74902"/>
            </a:srgbClr>
          </a:solidFill>
        </p:spPr>
        <p:txBody>
          <a:bodyPr>
            <a:normAutofit fontScale="90000"/>
          </a:bodyPr>
          <a:lstStyle/>
          <a:p>
            <a:pPr marL="457200" indent="-457200" algn="ctr" eaLnBrk="1" hangingPunct="1"/>
            <a:r>
              <a:rPr lang="en-US" altLang="en-US" sz="3200" b="1" dirty="0" smtClean="0">
                <a:solidFill>
                  <a:srgbClr val="3B4D9E"/>
                </a:solidFill>
                <a:ea typeface="ＭＳ Ｐゴシック" panose="020B0600070205080204" pitchFamily="34" charset="-128"/>
              </a:rPr>
              <a:t>Fewer </a:t>
            </a:r>
            <a:r>
              <a:rPr lang="en-US" altLang="en-US" sz="3200" b="1" dirty="0">
                <a:solidFill>
                  <a:srgbClr val="3B4D9E"/>
                </a:solidFill>
                <a:ea typeface="ＭＳ Ｐゴシック" panose="020B0600070205080204" pitchFamily="34" charset="-128"/>
              </a:rPr>
              <a:t>kids are biking and </a:t>
            </a:r>
            <a:r>
              <a:rPr lang="en-US" altLang="en-US" sz="3200" b="1" dirty="0" smtClean="0">
                <a:solidFill>
                  <a:srgbClr val="3B4D9E"/>
                </a:solidFill>
                <a:ea typeface="ＭＳ Ｐゴシック" panose="020B0600070205080204" pitchFamily="34" charset="-128"/>
              </a:rPr>
              <a:t>walking</a:t>
            </a:r>
            <a:br>
              <a:rPr lang="en-US" altLang="en-US" sz="3200" b="1" dirty="0" smtClean="0">
                <a:solidFill>
                  <a:srgbClr val="3B4D9E"/>
                </a:solidFill>
                <a:ea typeface="ＭＳ Ｐゴシック" panose="020B0600070205080204" pitchFamily="34" charset="-128"/>
              </a:rPr>
            </a:br>
            <a:r>
              <a:rPr lang="en-US" altLang="en-US" sz="3200" b="1" dirty="0" smtClean="0">
                <a:solidFill>
                  <a:srgbClr val="3B4D9E"/>
                </a:solidFill>
                <a:ea typeface="ＭＳ Ｐゴシック" panose="020B0600070205080204" pitchFamily="34" charset="-128"/>
              </a:rPr>
              <a:t>More </a:t>
            </a:r>
            <a:r>
              <a:rPr lang="en-US" altLang="en-US" sz="3200" b="1" dirty="0">
                <a:solidFill>
                  <a:srgbClr val="3B4D9E"/>
                </a:solidFill>
                <a:ea typeface="ＭＳ Ｐゴシック" panose="020B0600070205080204" pitchFamily="34" charset="-128"/>
              </a:rPr>
              <a:t>parents are driving</a:t>
            </a:r>
          </a:p>
        </p:txBody>
      </p:sp>
      <p:graphicFrame>
        <p:nvGraphicFramePr>
          <p:cNvPr id="5" name="Table 4"/>
          <p:cNvGraphicFramePr>
            <a:graphicFrameLocks noGrp="1"/>
          </p:cNvGraphicFramePr>
          <p:nvPr>
            <p:extLst>
              <p:ext uri="{D42A27DB-BD31-4B8C-83A1-F6EECF244321}">
                <p14:modId xmlns:p14="http://schemas.microsoft.com/office/powerpoint/2010/main" val="3666085124"/>
              </p:ext>
            </p:extLst>
          </p:nvPr>
        </p:nvGraphicFramePr>
        <p:xfrm>
          <a:off x="683260" y="3657601"/>
          <a:ext cx="6405880" cy="1195753"/>
        </p:xfrm>
        <a:graphic>
          <a:graphicData uri="http://schemas.openxmlformats.org/drawingml/2006/table">
            <a:tbl>
              <a:tblPr firstRow="1" bandRow="1">
                <a:tableStyleId>{2D5ABB26-0587-4C30-8999-92F81FD0307C}</a:tableStyleId>
              </a:tblPr>
              <a:tblGrid>
                <a:gridCol w="3202940">
                  <a:extLst>
                    <a:ext uri="{9D8B030D-6E8A-4147-A177-3AD203B41FA5}">
                      <a16:colId xmlns="" xmlns:a16="http://schemas.microsoft.com/office/drawing/2014/main" val="1906655458"/>
                    </a:ext>
                  </a:extLst>
                </a:gridCol>
                <a:gridCol w="3202940">
                  <a:extLst>
                    <a:ext uri="{9D8B030D-6E8A-4147-A177-3AD203B41FA5}">
                      <a16:colId xmlns="" xmlns:a16="http://schemas.microsoft.com/office/drawing/2014/main" val="3511275059"/>
                    </a:ext>
                  </a:extLst>
                </a:gridCol>
              </a:tblGrid>
              <a:tr h="411346">
                <a:tc>
                  <a:txBody>
                    <a:bodyPr/>
                    <a:lstStyle/>
                    <a:p>
                      <a:r>
                        <a:rPr lang="en-US" sz="1800" b="1" dirty="0">
                          <a:solidFill>
                            <a:schemeClr val="tx1"/>
                          </a:solidFill>
                        </a:rPr>
                        <a:t>1969</a:t>
                      </a:r>
                    </a:p>
                  </a:txBody>
                  <a:tcPr>
                    <a:lnB w="12700" cap="flat" cmpd="sng" algn="ctr">
                      <a:solidFill>
                        <a:schemeClr val="tx1"/>
                      </a:solidFill>
                      <a:prstDash val="solid"/>
                      <a:round/>
                      <a:headEnd type="none" w="med" len="med"/>
                      <a:tailEnd type="none" w="med" len="med"/>
                    </a:lnB>
                    <a:solidFill>
                      <a:srgbClr val="A4C339">
                        <a:alpha val="69804"/>
                      </a:srgbClr>
                    </a:solidFill>
                  </a:tcPr>
                </a:tc>
                <a:tc>
                  <a:txBody>
                    <a:bodyPr/>
                    <a:lstStyle/>
                    <a:p>
                      <a:r>
                        <a:rPr lang="en-US" sz="1800" b="1" dirty="0">
                          <a:solidFill>
                            <a:schemeClr val="tx1"/>
                          </a:solidFill>
                        </a:rPr>
                        <a:t>2009</a:t>
                      </a:r>
                    </a:p>
                  </a:txBody>
                  <a:tcPr>
                    <a:lnB w="12700" cap="flat" cmpd="sng" algn="ctr">
                      <a:solidFill>
                        <a:schemeClr val="tx1"/>
                      </a:solidFill>
                      <a:prstDash val="solid"/>
                      <a:round/>
                      <a:headEnd type="none" w="med" len="med"/>
                      <a:tailEnd type="none" w="med" len="med"/>
                    </a:lnB>
                    <a:solidFill>
                      <a:srgbClr val="A4C339">
                        <a:alpha val="69804"/>
                      </a:srgbClr>
                    </a:solidFill>
                  </a:tcPr>
                </a:tc>
                <a:extLst>
                  <a:ext uri="{0D108BD9-81ED-4DB2-BD59-A6C34878D82A}">
                    <a16:rowId xmlns="" xmlns:a16="http://schemas.microsoft.com/office/drawing/2014/main" val="3310183688"/>
                  </a:ext>
                </a:extLst>
              </a:tr>
              <a:tr h="411346">
                <a:tc>
                  <a:txBody>
                    <a:bodyPr/>
                    <a:lstStyle/>
                    <a:p>
                      <a:r>
                        <a:rPr lang="en-US" sz="1800" b="0" dirty="0">
                          <a:solidFill>
                            <a:schemeClr val="tx1"/>
                          </a:solidFill>
                        </a:rPr>
                        <a:t>48% walked or biked</a:t>
                      </a:r>
                    </a:p>
                  </a:txBody>
                  <a:tcPr>
                    <a:lnT w="12700" cap="flat" cmpd="sng" algn="ctr">
                      <a:solidFill>
                        <a:schemeClr val="tx1"/>
                      </a:solidFill>
                      <a:prstDash val="solid"/>
                      <a:round/>
                      <a:headEnd type="none" w="med" len="med"/>
                      <a:tailEnd type="none" w="med" len="med"/>
                    </a:lnT>
                    <a:solidFill>
                      <a:srgbClr val="A4C339">
                        <a:alpha val="69804"/>
                      </a:srgbClr>
                    </a:solidFill>
                  </a:tcPr>
                </a:tc>
                <a:tc>
                  <a:txBody>
                    <a:bodyPr/>
                    <a:lstStyle/>
                    <a:p>
                      <a:r>
                        <a:rPr lang="en-US" sz="1800" b="0" dirty="0">
                          <a:solidFill>
                            <a:schemeClr val="tx1"/>
                          </a:solidFill>
                        </a:rPr>
                        <a:t>13% walked or biked</a:t>
                      </a:r>
                    </a:p>
                  </a:txBody>
                  <a:tcPr>
                    <a:lnT w="12700" cap="flat" cmpd="sng" algn="ctr">
                      <a:solidFill>
                        <a:schemeClr val="tx1"/>
                      </a:solidFill>
                      <a:prstDash val="solid"/>
                      <a:round/>
                      <a:headEnd type="none" w="med" len="med"/>
                      <a:tailEnd type="none" w="med" len="med"/>
                    </a:lnT>
                    <a:solidFill>
                      <a:srgbClr val="A4C339">
                        <a:alpha val="69804"/>
                      </a:srgbClr>
                    </a:solidFill>
                  </a:tcPr>
                </a:tc>
                <a:extLst>
                  <a:ext uri="{0D108BD9-81ED-4DB2-BD59-A6C34878D82A}">
                    <a16:rowId xmlns="" xmlns:a16="http://schemas.microsoft.com/office/drawing/2014/main" val="2076456421"/>
                  </a:ext>
                </a:extLst>
              </a:tr>
              <a:tr h="373061">
                <a:tc>
                  <a:txBody>
                    <a:bodyPr/>
                    <a:lstStyle/>
                    <a:p>
                      <a:r>
                        <a:rPr lang="en-US" sz="1800" b="0" dirty="0">
                          <a:solidFill>
                            <a:schemeClr val="tx1"/>
                          </a:solidFill>
                        </a:rPr>
                        <a:t>12% driven</a:t>
                      </a:r>
                    </a:p>
                  </a:txBody>
                  <a:tcPr>
                    <a:solidFill>
                      <a:srgbClr val="A4C339">
                        <a:alpha val="69804"/>
                      </a:srgbClr>
                    </a:solidFill>
                  </a:tcPr>
                </a:tc>
                <a:tc>
                  <a:txBody>
                    <a:bodyPr/>
                    <a:lstStyle/>
                    <a:p>
                      <a:r>
                        <a:rPr lang="en-US" sz="1800" b="0" dirty="0">
                          <a:solidFill>
                            <a:schemeClr val="tx1"/>
                          </a:solidFill>
                        </a:rPr>
                        <a:t>44% </a:t>
                      </a:r>
                      <a:r>
                        <a:rPr lang="en-US" sz="1800" b="0" dirty="0" smtClean="0">
                          <a:solidFill>
                            <a:schemeClr val="tx1"/>
                          </a:solidFill>
                        </a:rPr>
                        <a:t>driven</a:t>
                      </a:r>
                      <a:endParaRPr lang="en-US" sz="1800" b="0" dirty="0">
                        <a:solidFill>
                          <a:schemeClr val="tx1"/>
                        </a:solidFill>
                      </a:endParaRPr>
                    </a:p>
                  </a:txBody>
                  <a:tcPr>
                    <a:solidFill>
                      <a:srgbClr val="A4C339">
                        <a:alpha val="69804"/>
                      </a:srgbClr>
                    </a:solidFill>
                  </a:tcPr>
                </a:tc>
                <a:extLst>
                  <a:ext uri="{0D108BD9-81ED-4DB2-BD59-A6C34878D82A}">
                    <a16:rowId xmlns="" xmlns:a16="http://schemas.microsoft.com/office/drawing/2014/main" val="344910352"/>
                  </a:ext>
                </a:extLst>
              </a:tr>
            </a:tbl>
          </a:graphicData>
        </a:graphic>
      </p:graphicFrame>
    </p:spTree>
    <p:extLst>
      <p:ext uri="{BB962C8B-B14F-4D97-AF65-F5344CB8AC3E}">
        <p14:creationId xmlns:p14="http://schemas.microsoft.com/office/powerpoint/2010/main" val="2478544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p:cNvSpPr>
            <a:spLocks noGrp="1" noChangeArrowheads="1"/>
          </p:cNvSpPr>
          <p:nvPr>
            <p:ph type="title" idx="4294967295"/>
          </p:nvPr>
        </p:nvSpPr>
        <p:spPr>
          <a:xfrm>
            <a:off x="0" y="0"/>
            <a:ext cx="7772400" cy="1097280"/>
          </a:xfrm>
          <a:solidFill>
            <a:srgbClr val="A4C339"/>
          </a:solidFill>
        </p:spPr>
        <p:txBody>
          <a:bodyPr>
            <a:normAutofit/>
          </a:bodyPr>
          <a:lstStyle/>
          <a:p>
            <a:pPr eaLnBrk="1" hangingPunct="1"/>
            <a:r>
              <a:rPr lang="en-US" altLang="en-US" sz="3200" b="1" dirty="0">
                <a:ea typeface="ＭＳ Ｐゴシック" panose="020B0600070205080204" pitchFamily="34" charset="-128"/>
              </a:rPr>
              <a:t>Moving Ahead for Progress in the 21</a:t>
            </a:r>
            <a:r>
              <a:rPr lang="en-US" altLang="en-US" sz="3200" b="1" baseline="30000" dirty="0">
                <a:ea typeface="ＭＳ Ｐゴシック" panose="020B0600070205080204" pitchFamily="34" charset="-128"/>
              </a:rPr>
              <a:t>st</a:t>
            </a:r>
            <a:r>
              <a:rPr lang="en-US" altLang="en-US" sz="3200" b="1" dirty="0">
                <a:ea typeface="ＭＳ Ｐゴシック" panose="020B0600070205080204" pitchFamily="34" charset="-128"/>
              </a:rPr>
              <a:t> Century (MAP-21)</a:t>
            </a:r>
          </a:p>
        </p:txBody>
      </p:sp>
      <p:sp>
        <p:nvSpPr>
          <p:cNvPr id="3" name="Rectangle 18"/>
          <p:cNvSpPr txBox="1">
            <a:spLocks noChangeArrowheads="1"/>
          </p:cNvSpPr>
          <p:nvPr/>
        </p:nvSpPr>
        <p:spPr>
          <a:xfrm>
            <a:off x="0" y="1416818"/>
            <a:ext cx="5049520" cy="3907022"/>
          </a:xfrm>
          <a:prstGeom prst="rect">
            <a:avLst/>
          </a:prstGeom>
        </p:spPr>
        <p:txBody>
          <a:bodyPr vert="horz" lIns="91440" tIns="45720" rIns="91440" bIns="45720" rtlCol="0">
            <a:no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000" dirty="0">
                <a:solidFill>
                  <a:srgbClr val="3B4D9E"/>
                </a:solidFill>
                <a:ea typeface="ＭＳ Ｐゴシック" panose="020B0600070205080204" pitchFamily="34" charset="-128"/>
              </a:rPr>
              <a:t>Legislation passed in 2012</a:t>
            </a:r>
          </a:p>
          <a:p>
            <a:r>
              <a:rPr lang="en-US" altLang="en-US" sz="2000" dirty="0">
                <a:solidFill>
                  <a:srgbClr val="3B4D9E"/>
                </a:solidFill>
                <a:ea typeface="ＭＳ Ｐゴシック" panose="020B0600070205080204" pitchFamily="34" charset="-128"/>
              </a:rPr>
              <a:t>Established new program: Transportation Alternatives</a:t>
            </a:r>
          </a:p>
          <a:p>
            <a:r>
              <a:rPr lang="en-US" altLang="en-US" sz="2000" dirty="0">
                <a:solidFill>
                  <a:srgbClr val="3B4D9E"/>
                </a:solidFill>
                <a:ea typeface="ＭＳ Ｐゴシック" panose="020B0600070205080204" pitchFamily="34" charset="-128"/>
              </a:rPr>
              <a:t>SRTS activities eligible to compete for funding </a:t>
            </a:r>
          </a:p>
          <a:p>
            <a:r>
              <a:rPr lang="en-US" altLang="en-US" sz="2000" dirty="0">
                <a:solidFill>
                  <a:srgbClr val="3B4D9E"/>
                </a:solidFill>
                <a:ea typeface="ＭＳ Ｐゴシック" panose="020B0600070205080204" pitchFamily="34" charset="-128"/>
              </a:rPr>
              <a:t>State </a:t>
            </a:r>
            <a:r>
              <a:rPr lang="en-US" altLang="en-US" sz="2000" dirty="0" smtClean="0">
                <a:solidFill>
                  <a:srgbClr val="3B4D9E"/>
                </a:solidFill>
                <a:ea typeface="ＭＳ Ｐゴシック" panose="020B0600070205080204" pitchFamily="34" charset="-128"/>
              </a:rPr>
              <a:t>DOTs </a:t>
            </a:r>
            <a:r>
              <a:rPr lang="en-US" altLang="en-US" sz="2000" dirty="0">
                <a:solidFill>
                  <a:srgbClr val="3B4D9E"/>
                </a:solidFill>
                <a:ea typeface="ＭＳ Ｐゴシック" panose="020B0600070205080204" pitchFamily="34" charset="-128"/>
              </a:rPr>
              <a:t>and </a:t>
            </a:r>
            <a:r>
              <a:rPr lang="en-US" altLang="en-US" sz="2000" dirty="0" smtClean="0">
                <a:solidFill>
                  <a:srgbClr val="3B4D9E"/>
                </a:solidFill>
                <a:ea typeface="ＭＳ Ｐゴシック" panose="020B0600070205080204" pitchFamily="34" charset="-128"/>
              </a:rPr>
              <a:t>MPOs </a:t>
            </a:r>
            <a:r>
              <a:rPr lang="en-US" altLang="en-US" sz="2000" dirty="0">
                <a:solidFill>
                  <a:srgbClr val="3B4D9E"/>
                </a:solidFill>
                <a:ea typeface="ＭＳ Ｐゴシック" panose="020B0600070205080204" pitchFamily="34" charset="-128"/>
              </a:rPr>
              <a:t>administer funds</a:t>
            </a:r>
          </a:p>
          <a:p>
            <a:r>
              <a:rPr lang="en-US" altLang="en-US" sz="2000" dirty="0">
                <a:solidFill>
                  <a:srgbClr val="3B4D9E"/>
                </a:solidFill>
                <a:ea typeface="ＭＳ Ｐゴシック" panose="020B0600070205080204" pitchFamily="34" charset="-128"/>
              </a:rPr>
              <a:t>Some states have SAFETEA-LU funds remaining</a:t>
            </a:r>
          </a:p>
        </p:txBody>
      </p:sp>
      <p:pic>
        <p:nvPicPr>
          <p:cNvPr id="4" name="Picture 21" descr="U"/>
          <p:cNvPicPr>
            <a:picLocks noChangeAspect="1" noChangeArrowheads="1"/>
          </p:cNvPicPr>
          <p:nvPr/>
        </p:nvPicPr>
        <p:blipFill>
          <a:blip r:embed="rId3">
            <a:extLst>
              <a:ext uri="{28A0092B-C50C-407E-A947-70E740481C1C}">
                <a14:useLocalDpi xmlns:a14="http://schemas.microsoft.com/office/drawing/2010/main" val="0"/>
              </a:ext>
            </a:extLst>
          </a:blip>
          <a:srcRect l="25241" r="20192"/>
          <a:stretch>
            <a:fillRect/>
          </a:stretch>
        </p:blipFill>
        <p:spPr bwMode="auto">
          <a:xfrm>
            <a:off x="5384800" y="1666240"/>
            <a:ext cx="2164080" cy="256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311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1"/>
          <p:cNvSpPr>
            <a:spLocks noGrp="1" noChangeArrowheads="1"/>
          </p:cNvSpPr>
          <p:nvPr>
            <p:ph type="title" idx="4294967295"/>
          </p:nvPr>
        </p:nvSpPr>
        <p:spPr>
          <a:xfrm>
            <a:off x="0" y="0"/>
            <a:ext cx="7772400" cy="904240"/>
          </a:xfrm>
          <a:solidFill>
            <a:srgbClr val="A4C339"/>
          </a:solidFill>
        </p:spPr>
        <p:txBody>
          <a:bodyPr>
            <a:normAutofit/>
          </a:bodyPr>
          <a:lstStyle/>
          <a:p>
            <a:pPr eaLnBrk="1" hangingPunct="1"/>
            <a:r>
              <a:rPr lang="en-US" altLang="en-US" sz="3600" b="1" dirty="0">
                <a:ea typeface="ＭＳ Ｐゴシック" panose="020B0600070205080204" pitchFamily="34" charset="-128"/>
              </a:rPr>
              <a:t>Minnesota Programs</a:t>
            </a:r>
          </a:p>
        </p:txBody>
      </p:sp>
      <p:sp>
        <p:nvSpPr>
          <p:cNvPr id="3" name="Rectangle 32"/>
          <p:cNvSpPr txBox="1">
            <a:spLocks noChangeArrowheads="1"/>
          </p:cNvSpPr>
          <p:nvPr/>
        </p:nvSpPr>
        <p:spPr>
          <a:xfrm>
            <a:off x="489098" y="1180214"/>
            <a:ext cx="6624083" cy="3554346"/>
          </a:xfrm>
          <a:prstGeom prst="rect">
            <a:avLst/>
          </a:prstGeom>
          <a:solidFill>
            <a:schemeClr val="bg1"/>
          </a:solidFill>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marL="0" indent="0">
              <a:buNone/>
            </a:pPr>
            <a:r>
              <a:rPr lang="en-US" altLang="en-US" sz="2200" dirty="0">
                <a:solidFill>
                  <a:srgbClr val="3B4D9E"/>
                </a:solidFill>
                <a:ea typeface="ＭＳ Ｐゴシック" panose="020B0600070205080204" pitchFamily="34" charset="-128"/>
              </a:rPr>
              <a:t>Minnesota Safe Routes to School Coordinator</a:t>
            </a:r>
          </a:p>
          <a:p>
            <a:pPr marL="0" indent="0">
              <a:buNone/>
            </a:pPr>
            <a:r>
              <a:rPr lang="en-US" altLang="en-US" sz="2200" dirty="0">
                <a:solidFill>
                  <a:srgbClr val="3B4D9E"/>
                </a:solidFill>
                <a:ea typeface="ＭＳ Ｐゴシック" panose="020B0600070205080204" pitchFamily="34" charset="-128"/>
              </a:rPr>
              <a:t>Dave Cowan</a:t>
            </a:r>
          </a:p>
          <a:p>
            <a:pPr marL="0" indent="0">
              <a:buNone/>
            </a:pPr>
            <a:r>
              <a:rPr lang="en-US" altLang="en-US" sz="2200" dirty="0">
                <a:solidFill>
                  <a:srgbClr val="3B4D9E"/>
                </a:solidFill>
                <a:ea typeface="ＭＳ Ｐゴシック" panose="020B0600070205080204" pitchFamily="34" charset="-128"/>
                <a:hlinkClick r:id="rId3"/>
              </a:rPr>
              <a:t>dave.cowan@state.mn.us</a:t>
            </a:r>
            <a:endParaRPr lang="en-US" altLang="en-US" sz="2200" dirty="0">
              <a:solidFill>
                <a:srgbClr val="3B4D9E"/>
              </a:solidFill>
              <a:ea typeface="ＭＳ Ｐゴシック" panose="020B0600070205080204" pitchFamily="34" charset="-128"/>
            </a:endParaRPr>
          </a:p>
          <a:p>
            <a:pPr marL="0" indent="0">
              <a:buNone/>
            </a:pPr>
            <a:r>
              <a:rPr lang="en-US" altLang="en-US" sz="2200" dirty="0">
                <a:solidFill>
                  <a:srgbClr val="3B4D9E"/>
                </a:solidFill>
                <a:ea typeface="ＭＳ Ｐゴシック" panose="020B0600070205080204" pitchFamily="34" charset="-128"/>
              </a:rPr>
              <a:t>651-366-4180</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023" y="3049806"/>
            <a:ext cx="3150158" cy="1559517"/>
          </a:xfrm>
          <a:prstGeom prst="rect">
            <a:avLst/>
          </a:prstGeom>
        </p:spPr>
      </p:pic>
    </p:spTree>
    <p:extLst>
      <p:ext uri="{BB962C8B-B14F-4D97-AF65-F5344CB8AC3E}">
        <p14:creationId xmlns:p14="http://schemas.microsoft.com/office/powerpoint/2010/main" val="301443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1295400"/>
          </a:xfrm>
          <a:solidFill>
            <a:srgbClr val="3B4D9E"/>
          </a:solidFill>
        </p:spPr>
        <p:txBody>
          <a:bodyPr>
            <a:normAutofit/>
          </a:bodyPr>
          <a:lstStyle/>
          <a:p>
            <a:r>
              <a:rPr lang="en-US" altLang="en-US" sz="3600" b="1" dirty="0">
                <a:solidFill>
                  <a:schemeClr val="bg1"/>
                </a:solidFill>
                <a:ea typeface="ＭＳ Ｐゴシック" panose="020B0600070205080204" pitchFamily="34" charset="-128"/>
              </a:rPr>
              <a:t>Safe Routes to School </a:t>
            </a:r>
            <a:r>
              <a:rPr lang="en-US" altLang="en-US" sz="3600" b="1" dirty="0" smtClean="0">
                <a:solidFill>
                  <a:schemeClr val="bg1"/>
                </a:solidFill>
                <a:ea typeface="ＭＳ Ｐゴシック" panose="020B0600070205080204" pitchFamily="34" charset="-128"/>
              </a:rPr>
              <a:t>Goals</a:t>
            </a:r>
            <a:endParaRPr lang="en-US" altLang="en-US" sz="3600" b="1" dirty="0">
              <a:solidFill>
                <a:schemeClr val="bg1"/>
              </a:solidFill>
              <a:ea typeface="ＭＳ Ｐゴシック" panose="020B0600070205080204" pitchFamily="34" charset="-128"/>
            </a:endParaRPr>
          </a:p>
        </p:txBody>
      </p:sp>
      <p:sp>
        <p:nvSpPr>
          <p:cNvPr id="3" name="Rectangle 3"/>
          <p:cNvSpPr txBox="1">
            <a:spLocks noChangeArrowheads="1"/>
          </p:cNvSpPr>
          <p:nvPr/>
        </p:nvSpPr>
        <p:spPr>
          <a:xfrm>
            <a:off x="271773" y="1875186"/>
            <a:ext cx="4398077" cy="3331536"/>
          </a:xfrm>
          <a:prstGeom prst="rect">
            <a:avLst/>
          </a:prstGeom>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800" dirty="0">
                <a:solidFill>
                  <a:srgbClr val="3B4D9E"/>
                </a:solidFill>
                <a:ea typeface="ＭＳ Ｐゴシック" panose="020B0600070205080204" pitchFamily="34" charset="-128"/>
              </a:rPr>
              <a:t>Where </a:t>
            </a:r>
            <a:r>
              <a:rPr lang="en-US" altLang="en-US" sz="2800" dirty="0" smtClean="0">
                <a:solidFill>
                  <a:srgbClr val="3B4D9E"/>
                </a:solidFill>
                <a:ea typeface="ＭＳ Ｐゴシック" panose="020B0600070205080204" pitchFamily="34" charset="-128"/>
              </a:rPr>
              <a:t>it</a:t>
            </a:r>
            <a:r>
              <a:rPr lang="en-US" altLang="en-US" sz="2800" dirty="0" smtClean="0">
                <a:solidFill>
                  <a:srgbClr val="3B4D9E"/>
                </a:solidFill>
                <a:ea typeface="ＭＳ Ｐゴシック" panose="020B0600070205080204" pitchFamily="34" charset="-128"/>
              </a:rPr>
              <a:t>’</a:t>
            </a:r>
            <a:r>
              <a:rPr lang="en-US" altLang="ja-JP" sz="2800" dirty="0" smtClean="0">
                <a:solidFill>
                  <a:srgbClr val="3B4D9E"/>
                </a:solidFill>
                <a:ea typeface="ＭＳ Ｐゴシック" panose="020B0600070205080204" pitchFamily="34" charset="-128"/>
              </a:rPr>
              <a:t>s </a:t>
            </a:r>
            <a:r>
              <a:rPr lang="en-US" altLang="ja-JP" sz="2800" dirty="0">
                <a:solidFill>
                  <a:srgbClr val="3B4D9E"/>
                </a:solidFill>
                <a:ea typeface="ＭＳ Ｐゴシック" panose="020B0600070205080204" pitchFamily="34" charset="-128"/>
              </a:rPr>
              <a:t>safe, get children walking and biking</a:t>
            </a:r>
            <a:br>
              <a:rPr lang="en-US" altLang="ja-JP" sz="2800" dirty="0">
                <a:solidFill>
                  <a:srgbClr val="3B4D9E"/>
                </a:solidFill>
                <a:ea typeface="ＭＳ Ｐゴシック" panose="020B0600070205080204" pitchFamily="34" charset="-128"/>
              </a:rPr>
            </a:br>
            <a:endParaRPr lang="en-US" altLang="ja-JP" sz="2800" dirty="0">
              <a:solidFill>
                <a:srgbClr val="3B4D9E"/>
              </a:solidFill>
              <a:ea typeface="ＭＳ Ｐゴシック" panose="020B0600070205080204" pitchFamily="34" charset="-128"/>
            </a:endParaRPr>
          </a:p>
          <a:p>
            <a:r>
              <a:rPr lang="en-US" altLang="en-US" sz="2800">
                <a:solidFill>
                  <a:srgbClr val="3B4D9E"/>
                </a:solidFill>
                <a:ea typeface="ＭＳ Ｐゴシック" panose="020B0600070205080204" pitchFamily="34" charset="-128"/>
              </a:rPr>
              <a:t>Where </a:t>
            </a:r>
            <a:r>
              <a:rPr lang="en-US" altLang="en-US" sz="2800" smtClean="0">
                <a:solidFill>
                  <a:srgbClr val="3B4D9E"/>
                </a:solidFill>
                <a:ea typeface="ＭＳ Ｐゴシック" panose="020B0600070205080204" pitchFamily="34" charset="-128"/>
              </a:rPr>
              <a:t>it</a:t>
            </a:r>
            <a:r>
              <a:rPr lang="en-US" altLang="en-US" sz="2800" smtClean="0">
                <a:solidFill>
                  <a:srgbClr val="3B4D9E"/>
                </a:solidFill>
                <a:ea typeface="ＭＳ Ｐゴシック" panose="020B0600070205080204" pitchFamily="34" charset="-128"/>
              </a:rPr>
              <a:t>’</a:t>
            </a:r>
            <a:r>
              <a:rPr lang="en-US" altLang="ja-JP" sz="2800" smtClean="0">
                <a:solidFill>
                  <a:srgbClr val="3B4D9E"/>
                </a:solidFill>
                <a:ea typeface="ＭＳ Ｐゴシック" panose="020B0600070205080204" pitchFamily="34" charset="-128"/>
              </a:rPr>
              <a:t>s </a:t>
            </a:r>
            <a:r>
              <a:rPr lang="en-US" altLang="ja-JP" sz="2800" dirty="0">
                <a:solidFill>
                  <a:srgbClr val="3B4D9E"/>
                </a:solidFill>
                <a:ea typeface="ＭＳ Ｐゴシック" panose="020B0600070205080204" pitchFamily="34" charset="-128"/>
              </a:rPr>
              <a:t>not safe, make changes</a:t>
            </a:r>
            <a:r>
              <a:rPr lang="en-US" altLang="ja-JP" sz="2600" dirty="0">
                <a:solidFill>
                  <a:srgbClr val="3B4D9E"/>
                </a:solidFill>
                <a:ea typeface="ＭＳ Ｐゴシック" panose="020B0600070205080204" pitchFamily="34" charset="-128"/>
              </a:rPr>
              <a:t> </a:t>
            </a:r>
          </a:p>
          <a:p>
            <a:endParaRPr lang="en-US" altLang="en-US" sz="2600" dirty="0">
              <a:solidFill>
                <a:srgbClr val="3B4D9E"/>
              </a:solidFill>
              <a:ea typeface="ＭＳ Ｐゴシック" panose="020B0600070205080204" pitchFamily="34" charset="-128"/>
            </a:endParaRPr>
          </a:p>
        </p:txBody>
      </p:sp>
      <p:pic>
        <p:nvPicPr>
          <p:cNvPr id="4" name="Picture 24" descr="Endless Line of Walkers cropped"/>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0387" t="13736" b="6868"/>
          <a:stretch>
            <a:fillRect/>
          </a:stretch>
        </p:blipFill>
        <p:spPr>
          <a:xfrm>
            <a:off x="5047332" y="1392865"/>
            <a:ext cx="2725068" cy="1594466"/>
          </a:xfrm>
          <a:prstGeom prst="rect">
            <a:avLst/>
          </a:prstGeom>
        </p:spPr>
      </p:pic>
      <p:pic>
        <p:nvPicPr>
          <p:cNvPr id="5" name="Picture 7" descr="Metz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8427" y="2989881"/>
            <a:ext cx="2723972" cy="19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178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380585" y="1712863"/>
            <a:ext cx="3151905" cy="1560711"/>
          </a:xfrm>
          <a:prstGeom prst="rect">
            <a:avLst/>
          </a:prstGeom>
        </p:spPr>
      </p:pic>
    </p:spTree>
    <p:extLst>
      <p:ext uri="{BB962C8B-B14F-4D97-AF65-F5344CB8AC3E}">
        <p14:creationId xmlns:p14="http://schemas.microsoft.com/office/powerpoint/2010/main" val="2108778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PMqueue28"/>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t="24928" r="3000"/>
          <a:stretch>
            <a:fillRect/>
          </a:stretch>
        </p:blipFill>
        <p:spPr>
          <a:xfrm>
            <a:off x="-261583" y="1"/>
            <a:ext cx="8295564" cy="5029199"/>
          </a:xfrm>
        </p:spPr>
      </p:pic>
      <p:sp>
        <p:nvSpPr>
          <p:cNvPr id="7" name="Rectangle 18"/>
          <p:cNvSpPr txBox="1">
            <a:spLocks noChangeArrowheads="1"/>
          </p:cNvSpPr>
          <p:nvPr/>
        </p:nvSpPr>
        <p:spPr>
          <a:xfrm>
            <a:off x="0" y="0"/>
            <a:ext cx="7772401" cy="1219200"/>
          </a:xfrm>
          <a:prstGeom prst="rect">
            <a:avLst/>
          </a:prstGeom>
          <a:solidFill>
            <a:srgbClr val="FFFFFF">
              <a:alpha val="74902"/>
            </a:srgbClr>
          </a:solidFill>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a:buFont typeface="Wingdings 2" panose="05020102010507070707" pitchFamily="18" charset="2"/>
              <a:buNone/>
            </a:pPr>
            <a:r>
              <a:rPr lang="en-US" altLang="en-US" sz="2400" dirty="0">
                <a:solidFill>
                  <a:srgbClr val="3B4D9E"/>
                </a:solidFill>
                <a:ea typeface="ＭＳ Ｐゴシック" panose="020B0600070205080204" pitchFamily="34" charset="-128"/>
              </a:rPr>
              <a:t>	</a:t>
            </a:r>
            <a:r>
              <a:rPr lang="en-US" altLang="en-US" sz="2400" b="1" dirty="0">
                <a:solidFill>
                  <a:srgbClr val="3B4D9E"/>
                </a:solidFill>
                <a:ea typeface="ＭＳ Ｐゴシック" panose="020B0600070205080204" pitchFamily="34" charset="-128"/>
              </a:rPr>
              <a:t>School travel by private vehicle accounts for 10-14% of morning rush hour traffic. </a:t>
            </a:r>
          </a:p>
          <a:p>
            <a:pPr>
              <a:buFont typeface="Wingdings 2" panose="05020102010507070707" pitchFamily="18" charset="2"/>
              <a:buNone/>
            </a:pPr>
            <a:r>
              <a:rPr lang="en-US" altLang="en-US" sz="1600" i="1" dirty="0">
                <a:solidFill>
                  <a:srgbClr val="3B4D9E"/>
                </a:solidFill>
                <a:ea typeface="ＭＳ Ｐゴシック" panose="020B0600070205080204" pitchFamily="34" charset="-128"/>
              </a:rPr>
              <a:t>	(McDonald, Brown, </a:t>
            </a:r>
            <a:r>
              <a:rPr lang="en-US" altLang="en-US" sz="1600" i="1" dirty="0" err="1">
                <a:solidFill>
                  <a:srgbClr val="3B4D9E"/>
                </a:solidFill>
                <a:ea typeface="ＭＳ Ｐゴシック" panose="020B0600070205080204" pitchFamily="34" charset="-128"/>
              </a:rPr>
              <a:t>Marchetti</a:t>
            </a:r>
            <a:r>
              <a:rPr lang="en-US" altLang="en-US" sz="1600" i="1" dirty="0">
                <a:solidFill>
                  <a:srgbClr val="3B4D9E"/>
                </a:solidFill>
                <a:ea typeface="ＭＳ Ｐゴシック" panose="020B0600070205080204" pitchFamily="34" charset="-128"/>
              </a:rPr>
              <a:t>, </a:t>
            </a:r>
            <a:r>
              <a:rPr lang="en-US" altLang="en-US" sz="1600" i="1" dirty="0" err="1">
                <a:solidFill>
                  <a:srgbClr val="3B4D9E"/>
                </a:solidFill>
                <a:ea typeface="ＭＳ Ｐゴシック" panose="020B0600070205080204" pitchFamily="34" charset="-128"/>
              </a:rPr>
              <a:t>Pedroso</a:t>
            </a:r>
            <a:r>
              <a:rPr lang="en-US" altLang="en-US" sz="1600" i="1" dirty="0">
                <a:solidFill>
                  <a:srgbClr val="3B4D9E"/>
                </a:solidFill>
                <a:ea typeface="ＭＳ Ｐゴシック" panose="020B0600070205080204" pitchFamily="34" charset="-128"/>
              </a:rPr>
              <a:t>, 2011)</a:t>
            </a:r>
          </a:p>
        </p:txBody>
      </p:sp>
    </p:spTree>
    <p:extLst>
      <p:ext uri="{BB962C8B-B14F-4D97-AF65-F5344CB8AC3E}">
        <p14:creationId xmlns:p14="http://schemas.microsoft.com/office/powerpoint/2010/main" val="3521997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1"/>
          <p:cNvSpPr>
            <a:spLocks noGrp="1" noChangeArrowheads="1"/>
          </p:cNvSpPr>
          <p:nvPr>
            <p:ph type="title" idx="4294967295"/>
          </p:nvPr>
        </p:nvSpPr>
        <p:spPr>
          <a:xfrm>
            <a:off x="0" y="0"/>
            <a:ext cx="7772400" cy="833120"/>
          </a:xfrm>
        </p:spPr>
        <p:txBody>
          <a:bodyPr>
            <a:normAutofit/>
          </a:bodyPr>
          <a:lstStyle/>
          <a:p>
            <a:pPr marL="457200" indent="-457200" algn="ctr"/>
            <a:r>
              <a:rPr lang="en-US" altLang="en-US" sz="3200" b="1" dirty="0">
                <a:solidFill>
                  <a:srgbClr val="3B4D9E"/>
                </a:solidFill>
                <a:ea typeface="ＭＳ Ｐゴシック" panose="020B0600070205080204" pitchFamily="34" charset="-128"/>
              </a:rPr>
              <a:t>What caused the shift?</a:t>
            </a:r>
          </a:p>
        </p:txBody>
      </p:sp>
      <p:pic>
        <p:nvPicPr>
          <p:cNvPr id="5" name="Picture 5" descr="Safe Route School Photo 029"/>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999" t="2878" b="2373"/>
          <a:stretch/>
        </p:blipFill>
        <p:spPr>
          <a:xfrm>
            <a:off x="-280348" y="833120"/>
            <a:ext cx="8333096" cy="4378960"/>
          </a:xfrm>
        </p:spPr>
      </p:pic>
    </p:spTree>
    <p:extLst>
      <p:ext uri="{BB962C8B-B14F-4D97-AF65-F5344CB8AC3E}">
        <p14:creationId xmlns:p14="http://schemas.microsoft.com/office/powerpoint/2010/main" val="1108555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0"/>
            <a:ext cx="7772400" cy="914400"/>
          </a:xfrm>
          <a:solidFill>
            <a:srgbClr val="FFFFFF"/>
          </a:solidFill>
        </p:spPr>
        <p:txBody>
          <a:bodyPr>
            <a:noAutofit/>
          </a:bodyPr>
          <a:lstStyle/>
          <a:p>
            <a:pPr algn="ctr"/>
            <a:r>
              <a:rPr lang="en-US" altLang="en-US" sz="3100" b="1" dirty="0">
                <a:solidFill>
                  <a:srgbClr val="3B4D9E"/>
                </a:solidFill>
                <a:ea typeface="ＭＳ Ｐゴシック" panose="020B0600070205080204" pitchFamily="34" charset="-128"/>
              </a:rPr>
              <a:t>School </a:t>
            </a:r>
            <a:r>
              <a:rPr lang="en-US" altLang="en-US" sz="3100" b="1" dirty="0" smtClean="0">
                <a:solidFill>
                  <a:srgbClr val="3B4D9E"/>
                </a:solidFill>
                <a:ea typeface="ＭＳ Ｐゴシック" panose="020B0600070205080204" pitchFamily="34" charset="-128"/>
              </a:rPr>
              <a:t>siting: </a:t>
            </a:r>
            <a:r>
              <a:rPr lang="en-US" altLang="en-US" sz="3100" b="1" dirty="0">
                <a:solidFill>
                  <a:srgbClr val="3B4D9E"/>
                </a:solidFill>
                <a:ea typeface="ＭＳ Ｐゴシック" panose="020B0600070205080204" pitchFamily="34" charset="-128"/>
              </a:rPr>
              <a:t>A generation ago</a:t>
            </a:r>
          </a:p>
        </p:txBody>
      </p:sp>
      <p:sp>
        <p:nvSpPr>
          <p:cNvPr id="7" name="Rectangle 3"/>
          <p:cNvSpPr txBox="1">
            <a:spLocks noChangeArrowheads="1"/>
          </p:cNvSpPr>
          <p:nvPr/>
        </p:nvSpPr>
        <p:spPr>
          <a:xfrm>
            <a:off x="238320" y="1153159"/>
            <a:ext cx="3605582" cy="3352801"/>
          </a:xfrm>
          <a:prstGeom prst="rect">
            <a:avLst/>
          </a:prstGeom>
        </p:spPr>
        <p:txBody>
          <a:bodyPr vert="horz" lIns="91440" tIns="45720" rIns="91440" bIns="45720" rtlCol="0">
            <a:normAutofit lnSpcReduction="10000"/>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2400" dirty="0">
                <a:solidFill>
                  <a:srgbClr val="3B4D9E"/>
                </a:solidFill>
                <a:ea typeface="ＭＳ Ｐゴシック" panose="020B0600070205080204" pitchFamily="34" charset="-128"/>
              </a:rPr>
              <a:t>Small (average of 127 students</a:t>
            </a:r>
            <a:r>
              <a:rPr lang="en-US" altLang="en-US" sz="2400" dirty="0" smtClean="0">
                <a:solidFill>
                  <a:srgbClr val="3B4D9E"/>
                </a:solidFill>
                <a:ea typeface="ＭＳ Ｐゴシック" panose="020B0600070205080204" pitchFamily="34" charset="-128"/>
              </a:rPr>
              <a:t>)</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Located in community </a:t>
            </a:r>
            <a:r>
              <a:rPr lang="en-US" altLang="en-US" sz="2400" dirty="0" smtClean="0">
                <a:solidFill>
                  <a:srgbClr val="3B4D9E"/>
                </a:solidFill>
                <a:ea typeface="ＭＳ Ｐゴシック" panose="020B0600070205080204" pitchFamily="34" charset="-128"/>
              </a:rPr>
              <a:t>centers</a:t>
            </a:r>
          </a:p>
          <a:p>
            <a:endParaRPr lang="en-US" altLang="en-US" sz="2400" dirty="0">
              <a:solidFill>
                <a:srgbClr val="3B4D9E"/>
              </a:solidFill>
              <a:ea typeface="ＭＳ Ｐゴシック" panose="020B0600070205080204" pitchFamily="34" charset="-128"/>
            </a:endParaRPr>
          </a:p>
          <a:p>
            <a:r>
              <a:rPr lang="en-US" altLang="en-US" sz="2400" dirty="0">
                <a:solidFill>
                  <a:srgbClr val="3B4D9E"/>
                </a:solidFill>
                <a:ea typeface="ＭＳ Ｐゴシック" panose="020B0600070205080204" pitchFamily="34" charset="-128"/>
              </a:rPr>
              <a:t>48% of kids  walked or biked to school</a:t>
            </a:r>
            <a:endParaRPr lang="en-US" altLang="en-US" sz="2400" i="1" dirty="0">
              <a:solidFill>
                <a:srgbClr val="3B4D9E"/>
              </a:solidFill>
              <a:ea typeface="ＭＳ Ｐゴシック" panose="020B0600070205080204" pitchFamily="34" charset="-128"/>
            </a:endParaRPr>
          </a:p>
          <a:p>
            <a:pPr>
              <a:buFont typeface="Wingdings 2" panose="05020102010507070707" pitchFamily="18" charset="2"/>
              <a:buNone/>
            </a:pPr>
            <a:r>
              <a:rPr lang="en-US" altLang="en-US" sz="2000" i="1" dirty="0">
                <a:solidFill>
                  <a:srgbClr val="3B4D9E"/>
                </a:solidFill>
                <a:ea typeface="ＭＳ Ｐゴシック" panose="020B0600070205080204" pitchFamily="34" charset="-128"/>
              </a:rPr>
              <a:t>	(EPA, 2003)</a:t>
            </a:r>
          </a:p>
        </p:txBody>
      </p:sp>
      <p:pic>
        <p:nvPicPr>
          <p:cNvPr id="8" name="Picture 5" descr="Barnes MJC (87)"/>
          <p:cNvPicPr>
            <a:picLocks noChangeAspect="1" noChangeArrowheads="1"/>
          </p:cNvPicPr>
          <p:nvPr/>
        </p:nvPicPr>
        <p:blipFill>
          <a:blip r:embed="rId3" cstate="print">
            <a:extLst>
              <a:ext uri="{28A0092B-C50C-407E-A947-70E740481C1C}">
                <a14:useLocalDpi xmlns:a14="http://schemas.microsoft.com/office/drawing/2010/main" val="0"/>
              </a:ext>
            </a:extLst>
          </a:blip>
          <a:srcRect l="18825" t="4591" r="16190"/>
          <a:stretch>
            <a:fillRect/>
          </a:stretch>
        </p:blipFill>
        <p:spPr bwMode="auto">
          <a:xfrm>
            <a:off x="3746951" y="914400"/>
            <a:ext cx="4025449" cy="421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12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t="21201" r="11877" b="4523"/>
          <a:stretch>
            <a:fillRect/>
          </a:stretch>
        </p:blipFill>
        <p:spPr bwMode="auto">
          <a:xfrm>
            <a:off x="0" y="595747"/>
            <a:ext cx="7772401" cy="444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2"/>
          <p:cNvSpPr txBox="1">
            <a:spLocks noChangeArrowheads="1"/>
          </p:cNvSpPr>
          <p:nvPr/>
        </p:nvSpPr>
        <p:spPr>
          <a:xfrm>
            <a:off x="133564" y="1155560"/>
            <a:ext cx="2669926" cy="3617407"/>
          </a:xfrm>
          <a:prstGeom prst="rect">
            <a:avLst/>
          </a:prstGeom>
          <a:solidFill>
            <a:srgbClr val="FFFFFF">
              <a:alpha val="74902"/>
            </a:srgbClr>
          </a:solidFill>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r>
              <a:rPr lang="en-US" altLang="en-US" sz="1800" dirty="0">
                <a:solidFill>
                  <a:srgbClr val="3B4D9E"/>
                </a:solidFill>
                <a:ea typeface="ＭＳ Ｐゴシック" panose="020B0600070205080204" pitchFamily="34" charset="-128"/>
              </a:rPr>
              <a:t>Current average  </a:t>
            </a:r>
            <a:r>
              <a:rPr lang="en-US" altLang="en-US" sz="1800" dirty="0" smtClean="0">
                <a:solidFill>
                  <a:srgbClr val="3B4D9E"/>
                </a:solidFill>
                <a:ea typeface="ＭＳ Ｐゴシック" panose="020B0600070205080204" pitchFamily="34" charset="-128"/>
              </a:rPr>
              <a:t>enrollment: </a:t>
            </a:r>
            <a:r>
              <a:rPr lang="en-US" altLang="en-US" sz="1800" dirty="0">
                <a:solidFill>
                  <a:srgbClr val="3B4D9E"/>
                </a:solidFill>
                <a:ea typeface="ＭＳ Ｐゴシック" panose="020B0600070205080204" pitchFamily="34" charset="-128"/>
              </a:rPr>
              <a:t>517 students</a:t>
            </a:r>
          </a:p>
          <a:p>
            <a:r>
              <a:rPr lang="en-US" altLang="en-US" sz="1800" dirty="0" smtClean="0">
                <a:solidFill>
                  <a:srgbClr val="3B4D9E"/>
                </a:solidFill>
                <a:ea typeface="ＭＳ Ｐゴシック" panose="020B0600070205080204" pitchFamily="34" charset="-128"/>
              </a:rPr>
              <a:t>Mega-schools: </a:t>
            </a:r>
            <a:r>
              <a:rPr lang="en-US" altLang="en-US" sz="1800" dirty="0">
                <a:solidFill>
                  <a:srgbClr val="3B4D9E"/>
                </a:solidFill>
                <a:ea typeface="ＭＳ Ｐゴシック" panose="020B0600070205080204" pitchFamily="34" charset="-128"/>
              </a:rPr>
              <a:t>up to 2,800 students</a:t>
            </a:r>
          </a:p>
          <a:p>
            <a:r>
              <a:rPr lang="en-US" altLang="en-US" sz="1800" dirty="0">
                <a:solidFill>
                  <a:srgbClr val="3B4D9E"/>
                </a:solidFill>
                <a:ea typeface="ＭＳ Ｐゴシック" panose="020B0600070205080204" pitchFamily="34" charset="-128"/>
              </a:rPr>
              <a:t>Schools located on 10 to 30+ acres fringe land</a:t>
            </a:r>
          </a:p>
          <a:p>
            <a:r>
              <a:rPr lang="en-US" altLang="en-US" sz="1800" dirty="0">
                <a:solidFill>
                  <a:srgbClr val="3B4D9E"/>
                </a:solidFill>
                <a:ea typeface="ＭＳ Ｐゴシック" panose="020B0600070205080204" pitchFamily="34" charset="-128"/>
              </a:rPr>
              <a:t>Lowest-cost construction</a:t>
            </a:r>
            <a:r>
              <a:rPr lang="en-US" altLang="en-US" sz="1400" i="1" dirty="0">
                <a:solidFill>
                  <a:srgbClr val="3B4D9E"/>
                </a:solidFill>
                <a:ea typeface="ＭＳ Ｐゴシック" panose="020B0600070205080204" pitchFamily="34" charset="-128"/>
              </a:rPr>
              <a:t>	</a:t>
            </a:r>
          </a:p>
          <a:p>
            <a:pPr>
              <a:buFont typeface="Wingdings 2" panose="05020102010507070707" pitchFamily="18" charset="2"/>
              <a:buNone/>
            </a:pPr>
            <a:r>
              <a:rPr lang="en-US" altLang="en-US" sz="1400" i="1" dirty="0">
                <a:solidFill>
                  <a:srgbClr val="3B4D9E"/>
                </a:solidFill>
                <a:ea typeface="ＭＳ Ｐゴシック" panose="020B0600070205080204" pitchFamily="34" charset="-128"/>
              </a:rPr>
              <a:t>(National Center for Education Statistics, 2012)</a:t>
            </a:r>
            <a:endParaRPr lang="en-US" altLang="en-US" sz="1400" dirty="0">
              <a:solidFill>
                <a:srgbClr val="3B4D9E"/>
              </a:solidFill>
              <a:ea typeface="ＭＳ Ｐゴシック" panose="020B0600070205080204" pitchFamily="34" charset="-128"/>
            </a:endParaRPr>
          </a:p>
        </p:txBody>
      </p:sp>
      <p:sp>
        <p:nvSpPr>
          <p:cNvPr id="2" name="Rectangle 36"/>
          <p:cNvSpPr>
            <a:spLocks noGrp="1" noChangeArrowheads="1"/>
          </p:cNvSpPr>
          <p:nvPr>
            <p:ph type="title" idx="4294967295"/>
          </p:nvPr>
        </p:nvSpPr>
        <p:spPr>
          <a:xfrm>
            <a:off x="0" y="0"/>
            <a:ext cx="7772400" cy="934948"/>
          </a:xfrm>
          <a:solidFill>
            <a:srgbClr val="A4C339"/>
          </a:solidFill>
        </p:spPr>
        <p:txBody>
          <a:bodyPr>
            <a:normAutofit/>
          </a:bodyPr>
          <a:lstStyle/>
          <a:p>
            <a:pPr algn="ctr" eaLnBrk="1" hangingPunct="1"/>
            <a:r>
              <a:rPr lang="en-US" altLang="en-US" sz="3200" b="1" dirty="0">
                <a:ea typeface="ＭＳ Ｐゴシック" panose="020B0600070205080204" pitchFamily="34" charset="-128"/>
              </a:rPr>
              <a:t>School </a:t>
            </a:r>
            <a:r>
              <a:rPr lang="en-US" altLang="en-US" sz="3200" b="1" dirty="0" smtClean="0">
                <a:ea typeface="ＭＳ Ｐゴシック" panose="020B0600070205080204" pitchFamily="34" charset="-128"/>
              </a:rPr>
              <a:t>siting: </a:t>
            </a:r>
            <a:r>
              <a:rPr lang="en-US" altLang="en-US" sz="3200" b="1" dirty="0">
                <a:ea typeface="ＭＳ Ｐゴシック" panose="020B0600070205080204" pitchFamily="34" charset="-128"/>
              </a:rPr>
              <a:t>Today</a:t>
            </a:r>
          </a:p>
        </p:txBody>
      </p:sp>
    </p:spTree>
    <p:extLst>
      <p:ext uri="{BB962C8B-B14F-4D97-AF65-F5344CB8AC3E}">
        <p14:creationId xmlns:p14="http://schemas.microsoft.com/office/powerpoint/2010/main" val="1065237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0" y="0"/>
            <a:ext cx="7772400" cy="822960"/>
          </a:xfrm>
          <a:solidFill>
            <a:srgbClr val="A4C339"/>
          </a:solidFill>
        </p:spPr>
        <p:txBody>
          <a:bodyPr>
            <a:normAutofit/>
          </a:bodyPr>
          <a:lstStyle/>
          <a:p>
            <a:r>
              <a:rPr lang="en-US" altLang="en-US" sz="3200" b="1" dirty="0">
                <a:ea typeface="ＭＳ Ｐゴシック" panose="020B0600070205080204" pitchFamily="34" charset="-128"/>
              </a:rPr>
              <a:t>It’</a:t>
            </a:r>
            <a:r>
              <a:rPr lang="en-US" altLang="ja-JP" sz="3200" b="1" dirty="0">
                <a:ea typeface="ＭＳ Ｐゴシック" panose="020B0600070205080204" pitchFamily="34" charset="-128"/>
              </a:rPr>
              <a:t>s not just distance</a:t>
            </a:r>
            <a:endParaRPr lang="en-US" altLang="en-US" sz="3200" b="1" dirty="0">
              <a:ea typeface="ＭＳ Ｐゴシック" panose="020B0600070205080204" pitchFamily="34" charset="-128"/>
            </a:endParaRPr>
          </a:p>
        </p:txBody>
      </p:sp>
      <p:pic>
        <p:nvPicPr>
          <p:cNvPr id="3" name="Picture 4" descr="kids waiting for pick up bett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108960" y="822960"/>
            <a:ext cx="4663440" cy="4275153"/>
          </a:xfrm>
          <a:prstGeom prst="rect">
            <a:avLst/>
          </a:prstGeom>
        </p:spPr>
      </p:pic>
      <p:sp>
        <p:nvSpPr>
          <p:cNvPr id="4" name="Rectangle 3"/>
          <p:cNvSpPr txBox="1">
            <a:spLocks noChangeArrowheads="1"/>
          </p:cNvSpPr>
          <p:nvPr/>
        </p:nvSpPr>
        <p:spPr>
          <a:xfrm>
            <a:off x="106326" y="1446266"/>
            <a:ext cx="3002634" cy="3281627"/>
          </a:xfrm>
          <a:prstGeom prst="rect">
            <a:avLst/>
          </a:prstGeom>
        </p:spPr>
        <p:txBody>
          <a:bodyPr vert="horz" lIns="91440" tIns="45720" rIns="91440" bIns="45720" rtlCol="0">
            <a:normAutofit/>
          </a:bodyPr>
          <a:lstStyle>
            <a:lvl1pPr marL="167632" indent="-167632" algn="l" defTabSz="670530" rtl="0" eaLnBrk="1" latinLnBrk="0" hangingPunct="1">
              <a:lnSpc>
                <a:spcPct val="90000"/>
              </a:lnSpc>
              <a:spcBef>
                <a:spcPts val="733"/>
              </a:spcBef>
              <a:buFont typeface="Arial" panose="020B0604020202020204" pitchFamily="34" charset="0"/>
              <a:buChar char="•"/>
              <a:defRPr sz="2053" kern="1200">
                <a:solidFill>
                  <a:schemeClr val="tx1"/>
                </a:solidFill>
                <a:latin typeface="+mn-lt"/>
                <a:ea typeface="+mn-ea"/>
                <a:cs typeface="+mn-cs"/>
              </a:defRPr>
            </a:lvl1pPr>
            <a:lvl2pPr marL="502897" indent="-167632" algn="l" defTabSz="670530" rtl="0" eaLnBrk="1" latinLnBrk="0" hangingPunct="1">
              <a:lnSpc>
                <a:spcPct val="90000"/>
              </a:lnSpc>
              <a:spcBef>
                <a:spcPts val="367"/>
              </a:spcBef>
              <a:buFont typeface="Arial" panose="020B0604020202020204" pitchFamily="34" charset="0"/>
              <a:buChar char="•"/>
              <a:defRPr sz="1760" kern="1200">
                <a:solidFill>
                  <a:schemeClr val="tx1"/>
                </a:solidFill>
                <a:latin typeface="+mn-lt"/>
                <a:ea typeface="+mn-ea"/>
                <a:cs typeface="+mn-cs"/>
              </a:defRPr>
            </a:lvl2pPr>
            <a:lvl3pPr marL="838162" indent="-167632" algn="l" defTabSz="670530" rtl="0" eaLnBrk="1" latinLnBrk="0" hangingPunct="1">
              <a:lnSpc>
                <a:spcPct val="90000"/>
              </a:lnSpc>
              <a:spcBef>
                <a:spcPts val="367"/>
              </a:spcBef>
              <a:buFont typeface="Arial" panose="020B0604020202020204" pitchFamily="34" charset="0"/>
              <a:buChar char="•"/>
              <a:defRPr sz="1467" kern="1200">
                <a:solidFill>
                  <a:schemeClr val="tx1"/>
                </a:solidFill>
                <a:latin typeface="+mn-lt"/>
                <a:ea typeface="+mn-ea"/>
                <a:cs typeface="+mn-cs"/>
              </a:defRPr>
            </a:lvl3pPr>
            <a:lvl4pPr marL="1173427"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4pPr>
            <a:lvl5pPr marL="150869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5pPr>
            <a:lvl6pPr marL="184395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6pPr>
            <a:lvl7pPr marL="2179221"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7pPr>
            <a:lvl8pPr marL="2514486"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8pPr>
            <a:lvl9pPr marL="2849750" indent="-167632" algn="l" defTabSz="670530" rtl="0" eaLnBrk="1" latinLnBrk="0" hangingPunct="1">
              <a:lnSpc>
                <a:spcPct val="90000"/>
              </a:lnSpc>
              <a:spcBef>
                <a:spcPts val="367"/>
              </a:spcBef>
              <a:buFont typeface="Arial" panose="020B0604020202020204" pitchFamily="34" charset="0"/>
              <a:buChar char="•"/>
              <a:defRPr sz="1320" kern="1200">
                <a:solidFill>
                  <a:schemeClr val="tx1"/>
                </a:solidFill>
                <a:latin typeface="+mn-lt"/>
                <a:ea typeface="+mn-ea"/>
                <a:cs typeface="+mn-cs"/>
              </a:defRPr>
            </a:lvl9pPr>
          </a:lstStyle>
          <a:p>
            <a:pPr marL="0" indent="0">
              <a:spcBef>
                <a:spcPct val="0"/>
              </a:spcBef>
              <a:buFont typeface="Wingdings 2" panose="05020102010507070707" pitchFamily="18" charset="2"/>
              <a:buNone/>
            </a:pPr>
            <a:r>
              <a:rPr lang="en-US" altLang="en-US" sz="2400" dirty="0">
                <a:solidFill>
                  <a:srgbClr val="3B4D9E"/>
                </a:solidFill>
                <a:ea typeface="ＭＳ Ｐゴシック" panose="020B0600070205080204" pitchFamily="34" charset="-128"/>
              </a:rPr>
              <a:t>Students living within 1 mile or less who walk or bike to school: </a:t>
            </a:r>
          </a:p>
          <a:p>
            <a:r>
              <a:rPr lang="en-US" altLang="en-US" sz="2400" dirty="0">
                <a:solidFill>
                  <a:srgbClr val="3B4D9E"/>
                </a:solidFill>
                <a:ea typeface="ＭＳ Ｐゴシック" panose="020B0600070205080204" pitchFamily="34" charset="-128"/>
              </a:rPr>
              <a:t>1969: 89%</a:t>
            </a:r>
          </a:p>
          <a:p>
            <a:r>
              <a:rPr lang="en-US" altLang="en-US" sz="2400" dirty="0">
                <a:solidFill>
                  <a:srgbClr val="3B4D9E"/>
                </a:solidFill>
                <a:ea typeface="ＭＳ Ｐゴシック" panose="020B0600070205080204" pitchFamily="34" charset="-128"/>
              </a:rPr>
              <a:t>2009: 35% </a:t>
            </a:r>
          </a:p>
          <a:p>
            <a:pPr>
              <a:buFont typeface="Wingdings 2" panose="05020102010507070707" pitchFamily="18" charset="2"/>
              <a:buNone/>
            </a:pPr>
            <a:r>
              <a:rPr lang="en-US" altLang="en-US" sz="1800" i="1" dirty="0">
                <a:solidFill>
                  <a:srgbClr val="3B4D9E"/>
                </a:solidFill>
                <a:ea typeface="ＭＳ Ｐゴシック" panose="020B0600070205080204" pitchFamily="34" charset="-128"/>
              </a:rPr>
              <a:t>(USDOT, 2009)</a:t>
            </a:r>
          </a:p>
          <a:p>
            <a:pPr>
              <a:buFont typeface="Wingdings 2" panose="05020102010507070707" pitchFamily="18" charset="2"/>
              <a:buNone/>
            </a:pPr>
            <a:endParaRPr lang="en-US" altLang="en-US" sz="1800" i="1" dirty="0">
              <a:solidFill>
                <a:srgbClr val="3B4D9E"/>
              </a:solidFill>
              <a:ea typeface="ＭＳ Ｐゴシック" panose="020B0600070205080204" pitchFamily="34" charset="-128"/>
            </a:endParaRPr>
          </a:p>
        </p:txBody>
      </p:sp>
    </p:spTree>
    <p:extLst>
      <p:ext uri="{BB962C8B-B14F-4D97-AF65-F5344CB8AC3E}">
        <p14:creationId xmlns:p14="http://schemas.microsoft.com/office/powerpoint/2010/main" val="326351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0"/>
            <a:ext cx="7772400" cy="1233488"/>
          </a:xfrm>
          <a:solidFill>
            <a:srgbClr val="3B4D9E"/>
          </a:solidFill>
        </p:spPr>
        <p:txBody>
          <a:bodyPr>
            <a:normAutofit/>
          </a:bodyPr>
          <a:lstStyle/>
          <a:p>
            <a:r>
              <a:rPr lang="en-US" altLang="en-US" sz="3200" b="1" dirty="0">
                <a:solidFill>
                  <a:schemeClr val="bg1"/>
                </a:solidFill>
                <a:ea typeface="ＭＳ Ｐゴシック" panose="020B0600070205080204" pitchFamily="34" charset="-128"/>
              </a:rPr>
              <a:t>Most common barriers to walking and bicycling to school</a:t>
            </a:r>
          </a:p>
        </p:txBody>
      </p:sp>
      <p:sp>
        <p:nvSpPr>
          <p:cNvPr id="4" name="Rectangle 3"/>
          <p:cNvSpPr>
            <a:spLocks noGrp="1" noChangeArrowheads="1"/>
          </p:cNvSpPr>
          <p:nvPr>
            <p:ph idx="1"/>
          </p:nvPr>
        </p:nvSpPr>
        <p:spPr>
          <a:xfrm>
            <a:off x="180753" y="1712397"/>
            <a:ext cx="7410893" cy="3155743"/>
          </a:xfrm>
          <a:solidFill>
            <a:schemeClr val="bg1"/>
          </a:solidFill>
        </p:spPr>
        <p:txBody>
          <a:bodyPr>
            <a:normAutofit/>
          </a:bodyPr>
          <a:lstStyle/>
          <a:p>
            <a:pPr>
              <a:lnSpc>
                <a:spcPct val="80000"/>
              </a:lnSpc>
            </a:pPr>
            <a:r>
              <a:rPr lang="en-US" altLang="en-US" sz="2400" dirty="0">
                <a:solidFill>
                  <a:srgbClr val="3B4D9E"/>
                </a:solidFill>
                <a:ea typeface="ＭＳ Ｐゴシック" panose="020B0600070205080204" pitchFamily="34" charset="-128"/>
              </a:rPr>
              <a:t>Long distances			</a:t>
            </a:r>
            <a:r>
              <a:rPr lang="en-US" altLang="en-US" sz="2400" dirty="0" smtClean="0">
                <a:solidFill>
                  <a:srgbClr val="3B4D9E"/>
                </a:solidFill>
                <a:ea typeface="ＭＳ Ｐゴシック" panose="020B0600070205080204" pitchFamily="34" charset="-128"/>
              </a:rPr>
              <a:t>	62</a:t>
            </a:r>
            <a:r>
              <a:rPr lang="en-US" altLang="en-US" sz="2400" dirty="0">
                <a:solidFill>
                  <a:srgbClr val="3B4D9E"/>
                </a:solidFill>
                <a:ea typeface="ＭＳ Ｐゴシック" panose="020B0600070205080204" pitchFamily="34" charset="-128"/>
              </a:rPr>
              <a:t>%</a:t>
            </a:r>
          </a:p>
          <a:p>
            <a:pPr>
              <a:lnSpc>
                <a:spcPct val="80000"/>
              </a:lnSpc>
            </a:pPr>
            <a:r>
              <a:rPr lang="en-US" altLang="en-US" sz="2400" dirty="0">
                <a:solidFill>
                  <a:srgbClr val="3B4D9E"/>
                </a:solidFill>
                <a:ea typeface="ＭＳ Ｐゴシック" panose="020B0600070205080204" pitchFamily="34" charset="-128"/>
              </a:rPr>
              <a:t>Traffic danger				30%</a:t>
            </a:r>
          </a:p>
          <a:p>
            <a:pPr>
              <a:lnSpc>
                <a:spcPct val="80000"/>
              </a:lnSpc>
            </a:pPr>
            <a:r>
              <a:rPr lang="en-US" altLang="en-US" sz="2400" dirty="0">
                <a:solidFill>
                  <a:srgbClr val="3B4D9E"/>
                </a:solidFill>
                <a:ea typeface="ＭＳ Ｐゴシック" panose="020B0600070205080204" pitchFamily="34" charset="-128"/>
              </a:rPr>
              <a:t>Adverse weather			19%</a:t>
            </a:r>
          </a:p>
          <a:p>
            <a:pPr>
              <a:lnSpc>
                <a:spcPct val="80000"/>
              </a:lnSpc>
            </a:pPr>
            <a:r>
              <a:rPr lang="en-US" altLang="en-US" sz="2400" dirty="0">
                <a:solidFill>
                  <a:srgbClr val="3B4D9E"/>
                </a:solidFill>
                <a:ea typeface="ＭＳ Ｐゴシック" panose="020B0600070205080204" pitchFamily="34" charset="-128"/>
              </a:rPr>
              <a:t>Fear of crime danger		12%</a:t>
            </a:r>
          </a:p>
          <a:p>
            <a:pPr>
              <a:buFont typeface="Wingdings 2" panose="05020102010507070707" pitchFamily="18" charset="2"/>
              <a:buNone/>
            </a:pPr>
            <a:r>
              <a:rPr lang="en-US" altLang="en-US" sz="2000" dirty="0">
                <a:solidFill>
                  <a:srgbClr val="3B4D9E"/>
                </a:solidFill>
                <a:ea typeface="ＭＳ Ｐゴシック" panose="020B0600070205080204" pitchFamily="34" charset="-128"/>
              </a:rPr>
              <a:t>	</a:t>
            </a:r>
            <a:r>
              <a:rPr lang="en-US" altLang="en-US" sz="1600" dirty="0">
                <a:solidFill>
                  <a:srgbClr val="3B4D9E"/>
                </a:solidFill>
                <a:ea typeface="ＭＳ Ｐゴシック" panose="020B0600070205080204" pitchFamily="34" charset="-128"/>
              </a:rPr>
              <a:t>Note: Sum of percentages is more than 100% because respondents could identify more than one barrier.</a:t>
            </a:r>
          </a:p>
          <a:p>
            <a:pPr>
              <a:lnSpc>
                <a:spcPct val="80000"/>
              </a:lnSpc>
              <a:buFont typeface="Wingdings 2" panose="05020102010507070707" pitchFamily="18" charset="2"/>
              <a:buNone/>
            </a:pPr>
            <a:r>
              <a:rPr lang="en-US" altLang="en-US" sz="1600" i="1" dirty="0">
                <a:solidFill>
                  <a:srgbClr val="3B4D9E"/>
                </a:solidFill>
                <a:ea typeface="ＭＳ Ｐゴシック" panose="020B0600070205080204" pitchFamily="34" charset="-128"/>
              </a:rPr>
              <a:t>	(CDC, 2005)</a:t>
            </a:r>
          </a:p>
        </p:txBody>
      </p:sp>
    </p:spTree>
    <p:extLst>
      <p:ext uri="{BB962C8B-B14F-4D97-AF65-F5344CB8AC3E}">
        <p14:creationId xmlns:p14="http://schemas.microsoft.com/office/powerpoint/2010/main" val="3625836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4_SRTS National Course.final">
  <a:themeElements>
    <a:clrScheme name="4_SRTS National Course.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SRTS National Course.final">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RTS National Course.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RTS National Course.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RTS National Course.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RTS National Course.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RTS National Course.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RTS National Course.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RTS National Course.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RTS National Course.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RTS National Course.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RTS National Course.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RTS National Course.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RTS National Course.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RTS National Course.final">
  <a:themeElements>
    <a:clrScheme name="2_SRTS National Course.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RTS National Course.final">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RTS National Course.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RTS National Course.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RTS National Course.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RTS National Course.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RTS National Course.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RTS National Course.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RTS National Course.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RTS National Course.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RTS National Course.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RTS National Course.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RTS National Course.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RTS National Course.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nSRTS">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1161</TotalTime>
  <Words>3727</Words>
  <Application>Microsoft Office PowerPoint</Application>
  <PresentationFormat>Custom</PresentationFormat>
  <Paragraphs>439</Paragraphs>
  <Slides>33</Slides>
  <Notes>33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ＭＳ Ｐゴシック</vt:lpstr>
      <vt:lpstr>Arial</vt:lpstr>
      <vt:lpstr>Calibri</vt:lpstr>
      <vt:lpstr>Georgia</vt:lpstr>
      <vt:lpstr>Verdana</vt:lpstr>
      <vt:lpstr>Wingdings 2</vt:lpstr>
      <vt:lpstr>4_SRTS National Course.final</vt:lpstr>
      <vt:lpstr>2_SRTS National Course.final</vt:lpstr>
      <vt:lpstr>1_Office Theme</vt:lpstr>
      <vt:lpstr>Minnesota Safe  Routes to School  Improving Health, Safety, and Transportation</vt:lpstr>
      <vt:lpstr>Why Safe Routes to School?</vt:lpstr>
      <vt:lpstr>Fewer kids are biking and walking More parents are driving</vt:lpstr>
      <vt:lpstr>PowerPoint Presentation</vt:lpstr>
      <vt:lpstr>What caused the shift?</vt:lpstr>
      <vt:lpstr>School siting: A generation ago</vt:lpstr>
      <vt:lpstr>School siting: Today</vt:lpstr>
      <vt:lpstr>It’s not just distance</vt:lpstr>
      <vt:lpstr>Most common barriers to walking and bicycling to school</vt:lpstr>
      <vt:lpstr>Traffic danger</vt:lpstr>
      <vt:lpstr>Adverse weather</vt:lpstr>
      <vt:lpstr>Fear of crime danger</vt:lpstr>
      <vt:lpstr>What are the unintended consequences of less walking and bicycling?</vt:lpstr>
      <vt:lpstr>1996 Summer Olympic Games banned single occupant cars in downtown Atlanta</vt:lpstr>
      <vt:lpstr>Results of the ban</vt:lpstr>
      <vt:lpstr>PowerPoint Presentation</vt:lpstr>
      <vt:lpstr>Physical inactivity</vt:lpstr>
      <vt:lpstr>PowerPoint Presentation</vt:lpstr>
      <vt:lpstr>Obese children have an increased risk of…</vt:lpstr>
      <vt:lpstr>Good news! </vt:lpstr>
      <vt:lpstr>Safe Routes to School programs are part of the solution…</vt:lpstr>
      <vt:lpstr>More benefits of SRTS programs</vt:lpstr>
      <vt:lpstr>Elements of SRTS programs</vt:lpstr>
      <vt:lpstr>Equity</vt:lpstr>
      <vt:lpstr>Education</vt:lpstr>
      <vt:lpstr>Encouragement</vt:lpstr>
      <vt:lpstr>Enforcement</vt:lpstr>
      <vt:lpstr>Engineering</vt:lpstr>
      <vt:lpstr>Evaluation</vt:lpstr>
      <vt:lpstr>Moving Ahead for Progress in the 21st Century (MAP-21)</vt:lpstr>
      <vt:lpstr>Minnesota Programs</vt:lpstr>
      <vt:lpstr>Safe Routes to School Goals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School Here</dc:title>
  <dc:creator>Connor Cox</dc:creator>
  <cp:lastModifiedBy>Houser, Emily (DOT)</cp:lastModifiedBy>
  <cp:revision>98</cp:revision>
  <dcterms:created xsi:type="dcterms:W3CDTF">2016-08-26T20:26:34Z</dcterms:created>
  <dcterms:modified xsi:type="dcterms:W3CDTF">2019-12-30T20:40:46Z</dcterms:modified>
</cp:coreProperties>
</file>