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1"/>
  </p:notesMasterIdLst>
  <p:sldIdLst>
    <p:sldId id="295" r:id="rId2"/>
    <p:sldId id="334" r:id="rId3"/>
    <p:sldId id="327" r:id="rId4"/>
    <p:sldId id="329" r:id="rId5"/>
    <p:sldId id="348" r:id="rId6"/>
    <p:sldId id="331" r:id="rId7"/>
    <p:sldId id="342" r:id="rId8"/>
    <p:sldId id="339" r:id="rId9"/>
    <p:sldId id="347" r:id="rId10"/>
  </p:sldIdLst>
  <p:sldSz cx="7772400" cy="5029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y Phelps" initials="WP" lastIdx="1" clrIdx="0">
    <p:extLst>
      <p:ext uri="{19B8F6BF-5375-455C-9EA6-DF929625EA0E}">
        <p15:presenceInfo xmlns:p15="http://schemas.microsoft.com/office/powerpoint/2012/main" userId="S-1-5-21-1889532751-615655231-1637623912-11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B"/>
    <a:srgbClr val="3B4D9E"/>
    <a:srgbClr val="A4C339"/>
    <a:srgbClr val="FFFFFF"/>
    <a:srgbClr val="3B4D95"/>
    <a:srgbClr val="A5C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68470" autoAdjust="0"/>
  </p:normalViewPr>
  <p:slideViewPr>
    <p:cSldViewPr snapToGrid="0">
      <p:cViewPr>
        <p:scale>
          <a:sx n="140" d="100"/>
          <a:sy n="140" d="100"/>
        </p:scale>
        <p:origin x="1212" y="-4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1"/>
            <c:bubble3D val="0"/>
            <c:spPr>
              <a:solidFill>
                <a:srgbClr val="A4C339"/>
              </a:solidFill>
            </c:spPr>
            <c:extLst>
              <c:ext xmlns:c16="http://schemas.microsoft.com/office/drawing/2014/chart" uri="{C3380CC4-5D6E-409C-BE32-E72D297353CC}">
                <c16:uniqueId val="{00000000-04BF-4365-8C50-3A393D527E53}"/>
              </c:ext>
            </c:extLst>
          </c:dPt>
          <c:cat>
            <c:strRef>
              <c:f>Sheet1!$A$2:$A$3</c:f>
              <c:strCache>
                <c:ptCount val="2"/>
                <c:pt idx="0">
                  <c:v>agree</c:v>
                </c:pt>
                <c:pt idx="1">
                  <c:v>disagree</c:v>
                </c:pt>
              </c:strCache>
            </c:strRef>
          </c:cat>
          <c:val>
            <c:numRef>
              <c:f>Sheet1!$B$2:$B$3</c:f>
              <c:numCache>
                <c:formatCode>General</c:formatCode>
                <c:ptCount val="2"/>
                <c:pt idx="0">
                  <c:v>102</c:v>
                </c:pt>
                <c:pt idx="1">
                  <c:v>0</c:v>
                </c:pt>
              </c:numCache>
            </c:numRef>
          </c:val>
          <c:extLst>
            <c:ext xmlns:c16="http://schemas.microsoft.com/office/drawing/2014/chart" uri="{C3380CC4-5D6E-409C-BE32-E72D297353CC}">
              <c16:uniqueId val="{00000000-C91E-4D42-960D-F6E1BE1D85ED}"/>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1"/>
            <c:bubble3D val="0"/>
            <c:spPr>
              <a:solidFill>
                <a:srgbClr val="A4C339"/>
              </a:solidFill>
            </c:spPr>
            <c:extLst>
              <c:ext xmlns:c16="http://schemas.microsoft.com/office/drawing/2014/chart" uri="{C3380CC4-5D6E-409C-BE32-E72D297353CC}">
                <c16:uniqueId val="{00000000-659E-44CC-9A5B-92699C88432A}"/>
              </c:ext>
            </c:extLst>
          </c:dPt>
          <c:cat>
            <c:strRef>
              <c:f>Sheet1!$A$2:$A$3</c:f>
              <c:strCache>
                <c:ptCount val="2"/>
                <c:pt idx="0">
                  <c:v>agree</c:v>
                </c:pt>
                <c:pt idx="1">
                  <c:v>disagree</c:v>
                </c:pt>
              </c:strCache>
            </c:strRef>
          </c:cat>
          <c:val>
            <c:numRef>
              <c:f>Sheet1!$B$2:$B$3</c:f>
              <c:numCache>
                <c:formatCode>General</c:formatCode>
                <c:ptCount val="2"/>
                <c:pt idx="0">
                  <c:v>97</c:v>
                </c:pt>
                <c:pt idx="1">
                  <c:v>3</c:v>
                </c:pt>
              </c:numCache>
            </c:numRef>
          </c:val>
          <c:extLst>
            <c:ext xmlns:c16="http://schemas.microsoft.com/office/drawing/2014/chart" uri="{C3380CC4-5D6E-409C-BE32-E72D297353CC}">
              <c16:uniqueId val="{00000000-887D-4A50-91F2-DB6FF4C0F8AB}"/>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6888579201330489"/>
          <c:y val="0.34844360944862662"/>
          <c:w val="0.33111420798669516"/>
          <c:h val="0.28240285588195457"/>
        </c:manualLayout>
      </c:layout>
      <c:overlay val="0"/>
      <c:txPr>
        <a:bodyPr/>
        <a:lstStyle/>
        <a:p>
          <a:pPr>
            <a:defRPr sz="14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02216394696735"/>
          <c:y val="5.5686692698102162E-2"/>
          <c:w val="0.90584723927857647"/>
          <c:h val="0.73219544891368371"/>
        </c:manualLayout>
      </c:layout>
      <c:barChart>
        <c:barDir val="col"/>
        <c:grouping val="clustered"/>
        <c:varyColors val="0"/>
        <c:ser>
          <c:idx val="0"/>
          <c:order val="0"/>
          <c:tx>
            <c:strRef>
              <c:f>Sheet1!$B$1</c:f>
              <c:strCache>
                <c:ptCount val="1"/>
                <c:pt idx="0">
                  <c:v>Series 1</c:v>
                </c:pt>
              </c:strCache>
            </c:strRef>
          </c:tx>
          <c:invertIfNegative val="0"/>
          <c:cat>
            <c:strRef>
              <c:f>Sheet1!$A$2:$A$8</c:f>
              <c:strCache>
                <c:ptCount val="5"/>
                <c:pt idx="0">
                  <c:v>more creative</c:v>
                </c:pt>
                <c:pt idx="1">
                  <c:v>happier</c:v>
                </c:pt>
                <c:pt idx="2">
                  <c:v>calmer</c:v>
                </c:pt>
                <c:pt idx="3">
                  <c:v>more agitated</c:v>
                </c:pt>
                <c:pt idx="4">
                  <c:v>none of the above</c:v>
                </c:pt>
              </c:strCache>
            </c:strRef>
          </c:cat>
          <c:val>
            <c:numRef>
              <c:f>Sheet1!$B$2:$B$8</c:f>
              <c:numCache>
                <c:formatCode>General</c:formatCode>
                <c:ptCount val="5"/>
                <c:pt idx="0">
                  <c:v>22</c:v>
                </c:pt>
                <c:pt idx="1">
                  <c:v>84</c:v>
                </c:pt>
                <c:pt idx="2">
                  <c:v>44</c:v>
                </c:pt>
                <c:pt idx="3">
                  <c:v>7</c:v>
                </c:pt>
                <c:pt idx="4">
                  <c:v>3</c:v>
                </c:pt>
              </c:numCache>
            </c:numRef>
          </c:val>
          <c:extLst>
            <c:ext xmlns:c16="http://schemas.microsoft.com/office/drawing/2014/chart" uri="{C3380CC4-5D6E-409C-BE32-E72D297353CC}">
              <c16:uniqueId val="{00000000-0BE2-417F-B1D0-448D8DC0E117}"/>
            </c:ext>
          </c:extLst>
        </c:ser>
        <c:dLbls>
          <c:showLegendKey val="0"/>
          <c:showVal val="0"/>
          <c:showCatName val="0"/>
          <c:showSerName val="0"/>
          <c:showPercent val="0"/>
          <c:showBubbleSize val="0"/>
        </c:dLbls>
        <c:gapWidth val="150"/>
        <c:axId val="175080944"/>
        <c:axId val="175083296"/>
      </c:barChart>
      <c:catAx>
        <c:axId val="175080944"/>
        <c:scaling>
          <c:orientation val="minMax"/>
        </c:scaling>
        <c:delete val="0"/>
        <c:axPos val="b"/>
        <c:numFmt formatCode="General" sourceLinked="0"/>
        <c:majorTickMark val="out"/>
        <c:minorTickMark val="none"/>
        <c:tickLblPos val="nextTo"/>
        <c:txPr>
          <a:bodyPr/>
          <a:lstStyle/>
          <a:p>
            <a:pPr>
              <a:defRPr sz="1050">
                <a:solidFill>
                  <a:schemeClr val="bg1"/>
                </a:solidFill>
              </a:defRPr>
            </a:pPr>
            <a:endParaRPr lang="en-US"/>
          </a:p>
        </c:txPr>
        <c:crossAx val="175083296"/>
        <c:crosses val="autoZero"/>
        <c:auto val="1"/>
        <c:lblAlgn val="ctr"/>
        <c:lblOffset val="100"/>
        <c:noMultiLvlLbl val="0"/>
      </c:catAx>
      <c:valAx>
        <c:axId val="175083296"/>
        <c:scaling>
          <c:orientation val="minMax"/>
        </c:scaling>
        <c:delete val="0"/>
        <c:axPos val="l"/>
        <c:majorGridlines/>
        <c:numFmt formatCode="General" sourceLinked="1"/>
        <c:majorTickMark val="out"/>
        <c:minorTickMark val="none"/>
        <c:tickLblPos val="nextTo"/>
        <c:txPr>
          <a:bodyPr/>
          <a:lstStyle/>
          <a:p>
            <a:pPr>
              <a:defRPr sz="1050">
                <a:solidFill>
                  <a:schemeClr val="bg1"/>
                </a:solidFill>
              </a:defRPr>
            </a:pPr>
            <a:endParaRPr lang="en-US"/>
          </a:p>
        </c:txPr>
        <c:crossAx val="175080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1"/>
            <c:bubble3D val="0"/>
            <c:spPr>
              <a:solidFill>
                <a:srgbClr val="A4C339"/>
              </a:solidFill>
            </c:spPr>
            <c:extLst>
              <c:ext xmlns:c16="http://schemas.microsoft.com/office/drawing/2014/chart" uri="{C3380CC4-5D6E-409C-BE32-E72D297353CC}">
                <c16:uniqueId val="{00000000-619A-4318-BB7B-B0D02740DD19}"/>
              </c:ext>
            </c:extLst>
          </c:dPt>
          <c:cat>
            <c:strRef>
              <c:f>Sheet1!$A$2:$A$3</c:f>
              <c:strCache>
                <c:ptCount val="2"/>
                <c:pt idx="0">
                  <c:v>positive</c:v>
                </c:pt>
                <c:pt idx="1">
                  <c:v>negative</c:v>
                </c:pt>
              </c:strCache>
            </c:strRef>
          </c:cat>
          <c:val>
            <c:numRef>
              <c:f>Sheet1!$B$2:$B$3</c:f>
              <c:numCache>
                <c:formatCode>General</c:formatCode>
                <c:ptCount val="2"/>
                <c:pt idx="0">
                  <c:v>196</c:v>
                </c:pt>
                <c:pt idx="1">
                  <c:v>13</c:v>
                </c:pt>
              </c:numCache>
            </c:numRef>
          </c:val>
          <c:extLst>
            <c:ext xmlns:c16="http://schemas.microsoft.com/office/drawing/2014/chart" uri="{C3380CC4-5D6E-409C-BE32-E72D297353CC}">
              <c16:uniqueId val="{00000000-4529-4A15-9616-82CBC4CC9A95}"/>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1926377427365176"/>
          <c:y val="0.34213460673143192"/>
          <c:w val="0.34830000597095601"/>
          <c:h val="0.30460170033502115"/>
        </c:manualLayout>
      </c:layout>
      <c:overlay val="0"/>
      <c:txPr>
        <a:bodyPr/>
        <a:lstStyle/>
        <a:p>
          <a:pPr>
            <a:defRPr sz="16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D06D05-40CF-444B-98C2-C6A39D64218D}" type="doc">
      <dgm:prSet loTypeId="urn:microsoft.com/office/officeart/2005/8/layout/hierarchy3" loCatId="relationship" qsTypeId="urn:microsoft.com/office/officeart/2005/8/quickstyle/simple3" qsCatId="simple" csTypeId="urn:microsoft.com/office/officeart/2005/8/colors/accent1_2" csCatId="accent1" phldr="1"/>
      <dgm:spPr/>
      <dgm:t>
        <a:bodyPr/>
        <a:lstStyle/>
        <a:p>
          <a:endParaRPr lang="en-US"/>
        </a:p>
      </dgm:t>
    </dgm:pt>
    <dgm:pt modelId="{4D9F42F9-DAC8-4459-82E1-05AF1E16B5EF}">
      <dgm:prSet/>
      <dgm:spPr>
        <a:solidFill>
          <a:srgbClr val="A4C339"/>
        </a:solidFill>
      </dgm:spPr>
      <dgm:t>
        <a:bodyPr/>
        <a:lstStyle/>
        <a:p>
          <a:r>
            <a:rPr lang="en-US" b="1" dirty="0">
              <a:solidFill>
                <a:schemeClr val="bg1"/>
              </a:solidFill>
            </a:rPr>
            <a:t>Liability</a:t>
          </a:r>
        </a:p>
      </dgm:t>
    </dgm:pt>
    <dgm:pt modelId="{97E5402D-904D-40AE-91A8-739887CFDAC6}" type="parTrans" cxnId="{02817C19-69FA-4630-842B-0658082FD1EF}">
      <dgm:prSet/>
      <dgm:spPr/>
      <dgm:t>
        <a:bodyPr/>
        <a:lstStyle/>
        <a:p>
          <a:endParaRPr lang="en-US"/>
        </a:p>
      </dgm:t>
    </dgm:pt>
    <dgm:pt modelId="{57B858E7-54CB-420F-A2FC-B3146813E78B}" type="sibTrans" cxnId="{02817C19-69FA-4630-842B-0658082FD1EF}">
      <dgm:prSet/>
      <dgm:spPr/>
      <dgm:t>
        <a:bodyPr/>
        <a:lstStyle/>
        <a:p>
          <a:endParaRPr lang="en-US"/>
        </a:p>
      </dgm:t>
    </dgm:pt>
    <dgm:pt modelId="{33D8215C-F046-4D86-9F15-750EA5FBB8FB}">
      <dgm:prSet/>
      <dgm:spPr>
        <a:solidFill>
          <a:srgbClr val="A4C339"/>
        </a:solidFill>
      </dgm:spPr>
      <dgm:t>
        <a:bodyPr/>
        <a:lstStyle/>
        <a:p>
          <a:r>
            <a:rPr lang="en-US" b="1" dirty="0">
              <a:solidFill>
                <a:schemeClr val="bg1"/>
              </a:solidFill>
            </a:rPr>
            <a:t>Safety</a:t>
          </a:r>
        </a:p>
      </dgm:t>
    </dgm:pt>
    <dgm:pt modelId="{856B25AB-1E75-480C-8826-0067C7A402F2}" type="parTrans" cxnId="{F692F253-5438-42D2-87A7-35F83B06BE0D}">
      <dgm:prSet/>
      <dgm:spPr/>
      <dgm:t>
        <a:bodyPr/>
        <a:lstStyle/>
        <a:p>
          <a:endParaRPr lang="en-US"/>
        </a:p>
      </dgm:t>
    </dgm:pt>
    <dgm:pt modelId="{A8596B20-1DAA-4319-A6CB-D2842A7212F0}" type="sibTrans" cxnId="{F692F253-5438-42D2-87A7-35F83B06BE0D}">
      <dgm:prSet/>
      <dgm:spPr/>
      <dgm:t>
        <a:bodyPr/>
        <a:lstStyle/>
        <a:p>
          <a:endParaRPr lang="en-US"/>
        </a:p>
      </dgm:t>
    </dgm:pt>
    <dgm:pt modelId="{0BA45402-8844-4E14-A7A9-A44A0A5E9181}">
      <dgm:prSet/>
      <dgm:spPr>
        <a:solidFill>
          <a:srgbClr val="A4C339"/>
        </a:solidFill>
      </dgm:spPr>
      <dgm:t>
        <a:bodyPr/>
        <a:lstStyle/>
        <a:p>
          <a:r>
            <a:rPr lang="en-US" b="1" dirty="0">
              <a:solidFill>
                <a:schemeClr val="bg1"/>
              </a:solidFill>
            </a:rPr>
            <a:t>Weather</a:t>
          </a:r>
        </a:p>
      </dgm:t>
    </dgm:pt>
    <dgm:pt modelId="{47720D35-F366-460B-B8AE-B8B96B5F1615}" type="parTrans" cxnId="{71637C04-9589-4B3D-953E-11A75EB54737}">
      <dgm:prSet/>
      <dgm:spPr/>
      <dgm:t>
        <a:bodyPr/>
        <a:lstStyle/>
        <a:p>
          <a:endParaRPr lang="en-US"/>
        </a:p>
      </dgm:t>
    </dgm:pt>
    <dgm:pt modelId="{5A5B3012-4AD1-4CEA-A716-2CC6BA9FC245}" type="sibTrans" cxnId="{71637C04-9589-4B3D-953E-11A75EB54737}">
      <dgm:prSet/>
      <dgm:spPr/>
      <dgm:t>
        <a:bodyPr/>
        <a:lstStyle/>
        <a:p>
          <a:endParaRPr lang="en-US"/>
        </a:p>
      </dgm:t>
    </dgm:pt>
    <dgm:pt modelId="{A2C0587E-BBDB-4D9C-8F0F-1A54BCAAAD8B}">
      <dgm:prSet custT="1"/>
      <dgm:spPr>
        <a:solidFill>
          <a:schemeClr val="bg1"/>
        </a:solidFill>
      </dgm:spPr>
      <dgm:t>
        <a:bodyPr/>
        <a:lstStyle/>
        <a:p>
          <a:r>
            <a:rPr lang="en-US" sz="1400" dirty="0"/>
            <a:t>Meet with risk management early on</a:t>
          </a:r>
        </a:p>
      </dgm:t>
    </dgm:pt>
    <dgm:pt modelId="{AD65D098-23E0-41B0-9BA5-0FE6895AC2C9}" type="parTrans" cxnId="{B9CE7CBF-4347-4765-A287-3ECB5A12C511}">
      <dgm:prSet/>
      <dgm:spPr>
        <a:ln w="25400">
          <a:solidFill>
            <a:srgbClr val="00ADEB"/>
          </a:solidFill>
        </a:ln>
      </dgm:spPr>
      <dgm:t>
        <a:bodyPr/>
        <a:lstStyle/>
        <a:p>
          <a:endParaRPr lang="en-US"/>
        </a:p>
      </dgm:t>
    </dgm:pt>
    <dgm:pt modelId="{203D99A8-C24F-4238-AE18-8B1E9C131A9B}" type="sibTrans" cxnId="{B9CE7CBF-4347-4765-A287-3ECB5A12C511}">
      <dgm:prSet/>
      <dgm:spPr/>
      <dgm:t>
        <a:bodyPr/>
        <a:lstStyle/>
        <a:p>
          <a:endParaRPr lang="en-US"/>
        </a:p>
      </dgm:t>
    </dgm:pt>
    <dgm:pt modelId="{BA69B491-E7DF-4935-A3F3-D63F1D75E9E6}">
      <dgm:prSet custT="1"/>
      <dgm:spPr>
        <a:solidFill>
          <a:schemeClr val="bg1"/>
        </a:solidFill>
      </dgm:spPr>
      <dgm:t>
        <a:bodyPr/>
        <a:lstStyle/>
        <a:p>
          <a:r>
            <a:rPr lang="en-US" sz="1400" dirty="0"/>
            <a:t>Teach pedestrian safety skills in advance</a:t>
          </a:r>
        </a:p>
      </dgm:t>
    </dgm:pt>
    <dgm:pt modelId="{0B2857CF-C8D5-4611-95BB-FF50AF071DB7}" type="parTrans" cxnId="{5341E830-06EC-4779-9FE9-A01D6B35B859}">
      <dgm:prSet/>
      <dgm:spPr>
        <a:ln w="25400">
          <a:solidFill>
            <a:srgbClr val="00ADEB"/>
          </a:solidFill>
        </a:ln>
      </dgm:spPr>
      <dgm:t>
        <a:bodyPr/>
        <a:lstStyle/>
        <a:p>
          <a:endParaRPr lang="en-US"/>
        </a:p>
      </dgm:t>
    </dgm:pt>
    <dgm:pt modelId="{BBAFDA64-9702-4E63-AEA1-00C4AD81CCA2}" type="sibTrans" cxnId="{5341E830-06EC-4779-9FE9-A01D6B35B859}">
      <dgm:prSet/>
      <dgm:spPr/>
      <dgm:t>
        <a:bodyPr/>
        <a:lstStyle/>
        <a:p>
          <a:endParaRPr lang="en-US"/>
        </a:p>
      </dgm:t>
    </dgm:pt>
    <dgm:pt modelId="{B3BA6184-FE13-4031-8A5F-5F188F5EFEF7}">
      <dgm:prSet custT="1"/>
      <dgm:spPr>
        <a:solidFill>
          <a:schemeClr val="bg1"/>
        </a:solidFill>
      </dgm:spPr>
      <dgm:t>
        <a:bodyPr/>
        <a:lstStyle/>
        <a:p>
          <a:r>
            <a:rPr lang="en-US" sz="1400" dirty="0"/>
            <a:t>Most BSW run fall and spring only</a:t>
          </a:r>
        </a:p>
      </dgm:t>
    </dgm:pt>
    <dgm:pt modelId="{E6532B3E-D3C1-4A75-8020-0B5620A5BD61}" type="parTrans" cxnId="{1CE1883C-457E-4105-A4D7-3167D1904ED6}">
      <dgm:prSet/>
      <dgm:spPr>
        <a:ln w="25400">
          <a:solidFill>
            <a:srgbClr val="00ADEB"/>
          </a:solidFill>
        </a:ln>
      </dgm:spPr>
      <dgm:t>
        <a:bodyPr/>
        <a:lstStyle/>
        <a:p>
          <a:endParaRPr lang="en-US"/>
        </a:p>
      </dgm:t>
    </dgm:pt>
    <dgm:pt modelId="{83C2C517-F605-4021-A132-082C461FDC69}" type="sibTrans" cxnId="{1CE1883C-457E-4105-A4D7-3167D1904ED6}">
      <dgm:prSet/>
      <dgm:spPr/>
      <dgm:t>
        <a:bodyPr/>
        <a:lstStyle/>
        <a:p>
          <a:endParaRPr lang="en-US"/>
        </a:p>
      </dgm:t>
    </dgm:pt>
    <dgm:pt modelId="{9609F39E-9363-42B0-AEA3-7B2B283CFC67}">
      <dgm:prSet custT="1"/>
      <dgm:spPr>
        <a:solidFill>
          <a:schemeClr val="bg1"/>
        </a:solidFill>
      </dgm:spPr>
      <dgm:t>
        <a:bodyPr/>
        <a:lstStyle/>
        <a:p>
          <a:r>
            <a:rPr lang="en-US" sz="1400" dirty="0"/>
            <a:t>Train staff and volunteers</a:t>
          </a:r>
        </a:p>
      </dgm:t>
    </dgm:pt>
    <dgm:pt modelId="{A3DFA6FE-9CCC-4DFD-B7CA-75C4D55B97AF}" type="parTrans" cxnId="{4FEDB535-B41D-4527-AE76-66970759643E}">
      <dgm:prSet/>
      <dgm:spPr>
        <a:ln w="25400">
          <a:solidFill>
            <a:srgbClr val="00ADEB"/>
          </a:solidFill>
        </a:ln>
      </dgm:spPr>
      <dgm:t>
        <a:bodyPr/>
        <a:lstStyle/>
        <a:p>
          <a:endParaRPr lang="en-US"/>
        </a:p>
      </dgm:t>
    </dgm:pt>
    <dgm:pt modelId="{2FE7BBD3-A8C4-4B27-A9A4-F5D98D1F0C6F}" type="sibTrans" cxnId="{4FEDB535-B41D-4527-AE76-66970759643E}">
      <dgm:prSet/>
      <dgm:spPr/>
      <dgm:t>
        <a:bodyPr/>
        <a:lstStyle/>
        <a:p>
          <a:endParaRPr lang="en-US"/>
        </a:p>
      </dgm:t>
    </dgm:pt>
    <dgm:pt modelId="{2082614F-C80B-4338-98E9-9FB526A9B0BA}">
      <dgm:prSet custT="1"/>
      <dgm:spPr>
        <a:solidFill>
          <a:schemeClr val="bg1"/>
        </a:solidFill>
      </dgm:spPr>
      <dgm:t>
        <a:bodyPr/>
        <a:lstStyle/>
        <a:p>
          <a:r>
            <a:rPr lang="en-US" sz="1400" dirty="0"/>
            <a:t>Reinforce pedestrian safety along the route</a:t>
          </a:r>
        </a:p>
      </dgm:t>
    </dgm:pt>
    <dgm:pt modelId="{2EA94F8D-108C-41B6-B0E8-476DF6DEC234}" type="parTrans" cxnId="{D59E7BAC-CBF8-450C-967B-55DB5A6BDF30}">
      <dgm:prSet/>
      <dgm:spPr>
        <a:ln w="25400">
          <a:solidFill>
            <a:srgbClr val="00ADEB"/>
          </a:solidFill>
        </a:ln>
      </dgm:spPr>
      <dgm:t>
        <a:bodyPr/>
        <a:lstStyle/>
        <a:p>
          <a:endParaRPr lang="en-US"/>
        </a:p>
      </dgm:t>
    </dgm:pt>
    <dgm:pt modelId="{B2BAEC62-31DF-4999-A427-E9F5D67817EF}" type="sibTrans" cxnId="{D59E7BAC-CBF8-450C-967B-55DB5A6BDF30}">
      <dgm:prSet/>
      <dgm:spPr/>
      <dgm:t>
        <a:bodyPr/>
        <a:lstStyle/>
        <a:p>
          <a:endParaRPr lang="en-US"/>
        </a:p>
      </dgm:t>
    </dgm:pt>
    <dgm:pt modelId="{015A3867-518E-41B5-9F7F-1F6E7FC4A94A}">
      <dgm:prSet custT="1"/>
      <dgm:spPr>
        <a:solidFill>
          <a:schemeClr val="bg1"/>
        </a:solidFill>
      </dgm:spPr>
      <dgm:t>
        <a:bodyPr/>
        <a:lstStyle/>
        <a:p>
          <a:r>
            <a:rPr lang="en-US" sz="1400" dirty="0"/>
            <a:t>Have a plan in place for last minute cancellations</a:t>
          </a:r>
        </a:p>
      </dgm:t>
    </dgm:pt>
    <dgm:pt modelId="{F77A8632-91DB-4E9D-B364-6B159C20881D}" type="parTrans" cxnId="{09D4B8BE-383C-4EE2-AB02-0497A60D4D12}">
      <dgm:prSet/>
      <dgm:spPr>
        <a:ln w="25400">
          <a:solidFill>
            <a:srgbClr val="00ADEB"/>
          </a:solidFill>
        </a:ln>
      </dgm:spPr>
      <dgm:t>
        <a:bodyPr/>
        <a:lstStyle/>
        <a:p>
          <a:endParaRPr lang="en-US"/>
        </a:p>
      </dgm:t>
    </dgm:pt>
    <dgm:pt modelId="{0276AB39-5066-4FA7-9DE1-5C8C30F9C970}" type="sibTrans" cxnId="{09D4B8BE-383C-4EE2-AB02-0497A60D4D12}">
      <dgm:prSet/>
      <dgm:spPr/>
      <dgm:t>
        <a:bodyPr/>
        <a:lstStyle/>
        <a:p>
          <a:endParaRPr lang="en-US"/>
        </a:p>
      </dgm:t>
    </dgm:pt>
    <dgm:pt modelId="{33D9377B-6330-4F34-9F28-E2DBAB6D8C96}" type="pres">
      <dgm:prSet presAssocID="{B7D06D05-40CF-444B-98C2-C6A39D64218D}" presName="diagram" presStyleCnt="0">
        <dgm:presLayoutVars>
          <dgm:chPref val="1"/>
          <dgm:dir/>
          <dgm:animOne val="branch"/>
          <dgm:animLvl val="lvl"/>
          <dgm:resizeHandles/>
        </dgm:presLayoutVars>
      </dgm:prSet>
      <dgm:spPr/>
    </dgm:pt>
    <dgm:pt modelId="{356A9DDF-4CE0-4E81-A414-7281FB85B972}" type="pres">
      <dgm:prSet presAssocID="{4D9F42F9-DAC8-4459-82E1-05AF1E16B5EF}" presName="root" presStyleCnt="0"/>
      <dgm:spPr/>
    </dgm:pt>
    <dgm:pt modelId="{4D65C817-6619-4DA4-A8E1-5B685BC7EBFD}" type="pres">
      <dgm:prSet presAssocID="{4D9F42F9-DAC8-4459-82E1-05AF1E16B5EF}" presName="rootComposite" presStyleCnt="0"/>
      <dgm:spPr/>
    </dgm:pt>
    <dgm:pt modelId="{6A1537F9-938C-493C-890E-2E67E2447E15}" type="pres">
      <dgm:prSet presAssocID="{4D9F42F9-DAC8-4459-82E1-05AF1E16B5EF}" presName="rootText" presStyleLbl="node1" presStyleIdx="0" presStyleCnt="3"/>
      <dgm:spPr/>
    </dgm:pt>
    <dgm:pt modelId="{CFB98A23-30DD-4F2F-B98D-553112E3FF3F}" type="pres">
      <dgm:prSet presAssocID="{4D9F42F9-DAC8-4459-82E1-05AF1E16B5EF}" presName="rootConnector" presStyleLbl="node1" presStyleIdx="0" presStyleCnt="3"/>
      <dgm:spPr/>
    </dgm:pt>
    <dgm:pt modelId="{3B63B43C-C7A4-465C-8A0A-51D5459938B6}" type="pres">
      <dgm:prSet presAssocID="{4D9F42F9-DAC8-4459-82E1-05AF1E16B5EF}" presName="childShape" presStyleCnt="0"/>
      <dgm:spPr/>
    </dgm:pt>
    <dgm:pt modelId="{35A13798-E4F4-4C9F-B18E-867E7DDB14E2}" type="pres">
      <dgm:prSet presAssocID="{AD65D098-23E0-41B0-9BA5-0FE6895AC2C9}" presName="Name13" presStyleLbl="parChTrans1D2" presStyleIdx="0" presStyleCnt="6"/>
      <dgm:spPr/>
    </dgm:pt>
    <dgm:pt modelId="{BE2714FE-7A6E-48AE-AA39-B67CCA21DDB4}" type="pres">
      <dgm:prSet presAssocID="{A2C0587E-BBDB-4D9C-8F0F-1A54BCAAAD8B}" presName="childText" presStyleLbl="bgAcc1" presStyleIdx="0" presStyleCnt="6">
        <dgm:presLayoutVars>
          <dgm:bulletEnabled val="1"/>
        </dgm:presLayoutVars>
      </dgm:prSet>
      <dgm:spPr/>
    </dgm:pt>
    <dgm:pt modelId="{1D027033-45B1-473C-BF7B-4756A7BC3446}" type="pres">
      <dgm:prSet presAssocID="{A3DFA6FE-9CCC-4DFD-B7CA-75C4D55B97AF}" presName="Name13" presStyleLbl="parChTrans1D2" presStyleIdx="1" presStyleCnt="6"/>
      <dgm:spPr/>
    </dgm:pt>
    <dgm:pt modelId="{E6FD1AAD-3386-4F9B-AEEE-A57C329D1012}" type="pres">
      <dgm:prSet presAssocID="{9609F39E-9363-42B0-AEA3-7B2B283CFC67}" presName="childText" presStyleLbl="bgAcc1" presStyleIdx="1" presStyleCnt="6">
        <dgm:presLayoutVars>
          <dgm:bulletEnabled val="1"/>
        </dgm:presLayoutVars>
      </dgm:prSet>
      <dgm:spPr/>
    </dgm:pt>
    <dgm:pt modelId="{FD87FFD8-4A45-4FFC-9619-33BB52877E51}" type="pres">
      <dgm:prSet presAssocID="{33D8215C-F046-4D86-9F15-750EA5FBB8FB}" presName="root" presStyleCnt="0"/>
      <dgm:spPr/>
    </dgm:pt>
    <dgm:pt modelId="{4FAC5198-C940-4E71-9399-2E625EF62B15}" type="pres">
      <dgm:prSet presAssocID="{33D8215C-F046-4D86-9F15-750EA5FBB8FB}" presName="rootComposite" presStyleCnt="0"/>
      <dgm:spPr/>
    </dgm:pt>
    <dgm:pt modelId="{80442E8D-37F1-43C4-BB95-1E3AF26A3CEE}" type="pres">
      <dgm:prSet presAssocID="{33D8215C-F046-4D86-9F15-750EA5FBB8FB}" presName="rootText" presStyleLbl="node1" presStyleIdx="1" presStyleCnt="3"/>
      <dgm:spPr/>
    </dgm:pt>
    <dgm:pt modelId="{B5ADB162-B2E4-4106-BDB0-486A610CDCA0}" type="pres">
      <dgm:prSet presAssocID="{33D8215C-F046-4D86-9F15-750EA5FBB8FB}" presName="rootConnector" presStyleLbl="node1" presStyleIdx="1" presStyleCnt="3"/>
      <dgm:spPr/>
    </dgm:pt>
    <dgm:pt modelId="{3902C5FA-B46B-44A3-9E4E-6BB2F026CEE8}" type="pres">
      <dgm:prSet presAssocID="{33D8215C-F046-4D86-9F15-750EA5FBB8FB}" presName="childShape" presStyleCnt="0"/>
      <dgm:spPr/>
    </dgm:pt>
    <dgm:pt modelId="{6E4643EC-5D92-4EE6-8E3D-72345E930E5E}" type="pres">
      <dgm:prSet presAssocID="{0B2857CF-C8D5-4611-95BB-FF50AF071DB7}" presName="Name13" presStyleLbl="parChTrans1D2" presStyleIdx="2" presStyleCnt="6"/>
      <dgm:spPr/>
    </dgm:pt>
    <dgm:pt modelId="{7AA12394-1C19-41AE-BF7A-428ECB6F4A04}" type="pres">
      <dgm:prSet presAssocID="{BA69B491-E7DF-4935-A3F3-D63F1D75E9E6}" presName="childText" presStyleLbl="bgAcc1" presStyleIdx="2" presStyleCnt="6">
        <dgm:presLayoutVars>
          <dgm:bulletEnabled val="1"/>
        </dgm:presLayoutVars>
      </dgm:prSet>
      <dgm:spPr/>
    </dgm:pt>
    <dgm:pt modelId="{A97EB1F7-BF1A-4DA9-9A22-4F88ACFEFD34}" type="pres">
      <dgm:prSet presAssocID="{2EA94F8D-108C-41B6-B0E8-476DF6DEC234}" presName="Name13" presStyleLbl="parChTrans1D2" presStyleIdx="3" presStyleCnt="6"/>
      <dgm:spPr/>
    </dgm:pt>
    <dgm:pt modelId="{D701EF3A-E286-486A-8CB4-6467938EE0DE}" type="pres">
      <dgm:prSet presAssocID="{2082614F-C80B-4338-98E9-9FB526A9B0BA}" presName="childText" presStyleLbl="bgAcc1" presStyleIdx="3" presStyleCnt="6">
        <dgm:presLayoutVars>
          <dgm:bulletEnabled val="1"/>
        </dgm:presLayoutVars>
      </dgm:prSet>
      <dgm:spPr/>
    </dgm:pt>
    <dgm:pt modelId="{C1D0E5AD-AA23-40FC-A1DA-5C28069531B2}" type="pres">
      <dgm:prSet presAssocID="{0BA45402-8844-4E14-A7A9-A44A0A5E9181}" presName="root" presStyleCnt="0"/>
      <dgm:spPr/>
    </dgm:pt>
    <dgm:pt modelId="{9C7C3ADE-3103-4102-AAB9-F5660A5F835D}" type="pres">
      <dgm:prSet presAssocID="{0BA45402-8844-4E14-A7A9-A44A0A5E9181}" presName="rootComposite" presStyleCnt="0"/>
      <dgm:spPr/>
    </dgm:pt>
    <dgm:pt modelId="{ED1F3581-D461-4843-9DF8-8A41710F94C4}" type="pres">
      <dgm:prSet presAssocID="{0BA45402-8844-4E14-A7A9-A44A0A5E9181}" presName="rootText" presStyleLbl="node1" presStyleIdx="2" presStyleCnt="3"/>
      <dgm:spPr/>
    </dgm:pt>
    <dgm:pt modelId="{4BBA31B1-6802-4319-84B3-616630D12939}" type="pres">
      <dgm:prSet presAssocID="{0BA45402-8844-4E14-A7A9-A44A0A5E9181}" presName="rootConnector" presStyleLbl="node1" presStyleIdx="2" presStyleCnt="3"/>
      <dgm:spPr/>
    </dgm:pt>
    <dgm:pt modelId="{DEF9B1E4-B643-44E3-8BC0-3C26704B17F9}" type="pres">
      <dgm:prSet presAssocID="{0BA45402-8844-4E14-A7A9-A44A0A5E9181}" presName="childShape" presStyleCnt="0"/>
      <dgm:spPr/>
    </dgm:pt>
    <dgm:pt modelId="{2348D3CA-5AAA-48F1-9195-605F8A981503}" type="pres">
      <dgm:prSet presAssocID="{E6532B3E-D3C1-4A75-8020-0B5620A5BD61}" presName="Name13" presStyleLbl="parChTrans1D2" presStyleIdx="4" presStyleCnt="6"/>
      <dgm:spPr/>
    </dgm:pt>
    <dgm:pt modelId="{E4456250-3E3B-4F2C-B0FC-489B438DA7F1}" type="pres">
      <dgm:prSet presAssocID="{B3BA6184-FE13-4031-8A5F-5F188F5EFEF7}" presName="childText" presStyleLbl="bgAcc1" presStyleIdx="4" presStyleCnt="6">
        <dgm:presLayoutVars>
          <dgm:bulletEnabled val="1"/>
        </dgm:presLayoutVars>
      </dgm:prSet>
      <dgm:spPr/>
    </dgm:pt>
    <dgm:pt modelId="{8C4D8727-3351-44F9-94B8-1FD082C4ABD1}" type="pres">
      <dgm:prSet presAssocID="{F77A8632-91DB-4E9D-B364-6B159C20881D}" presName="Name13" presStyleLbl="parChTrans1D2" presStyleIdx="5" presStyleCnt="6"/>
      <dgm:spPr/>
    </dgm:pt>
    <dgm:pt modelId="{0F71AE24-2FFD-4367-AADD-A9B89D4B5B7B}" type="pres">
      <dgm:prSet presAssocID="{015A3867-518E-41B5-9F7F-1F6E7FC4A94A}" presName="childText" presStyleLbl="bgAcc1" presStyleIdx="5" presStyleCnt="6">
        <dgm:presLayoutVars>
          <dgm:bulletEnabled val="1"/>
        </dgm:presLayoutVars>
      </dgm:prSet>
      <dgm:spPr/>
    </dgm:pt>
  </dgm:ptLst>
  <dgm:cxnLst>
    <dgm:cxn modelId="{D59E7BAC-CBF8-450C-967B-55DB5A6BDF30}" srcId="{33D8215C-F046-4D86-9F15-750EA5FBB8FB}" destId="{2082614F-C80B-4338-98E9-9FB526A9B0BA}" srcOrd="1" destOrd="0" parTransId="{2EA94F8D-108C-41B6-B0E8-476DF6DEC234}" sibTransId="{B2BAEC62-31DF-4999-A427-E9F5D67817EF}"/>
    <dgm:cxn modelId="{9ACECF66-D2F1-4625-BA6D-7C4D0208AF18}" type="presOf" srcId="{33D8215C-F046-4D86-9F15-750EA5FBB8FB}" destId="{80442E8D-37F1-43C4-BB95-1E3AF26A3CEE}" srcOrd="0" destOrd="0" presId="urn:microsoft.com/office/officeart/2005/8/layout/hierarchy3"/>
    <dgm:cxn modelId="{ACA1BD73-F896-4579-8CA2-03E20F868999}" type="presOf" srcId="{0BA45402-8844-4E14-A7A9-A44A0A5E9181}" destId="{ED1F3581-D461-4843-9DF8-8A41710F94C4}" srcOrd="0" destOrd="0" presId="urn:microsoft.com/office/officeart/2005/8/layout/hierarchy3"/>
    <dgm:cxn modelId="{F5B503DB-4809-45D2-B90C-36A9B13CBE2F}" type="presOf" srcId="{2082614F-C80B-4338-98E9-9FB526A9B0BA}" destId="{D701EF3A-E286-486A-8CB4-6467938EE0DE}" srcOrd="0" destOrd="0" presId="urn:microsoft.com/office/officeart/2005/8/layout/hierarchy3"/>
    <dgm:cxn modelId="{4FEDB535-B41D-4527-AE76-66970759643E}" srcId="{4D9F42F9-DAC8-4459-82E1-05AF1E16B5EF}" destId="{9609F39E-9363-42B0-AEA3-7B2B283CFC67}" srcOrd="1" destOrd="0" parTransId="{A3DFA6FE-9CCC-4DFD-B7CA-75C4D55B97AF}" sibTransId="{2FE7BBD3-A8C4-4B27-A9A4-F5D98D1F0C6F}"/>
    <dgm:cxn modelId="{71637C04-9589-4B3D-953E-11A75EB54737}" srcId="{B7D06D05-40CF-444B-98C2-C6A39D64218D}" destId="{0BA45402-8844-4E14-A7A9-A44A0A5E9181}" srcOrd="2" destOrd="0" parTransId="{47720D35-F366-460B-B8AE-B8B96B5F1615}" sibTransId="{5A5B3012-4AD1-4CEA-A716-2CC6BA9FC245}"/>
    <dgm:cxn modelId="{575CF6F4-5C2A-4B55-B095-5F255ACD366F}" type="presOf" srcId="{015A3867-518E-41B5-9F7F-1F6E7FC4A94A}" destId="{0F71AE24-2FFD-4367-AADD-A9B89D4B5B7B}" srcOrd="0" destOrd="0" presId="urn:microsoft.com/office/officeart/2005/8/layout/hierarchy3"/>
    <dgm:cxn modelId="{02817C19-69FA-4630-842B-0658082FD1EF}" srcId="{B7D06D05-40CF-444B-98C2-C6A39D64218D}" destId="{4D9F42F9-DAC8-4459-82E1-05AF1E16B5EF}" srcOrd="0" destOrd="0" parTransId="{97E5402D-904D-40AE-91A8-739887CFDAC6}" sibTransId="{57B858E7-54CB-420F-A2FC-B3146813E78B}"/>
    <dgm:cxn modelId="{0DC416D8-DE59-4B1C-B5F3-D1344D1A2E39}" type="presOf" srcId="{E6532B3E-D3C1-4A75-8020-0B5620A5BD61}" destId="{2348D3CA-5AAA-48F1-9195-605F8A981503}" srcOrd="0" destOrd="0" presId="urn:microsoft.com/office/officeart/2005/8/layout/hierarchy3"/>
    <dgm:cxn modelId="{08E41C5F-26AA-478B-A778-35F687FA5BF6}" type="presOf" srcId="{2EA94F8D-108C-41B6-B0E8-476DF6DEC234}" destId="{A97EB1F7-BF1A-4DA9-9A22-4F88ACFEFD34}" srcOrd="0" destOrd="0" presId="urn:microsoft.com/office/officeart/2005/8/layout/hierarchy3"/>
    <dgm:cxn modelId="{88ABC097-DCE8-492F-A27E-1F35D87891E6}" type="presOf" srcId="{B3BA6184-FE13-4031-8A5F-5F188F5EFEF7}" destId="{E4456250-3E3B-4F2C-B0FC-489B438DA7F1}" srcOrd="0" destOrd="0" presId="urn:microsoft.com/office/officeart/2005/8/layout/hierarchy3"/>
    <dgm:cxn modelId="{F0542200-71F0-4BA7-9368-0318DD92A98D}" type="presOf" srcId="{33D8215C-F046-4D86-9F15-750EA5FBB8FB}" destId="{B5ADB162-B2E4-4106-BDB0-486A610CDCA0}" srcOrd="1" destOrd="0" presId="urn:microsoft.com/office/officeart/2005/8/layout/hierarchy3"/>
    <dgm:cxn modelId="{C877F33B-989B-46F4-8119-062C5340A4D2}" type="presOf" srcId="{0B2857CF-C8D5-4611-95BB-FF50AF071DB7}" destId="{6E4643EC-5D92-4EE6-8E3D-72345E930E5E}" srcOrd="0" destOrd="0" presId="urn:microsoft.com/office/officeart/2005/8/layout/hierarchy3"/>
    <dgm:cxn modelId="{A334CC8B-7CB4-4FB7-B7A1-694FA7C3424B}" type="presOf" srcId="{A3DFA6FE-9CCC-4DFD-B7CA-75C4D55B97AF}" destId="{1D027033-45B1-473C-BF7B-4756A7BC3446}" srcOrd="0" destOrd="0" presId="urn:microsoft.com/office/officeart/2005/8/layout/hierarchy3"/>
    <dgm:cxn modelId="{0322E93A-FEC1-4525-B996-F5133E100343}" type="presOf" srcId="{AD65D098-23E0-41B0-9BA5-0FE6895AC2C9}" destId="{35A13798-E4F4-4C9F-B18E-867E7DDB14E2}" srcOrd="0" destOrd="0" presId="urn:microsoft.com/office/officeart/2005/8/layout/hierarchy3"/>
    <dgm:cxn modelId="{1CE1883C-457E-4105-A4D7-3167D1904ED6}" srcId="{0BA45402-8844-4E14-A7A9-A44A0A5E9181}" destId="{B3BA6184-FE13-4031-8A5F-5F188F5EFEF7}" srcOrd="0" destOrd="0" parTransId="{E6532B3E-D3C1-4A75-8020-0B5620A5BD61}" sibTransId="{83C2C517-F605-4021-A132-082C461FDC69}"/>
    <dgm:cxn modelId="{5341E830-06EC-4779-9FE9-A01D6B35B859}" srcId="{33D8215C-F046-4D86-9F15-750EA5FBB8FB}" destId="{BA69B491-E7DF-4935-A3F3-D63F1D75E9E6}" srcOrd="0" destOrd="0" parTransId="{0B2857CF-C8D5-4611-95BB-FF50AF071DB7}" sibTransId="{BBAFDA64-9702-4E63-AEA1-00C4AD81CCA2}"/>
    <dgm:cxn modelId="{8305544B-FAB4-4784-9C26-37205BB72409}" type="presOf" srcId="{4D9F42F9-DAC8-4459-82E1-05AF1E16B5EF}" destId="{6A1537F9-938C-493C-890E-2E67E2447E15}" srcOrd="0" destOrd="0" presId="urn:microsoft.com/office/officeart/2005/8/layout/hierarchy3"/>
    <dgm:cxn modelId="{B9CE7CBF-4347-4765-A287-3ECB5A12C511}" srcId="{4D9F42F9-DAC8-4459-82E1-05AF1E16B5EF}" destId="{A2C0587E-BBDB-4D9C-8F0F-1A54BCAAAD8B}" srcOrd="0" destOrd="0" parTransId="{AD65D098-23E0-41B0-9BA5-0FE6895AC2C9}" sibTransId="{203D99A8-C24F-4238-AE18-8B1E9C131A9B}"/>
    <dgm:cxn modelId="{09D4B8BE-383C-4EE2-AB02-0497A60D4D12}" srcId="{0BA45402-8844-4E14-A7A9-A44A0A5E9181}" destId="{015A3867-518E-41B5-9F7F-1F6E7FC4A94A}" srcOrd="1" destOrd="0" parTransId="{F77A8632-91DB-4E9D-B364-6B159C20881D}" sibTransId="{0276AB39-5066-4FA7-9DE1-5C8C30F9C970}"/>
    <dgm:cxn modelId="{F692F253-5438-42D2-87A7-35F83B06BE0D}" srcId="{B7D06D05-40CF-444B-98C2-C6A39D64218D}" destId="{33D8215C-F046-4D86-9F15-750EA5FBB8FB}" srcOrd="1" destOrd="0" parTransId="{856B25AB-1E75-480C-8826-0067C7A402F2}" sibTransId="{A8596B20-1DAA-4319-A6CB-D2842A7212F0}"/>
    <dgm:cxn modelId="{9E27428D-F2FF-469E-9ECF-4E849466F2F0}" type="presOf" srcId="{0BA45402-8844-4E14-A7A9-A44A0A5E9181}" destId="{4BBA31B1-6802-4319-84B3-616630D12939}" srcOrd="1" destOrd="0" presId="urn:microsoft.com/office/officeart/2005/8/layout/hierarchy3"/>
    <dgm:cxn modelId="{6DFC5386-945E-4205-BB7E-067A24EEC611}" type="presOf" srcId="{B7D06D05-40CF-444B-98C2-C6A39D64218D}" destId="{33D9377B-6330-4F34-9F28-E2DBAB6D8C96}" srcOrd="0" destOrd="0" presId="urn:microsoft.com/office/officeart/2005/8/layout/hierarchy3"/>
    <dgm:cxn modelId="{4B3BD391-A617-4033-8945-72F2143055A9}" type="presOf" srcId="{9609F39E-9363-42B0-AEA3-7B2B283CFC67}" destId="{E6FD1AAD-3386-4F9B-AEEE-A57C329D1012}" srcOrd="0" destOrd="0" presId="urn:microsoft.com/office/officeart/2005/8/layout/hierarchy3"/>
    <dgm:cxn modelId="{5680A52B-DD14-40D4-A5E7-D6EC3EF56E0A}" type="presOf" srcId="{BA69B491-E7DF-4935-A3F3-D63F1D75E9E6}" destId="{7AA12394-1C19-41AE-BF7A-428ECB6F4A04}" srcOrd="0" destOrd="0" presId="urn:microsoft.com/office/officeart/2005/8/layout/hierarchy3"/>
    <dgm:cxn modelId="{3D923591-13B5-4378-A151-97095BFF9861}" type="presOf" srcId="{A2C0587E-BBDB-4D9C-8F0F-1A54BCAAAD8B}" destId="{BE2714FE-7A6E-48AE-AA39-B67CCA21DDB4}" srcOrd="0" destOrd="0" presId="urn:microsoft.com/office/officeart/2005/8/layout/hierarchy3"/>
    <dgm:cxn modelId="{5916C946-452E-430A-8640-DD1C29A7DD62}" type="presOf" srcId="{F77A8632-91DB-4E9D-B364-6B159C20881D}" destId="{8C4D8727-3351-44F9-94B8-1FD082C4ABD1}" srcOrd="0" destOrd="0" presId="urn:microsoft.com/office/officeart/2005/8/layout/hierarchy3"/>
    <dgm:cxn modelId="{9C31A19E-3604-4076-A7C6-81352C8152CE}" type="presOf" srcId="{4D9F42F9-DAC8-4459-82E1-05AF1E16B5EF}" destId="{CFB98A23-30DD-4F2F-B98D-553112E3FF3F}" srcOrd="1" destOrd="0" presId="urn:microsoft.com/office/officeart/2005/8/layout/hierarchy3"/>
    <dgm:cxn modelId="{08419806-3AC5-440B-804B-C9836CA14F66}" type="presParOf" srcId="{33D9377B-6330-4F34-9F28-E2DBAB6D8C96}" destId="{356A9DDF-4CE0-4E81-A414-7281FB85B972}" srcOrd="0" destOrd="0" presId="urn:microsoft.com/office/officeart/2005/8/layout/hierarchy3"/>
    <dgm:cxn modelId="{B6E3A22D-BC8C-425C-BBF9-EC7C1714D0E1}" type="presParOf" srcId="{356A9DDF-4CE0-4E81-A414-7281FB85B972}" destId="{4D65C817-6619-4DA4-A8E1-5B685BC7EBFD}" srcOrd="0" destOrd="0" presId="urn:microsoft.com/office/officeart/2005/8/layout/hierarchy3"/>
    <dgm:cxn modelId="{1B706A89-A076-4A87-BDC8-4BD4556609F3}" type="presParOf" srcId="{4D65C817-6619-4DA4-A8E1-5B685BC7EBFD}" destId="{6A1537F9-938C-493C-890E-2E67E2447E15}" srcOrd="0" destOrd="0" presId="urn:microsoft.com/office/officeart/2005/8/layout/hierarchy3"/>
    <dgm:cxn modelId="{D319DED1-682E-45A2-8713-7BD28C1C234E}" type="presParOf" srcId="{4D65C817-6619-4DA4-A8E1-5B685BC7EBFD}" destId="{CFB98A23-30DD-4F2F-B98D-553112E3FF3F}" srcOrd="1" destOrd="0" presId="urn:microsoft.com/office/officeart/2005/8/layout/hierarchy3"/>
    <dgm:cxn modelId="{9E23D1F0-413F-4E66-B82E-6AC6D3A657D3}" type="presParOf" srcId="{356A9DDF-4CE0-4E81-A414-7281FB85B972}" destId="{3B63B43C-C7A4-465C-8A0A-51D5459938B6}" srcOrd="1" destOrd="0" presId="urn:microsoft.com/office/officeart/2005/8/layout/hierarchy3"/>
    <dgm:cxn modelId="{67D707FC-1E25-4E79-9154-1B5E2867EC95}" type="presParOf" srcId="{3B63B43C-C7A4-465C-8A0A-51D5459938B6}" destId="{35A13798-E4F4-4C9F-B18E-867E7DDB14E2}" srcOrd="0" destOrd="0" presId="urn:microsoft.com/office/officeart/2005/8/layout/hierarchy3"/>
    <dgm:cxn modelId="{FDFD8E53-8D54-4487-B964-D0EAEB000B7E}" type="presParOf" srcId="{3B63B43C-C7A4-465C-8A0A-51D5459938B6}" destId="{BE2714FE-7A6E-48AE-AA39-B67CCA21DDB4}" srcOrd="1" destOrd="0" presId="urn:microsoft.com/office/officeart/2005/8/layout/hierarchy3"/>
    <dgm:cxn modelId="{2B31E68E-0CD5-4225-B068-A20781ECDDAE}" type="presParOf" srcId="{3B63B43C-C7A4-465C-8A0A-51D5459938B6}" destId="{1D027033-45B1-473C-BF7B-4756A7BC3446}" srcOrd="2" destOrd="0" presId="urn:microsoft.com/office/officeart/2005/8/layout/hierarchy3"/>
    <dgm:cxn modelId="{2F0C01BF-FF0B-4E68-ABFE-23BDE4386A60}" type="presParOf" srcId="{3B63B43C-C7A4-465C-8A0A-51D5459938B6}" destId="{E6FD1AAD-3386-4F9B-AEEE-A57C329D1012}" srcOrd="3" destOrd="0" presId="urn:microsoft.com/office/officeart/2005/8/layout/hierarchy3"/>
    <dgm:cxn modelId="{AA6068D6-D643-4313-BA7F-BB8BD649333C}" type="presParOf" srcId="{33D9377B-6330-4F34-9F28-E2DBAB6D8C96}" destId="{FD87FFD8-4A45-4FFC-9619-33BB52877E51}" srcOrd="1" destOrd="0" presId="urn:microsoft.com/office/officeart/2005/8/layout/hierarchy3"/>
    <dgm:cxn modelId="{CA8B58D0-7A6E-48CF-81B8-45B8E298A048}" type="presParOf" srcId="{FD87FFD8-4A45-4FFC-9619-33BB52877E51}" destId="{4FAC5198-C940-4E71-9399-2E625EF62B15}" srcOrd="0" destOrd="0" presId="urn:microsoft.com/office/officeart/2005/8/layout/hierarchy3"/>
    <dgm:cxn modelId="{019D33F6-0EF6-43FB-BD8C-7B9C68B12312}" type="presParOf" srcId="{4FAC5198-C940-4E71-9399-2E625EF62B15}" destId="{80442E8D-37F1-43C4-BB95-1E3AF26A3CEE}" srcOrd="0" destOrd="0" presId="urn:microsoft.com/office/officeart/2005/8/layout/hierarchy3"/>
    <dgm:cxn modelId="{BDB2B4E5-68B4-4099-9AB5-CA10F3E8CA78}" type="presParOf" srcId="{4FAC5198-C940-4E71-9399-2E625EF62B15}" destId="{B5ADB162-B2E4-4106-BDB0-486A610CDCA0}" srcOrd="1" destOrd="0" presId="urn:microsoft.com/office/officeart/2005/8/layout/hierarchy3"/>
    <dgm:cxn modelId="{D6EFC021-7521-4A4C-8D47-EE97F5EC2734}" type="presParOf" srcId="{FD87FFD8-4A45-4FFC-9619-33BB52877E51}" destId="{3902C5FA-B46B-44A3-9E4E-6BB2F026CEE8}" srcOrd="1" destOrd="0" presId="urn:microsoft.com/office/officeart/2005/8/layout/hierarchy3"/>
    <dgm:cxn modelId="{2DF35550-95C9-4637-A2D4-C127015ADD37}" type="presParOf" srcId="{3902C5FA-B46B-44A3-9E4E-6BB2F026CEE8}" destId="{6E4643EC-5D92-4EE6-8E3D-72345E930E5E}" srcOrd="0" destOrd="0" presId="urn:microsoft.com/office/officeart/2005/8/layout/hierarchy3"/>
    <dgm:cxn modelId="{78D4DA6D-59BD-4BC0-843D-36BB6A9D3BEC}" type="presParOf" srcId="{3902C5FA-B46B-44A3-9E4E-6BB2F026CEE8}" destId="{7AA12394-1C19-41AE-BF7A-428ECB6F4A04}" srcOrd="1" destOrd="0" presId="urn:microsoft.com/office/officeart/2005/8/layout/hierarchy3"/>
    <dgm:cxn modelId="{81024DC9-ADD8-48EF-86DF-A67F5A63E486}" type="presParOf" srcId="{3902C5FA-B46B-44A3-9E4E-6BB2F026CEE8}" destId="{A97EB1F7-BF1A-4DA9-9A22-4F88ACFEFD34}" srcOrd="2" destOrd="0" presId="urn:microsoft.com/office/officeart/2005/8/layout/hierarchy3"/>
    <dgm:cxn modelId="{DABF1FA7-BA74-4980-8129-240060E269CE}" type="presParOf" srcId="{3902C5FA-B46B-44A3-9E4E-6BB2F026CEE8}" destId="{D701EF3A-E286-486A-8CB4-6467938EE0DE}" srcOrd="3" destOrd="0" presId="urn:microsoft.com/office/officeart/2005/8/layout/hierarchy3"/>
    <dgm:cxn modelId="{D73D070D-B388-4F8A-9144-3C6C4512F9C3}" type="presParOf" srcId="{33D9377B-6330-4F34-9F28-E2DBAB6D8C96}" destId="{C1D0E5AD-AA23-40FC-A1DA-5C28069531B2}" srcOrd="2" destOrd="0" presId="urn:microsoft.com/office/officeart/2005/8/layout/hierarchy3"/>
    <dgm:cxn modelId="{3FE76791-24DB-4510-96AC-DA78A64F875B}" type="presParOf" srcId="{C1D0E5AD-AA23-40FC-A1DA-5C28069531B2}" destId="{9C7C3ADE-3103-4102-AAB9-F5660A5F835D}" srcOrd="0" destOrd="0" presId="urn:microsoft.com/office/officeart/2005/8/layout/hierarchy3"/>
    <dgm:cxn modelId="{433974CF-4E10-4ADE-B0E0-35FB1FB297BE}" type="presParOf" srcId="{9C7C3ADE-3103-4102-AAB9-F5660A5F835D}" destId="{ED1F3581-D461-4843-9DF8-8A41710F94C4}" srcOrd="0" destOrd="0" presId="urn:microsoft.com/office/officeart/2005/8/layout/hierarchy3"/>
    <dgm:cxn modelId="{708ACAB7-DDE7-4A81-9D06-8692268D1347}" type="presParOf" srcId="{9C7C3ADE-3103-4102-AAB9-F5660A5F835D}" destId="{4BBA31B1-6802-4319-84B3-616630D12939}" srcOrd="1" destOrd="0" presId="urn:microsoft.com/office/officeart/2005/8/layout/hierarchy3"/>
    <dgm:cxn modelId="{E6BBF1C6-ACC5-4D1C-8370-5F24ECA3F65B}" type="presParOf" srcId="{C1D0E5AD-AA23-40FC-A1DA-5C28069531B2}" destId="{DEF9B1E4-B643-44E3-8BC0-3C26704B17F9}" srcOrd="1" destOrd="0" presId="urn:microsoft.com/office/officeart/2005/8/layout/hierarchy3"/>
    <dgm:cxn modelId="{61641E72-D658-4627-BE31-8079E0811737}" type="presParOf" srcId="{DEF9B1E4-B643-44E3-8BC0-3C26704B17F9}" destId="{2348D3CA-5AAA-48F1-9195-605F8A981503}" srcOrd="0" destOrd="0" presId="urn:microsoft.com/office/officeart/2005/8/layout/hierarchy3"/>
    <dgm:cxn modelId="{B9CE0C39-2C66-4124-B781-E9CD7E4A307E}" type="presParOf" srcId="{DEF9B1E4-B643-44E3-8BC0-3C26704B17F9}" destId="{E4456250-3E3B-4F2C-B0FC-489B438DA7F1}" srcOrd="1" destOrd="0" presId="urn:microsoft.com/office/officeart/2005/8/layout/hierarchy3"/>
    <dgm:cxn modelId="{71D74542-62E8-4288-80D7-CDA87AF4B1B1}" type="presParOf" srcId="{DEF9B1E4-B643-44E3-8BC0-3C26704B17F9}" destId="{8C4D8727-3351-44F9-94B8-1FD082C4ABD1}" srcOrd="2" destOrd="0" presId="urn:microsoft.com/office/officeart/2005/8/layout/hierarchy3"/>
    <dgm:cxn modelId="{98921BB9-7236-4E37-967B-08BF20D1895E}" type="presParOf" srcId="{DEF9B1E4-B643-44E3-8BC0-3C26704B17F9}" destId="{0F71AE24-2FFD-4367-AADD-A9B89D4B5B7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537F9-938C-493C-890E-2E67E2447E15}">
      <dsp:nvSpPr>
        <dsp:cNvPr id="0" name=""/>
        <dsp:cNvSpPr/>
      </dsp:nvSpPr>
      <dsp:spPr>
        <a:xfrm>
          <a:off x="100819" y="1871"/>
          <a:ext cx="2030656" cy="1015328"/>
        </a:xfrm>
        <a:prstGeom prst="roundRect">
          <a:avLst>
            <a:gd name="adj" fmla="val 10000"/>
          </a:avLst>
        </a:prstGeom>
        <a:solidFill>
          <a:srgbClr val="A4C33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Liability</a:t>
          </a:r>
        </a:p>
      </dsp:txBody>
      <dsp:txXfrm>
        <a:off x="130557" y="31609"/>
        <a:ext cx="1971180" cy="955852"/>
      </dsp:txXfrm>
    </dsp:sp>
    <dsp:sp modelId="{35A13798-E4F4-4C9F-B18E-867E7DDB14E2}">
      <dsp:nvSpPr>
        <dsp:cNvPr id="0" name=""/>
        <dsp:cNvSpPr/>
      </dsp:nvSpPr>
      <dsp:spPr>
        <a:xfrm>
          <a:off x="303884" y="1017199"/>
          <a:ext cx="203065" cy="761496"/>
        </a:xfrm>
        <a:custGeom>
          <a:avLst/>
          <a:gdLst/>
          <a:ahLst/>
          <a:cxnLst/>
          <a:rect l="0" t="0" r="0" b="0"/>
          <a:pathLst>
            <a:path>
              <a:moveTo>
                <a:pt x="0" y="0"/>
              </a:moveTo>
              <a:lnTo>
                <a:pt x="0" y="761496"/>
              </a:lnTo>
              <a:lnTo>
                <a:pt x="203065" y="761496"/>
              </a:lnTo>
            </a:path>
          </a:pathLst>
        </a:custGeom>
        <a:noFill/>
        <a:ln w="25400" cap="flat" cmpd="sng" algn="ctr">
          <a:solidFill>
            <a:srgbClr val="00ADEB"/>
          </a:solidFill>
          <a:prstDash val="solid"/>
          <a:miter lim="800000"/>
        </a:ln>
        <a:effectLst/>
      </dsp:spPr>
      <dsp:style>
        <a:lnRef idx="2">
          <a:scrgbClr r="0" g="0" b="0"/>
        </a:lnRef>
        <a:fillRef idx="0">
          <a:scrgbClr r="0" g="0" b="0"/>
        </a:fillRef>
        <a:effectRef idx="0">
          <a:scrgbClr r="0" g="0" b="0"/>
        </a:effectRef>
        <a:fontRef idx="minor"/>
      </dsp:style>
    </dsp:sp>
    <dsp:sp modelId="{BE2714FE-7A6E-48AE-AA39-B67CCA21DDB4}">
      <dsp:nvSpPr>
        <dsp:cNvPr id="0" name=""/>
        <dsp:cNvSpPr/>
      </dsp:nvSpPr>
      <dsp:spPr>
        <a:xfrm>
          <a:off x="506950" y="1271031"/>
          <a:ext cx="1624525" cy="1015328"/>
        </a:xfrm>
        <a:prstGeom prst="roundRect">
          <a:avLst>
            <a:gd name="adj" fmla="val 10000"/>
          </a:avLst>
        </a:prstGeom>
        <a:solidFill>
          <a:schemeClr val="bg1"/>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Meet with risk management early on</a:t>
          </a:r>
        </a:p>
      </dsp:txBody>
      <dsp:txXfrm>
        <a:off x="536688" y="1300769"/>
        <a:ext cx="1565049" cy="955852"/>
      </dsp:txXfrm>
    </dsp:sp>
    <dsp:sp modelId="{1D027033-45B1-473C-BF7B-4756A7BC3446}">
      <dsp:nvSpPr>
        <dsp:cNvPr id="0" name=""/>
        <dsp:cNvSpPr/>
      </dsp:nvSpPr>
      <dsp:spPr>
        <a:xfrm>
          <a:off x="303884" y="1017199"/>
          <a:ext cx="203065" cy="2030656"/>
        </a:xfrm>
        <a:custGeom>
          <a:avLst/>
          <a:gdLst/>
          <a:ahLst/>
          <a:cxnLst/>
          <a:rect l="0" t="0" r="0" b="0"/>
          <a:pathLst>
            <a:path>
              <a:moveTo>
                <a:pt x="0" y="0"/>
              </a:moveTo>
              <a:lnTo>
                <a:pt x="0" y="2030656"/>
              </a:lnTo>
              <a:lnTo>
                <a:pt x="203065" y="2030656"/>
              </a:lnTo>
            </a:path>
          </a:pathLst>
        </a:custGeom>
        <a:noFill/>
        <a:ln w="25400" cap="flat" cmpd="sng" algn="ctr">
          <a:solidFill>
            <a:srgbClr val="00ADEB"/>
          </a:solidFill>
          <a:prstDash val="solid"/>
          <a:miter lim="800000"/>
        </a:ln>
        <a:effectLst/>
      </dsp:spPr>
      <dsp:style>
        <a:lnRef idx="2">
          <a:scrgbClr r="0" g="0" b="0"/>
        </a:lnRef>
        <a:fillRef idx="0">
          <a:scrgbClr r="0" g="0" b="0"/>
        </a:fillRef>
        <a:effectRef idx="0">
          <a:scrgbClr r="0" g="0" b="0"/>
        </a:effectRef>
        <a:fontRef idx="minor"/>
      </dsp:style>
    </dsp:sp>
    <dsp:sp modelId="{E6FD1AAD-3386-4F9B-AEEE-A57C329D1012}">
      <dsp:nvSpPr>
        <dsp:cNvPr id="0" name=""/>
        <dsp:cNvSpPr/>
      </dsp:nvSpPr>
      <dsp:spPr>
        <a:xfrm>
          <a:off x="506950" y="2540192"/>
          <a:ext cx="1624525" cy="1015328"/>
        </a:xfrm>
        <a:prstGeom prst="roundRect">
          <a:avLst>
            <a:gd name="adj" fmla="val 10000"/>
          </a:avLst>
        </a:prstGeom>
        <a:solidFill>
          <a:schemeClr val="bg1"/>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Train staff and volunteers</a:t>
          </a:r>
        </a:p>
      </dsp:txBody>
      <dsp:txXfrm>
        <a:off x="536688" y="2569930"/>
        <a:ext cx="1565049" cy="955852"/>
      </dsp:txXfrm>
    </dsp:sp>
    <dsp:sp modelId="{80442E8D-37F1-43C4-BB95-1E3AF26A3CEE}">
      <dsp:nvSpPr>
        <dsp:cNvPr id="0" name=""/>
        <dsp:cNvSpPr/>
      </dsp:nvSpPr>
      <dsp:spPr>
        <a:xfrm>
          <a:off x="2639140" y="1871"/>
          <a:ext cx="2030656" cy="1015328"/>
        </a:xfrm>
        <a:prstGeom prst="roundRect">
          <a:avLst>
            <a:gd name="adj" fmla="val 10000"/>
          </a:avLst>
        </a:prstGeom>
        <a:solidFill>
          <a:srgbClr val="A4C33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Safety</a:t>
          </a:r>
        </a:p>
      </dsp:txBody>
      <dsp:txXfrm>
        <a:off x="2668878" y="31609"/>
        <a:ext cx="1971180" cy="955852"/>
      </dsp:txXfrm>
    </dsp:sp>
    <dsp:sp modelId="{6E4643EC-5D92-4EE6-8E3D-72345E930E5E}">
      <dsp:nvSpPr>
        <dsp:cNvPr id="0" name=""/>
        <dsp:cNvSpPr/>
      </dsp:nvSpPr>
      <dsp:spPr>
        <a:xfrm>
          <a:off x="2842205" y="1017199"/>
          <a:ext cx="203065" cy="761496"/>
        </a:xfrm>
        <a:custGeom>
          <a:avLst/>
          <a:gdLst/>
          <a:ahLst/>
          <a:cxnLst/>
          <a:rect l="0" t="0" r="0" b="0"/>
          <a:pathLst>
            <a:path>
              <a:moveTo>
                <a:pt x="0" y="0"/>
              </a:moveTo>
              <a:lnTo>
                <a:pt x="0" y="761496"/>
              </a:lnTo>
              <a:lnTo>
                <a:pt x="203065" y="761496"/>
              </a:lnTo>
            </a:path>
          </a:pathLst>
        </a:custGeom>
        <a:noFill/>
        <a:ln w="25400" cap="flat" cmpd="sng" algn="ctr">
          <a:solidFill>
            <a:srgbClr val="00ADEB"/>
          </a:solidFill>
          <a:prstDash val="solid"/>
          <a:miter lim="800000"/>
        </a:ln>
        <a:effectLst/>
      </dsp:spPr>
      <dsp:style>
        <a:lnRef idx="2">
          <a:scrgbClr r="0" g="0" b="0"/>
        </a:lnRef>
        <a:fillRef idx="0">
          <a:scrgbClr r="0" g="0" b="0"/>
        </a:fillRef>
        <a:effectRef idx="0">
          <a:scrgbClr r="0" g="0" b="0"/>
        </a:effectRef>
        <a:fontRef idx="minor"/>
      </dsp:style>
    </dsp:sp>
    <dsp:sp modelId="{7AA12394-1C19-41AE-BF7A-428ECB6F4A04}">
      <dsp:nvSpPr>
        <dsp:cNvPr id="0" name=""/>
        <dsp:cNvSpPr/>
      </dsp:nvSpPr>
      <dsp:spPr>
        <a:xfrm>
          <a:off x="3045271" y="1271031"/>
          <a:ext cx="1624525" cy="1015328"/>
        </a:xfrm>
        <a:prstGeom prst="roundRect">
          <a:avLst>
            <a:gd name="adj" fmla="val 10000"/>
          </a:avLst>
        </a:prstGeom>
        <a:solidFill>
          <a:schemeClr val="bg1"/>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Teach pedestrian safety skills in advance</a:t>
          </a:r>
        </a:p>
      </dsp:txBody>
      <dsp:txXfrm>
        <a:off x="3075009" y="1300769"/>
        <a:ext cx="1565049" cy="955852"/>
      </dsp:txXfrm>
    </dsp:sp>
    <dsp:sp modelId="{A97EB1F7-BF1A-4DA9-9A22-4F88ACFEFD34}">
      <dsp:nvSpPr>
        <dsp:cNvPr id="0" name=""/>
        <dsp:cNvSpPr/>
      </dsp:nvSpPr>
      <dsp:spPr>
        <a:xfrm>
          <a:off x="2842205" y="1017199"/>
          <a:ext cx="203065" cy="2030656"/>
        </a:xfrm>
        <a:custGeom>
          <a:avLst/>
          <a:gdLst/>
          <a:ahLst/>
          <a:cxnLst/>
          <a:rect l="0" t="0" r="0" b="0"/>
          <a:pathLst>
            <a:path>
              <a:moveTo>
                <a:pt x="0" y="0"/>
              </a:moveTo>
              <a:lnTo>
                <a:pt x="0" y="2030656"/>
              </a:lnTo>
              <a:lnTo>
                <a:pt x="203065" y="2030656"/>
              </a:lnTo>
            </a:path>
          </a:pathLst>
        </a:custGeom>
        <a:noFill/>
        <a:ln w="25400" cap="flat" cmpd="sng" algn="ctr">
          <a:solidFill>
            <a:srgbClr val="00ADEB"/>
          </a:solidFill>
          <a:prstDash val="solid"/>
          <a:miter lim="800000"/>
        </a:ln>
        <a:effectLst/>
      </dsp:spPr>
      <dsp:style>
        <a:lnRef idx="2">
          <a:scrgbClr r="0" g="0" b="0"/>
        </a:lnRef>
        <a:fillRef idx="0">
          <a:scrgbClr r="0" g="0" b="0"/>
        </a:fillRef>
        <a:effectRef idx="0">
          <a:scrgbClr r="0" g="0" b="0"/>
        </a:effectRef>
        <a:fontRef idx="minor"/>
      </dsp:style>
    </dsp:sp>
    <dsp:sp modelId="{D701EF3A-E286-486A-8CB4-6467938EE0DE}">
      <dsp:nvSpPr>
        <dsp:cNvPr id="0" name=""/>
        <dsp:cNvSpPr/>
      </dsp:nvSpPr>
      <dsp:spPr>
        <a:xfrm>
          <a:off x="3045271" y="2540192"/>
          <a:ext cx="1624525" cy="1015328"/>
        </a:xfrm>
        <a:prstGeom prst="roundRect">
          <a:avLst>
            <a:gd name="adj" fmla="val 10000"/>
          </a:avLst>
        </a:prstGeom>
        <a:solidFill>
          <a:schemeClr val="bg1"/>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Reinforce pedestrian safety along the route</a:t>
          </a:r>
        </a:p>
      </dsp:txBody>
      <dsp:txXfrm>
        <a:off x="3075009" y="2569930"/>
        <a:ext cx="1565049" cy="955852"/>
      </dsp:txXfrm>
    </dsp:sp>
    <dsp:sp modelId="{ED1F3581-D461-4843-9DF8-8A41710F94C4}">
      <dsp:nvSpPr>
        <dsp:cNvPr id="0" name=""/>
        <dsp:cNvSpPr/>
      </dsp:nvSpPr>
      <dsp:spPr>
        <a:xfrm>
          <a:off x="5177461" y="1871"/>
          <a:ext cx="2030656" cy="1015328"/>
        </a:xfrm>
        <a:prstGeom prst="roundRect">
          <a:avLst>
            <a:gd name="adj" fmla="val 10000"/>
          </a:avLst>
        </a:prstGeom>
        <a:solidFill>
          <a:srgbClr val="A4C33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bg1"/>
              </a:solidFill>
            </a:rPr>
            <a:t>Weather</a:t>
          </a:r>
        </a:p>
      </dsp:txBody>
      <dsp:txXfrm>
        <a:off x="5207199" y="31609"/>
        <a:ext cx="1971180" cy="955852"/>
      </dsp:txXfrm>
    </dsp:sp>
    <dsp:sp modelId="{2348D3CA-5AAA-48F1-9195-605F8A981503}">
      <dsp:nvSpPr>
        <dsp:cNvPr id="0" name=""/>
        <dsp:cNvSpPr/>
      </dsp:nvSpPr>
      <dsp:spPr>
        <a:xfrm>
          <a:off x="5380526" y="1017199"/>
          <a:ext cx="203065" cy="761496"/>
        </a:xfrm>
        <a:custGeom>
          <a:avLst/>
          <a:gdLst/>
          <a:ahLst/>
          <a:cxnLst/>
          <a:rect l="0" t="0" r="0" b="0"/>
          <a:pathLst>
            <a:path>
              <a:moveTo>
                <a:pt x="0" y="0"/>
              </a:moveTo>
              <a:lnTo>
                <a:pt x="0" y="761496"/>
              </a:lnTo>
              <a:lnTo>
                <a:pt x="203065" y="761496"/>
              </a:lnTo>
            </a:path>
          </a:pathLst>
        </a:custGeom>
        <a:noFill/>
        <a:ln w="25400" cap="flat" cmpd="sng" algn="ctr">
          <a:solidFill>
            <a:srgbClr val="00ADEB"/>
          </a:solidFill>
          <a:prstDash val="solid"/>
          <a:miter lim="800000"/>
        </a:ln>
        <a:effectLst/>
      </dsp:spPr>
      <dsp:style>
        <a:lnRef idx="2">
          <a:scrgbClr r="0" g="0" b="0"/>
        </a:lnRef>
        <a:fillRef idx="0">
          <a:scrgbClr r="0" g="0" b="0"/>
        </a:fillRef>
        <a:effectRef idx="0">
          <a:scrgbClr r="0" g="0" b="0"/>
        </a:effectRef>
        <a:fontRef idx="minor"/>
      </dsp:style>
    </dsp:sp>
    <dsp:sp modelId="{E4456250-3E3B-4F2C-B0FC-489B438DA7F1}">
      <dsp:nvSpPr>
        <dsp:cNvPr id="0" name=""/>
        <dsp:cNvSpPr/>
      </dsp:nvSpPr>
      <dsp:spPr>
        <a:xfrm>
          <a:off x="5583592" y="1271031"/>
          <a:ext cx="1624525" cy="1015328"/>
        </a:xfrm>
        <a:prstGeom prst="roundRect">
          <a:avLst>
            <a:gd name="adj" fmla="val 10000"/>
          </a:avLst>
        </a:prstGeom>
        <a:solidFill>
          <a:schemeClr val="bg1"/>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Most BSW run fall and spring only</a:t>
          </a:r>
        </a:p>
      </dsp:txBody>
      <dsp:txXfrm>
        <a:off x="5613330" y="1300769"/>
        <a:ext cx="1565049" cy="955852"/>
      </dsp:txXfrm>
    </dsp:sp>
    <dsp:sp modelId="{8C4D8727-3351-44F9-94B8-1FD082C4ABD1}">
      <dsp:nvSpPr>
        <dsp:cNvPr id="0" name=""/>
        <dsp:cNvSpPr/>
      </dsp:nvSpPr>
      <dsp:spPr>
        <a:xfrm>
          <a:off x="5380526" y="1017199"/>
          <a:ext cx="203065" cy="2030656"/>
        </a:xfrm>
        <a:custGeom>
          <a:avLst/>
          <a:gdLst/>
          <a:ahLst/>
          <a:cxnLst/>
          <a:rect l="0" t="0" r="0" b="0"/>
          <a:pathLst>
            <a:path>
              <a:moveTo>
                <a:pt x="0" y="0"/>
              </a:moveTo>
              <a:lnTo>
                <a:pt x="0" y="2030656"/>
              </a:lnTo>
              <a:lnTo>
                <a:pt x="203065" y="2030656"/>
              </a:lnTo>
            </a:path>
          </a:pathLst>
        </a:custGeom>
        <a:noFill/>
        <a:ln w="25400" cap="flat" cmpd="sng" algn="ctr">
          <a:solidFill>
            <a:srgbClr val="00ADEB"/>
          </a:solidFill>
          <a:prstDash val="solid"/>
          <a:miter lim="800000"/>
        </a:ln>
        <a:effectLst/>
      </dsp:spPr>
      <dsp:style>
        <a:lnRef idx="2">
          <a:scrgbClr r="0" g="0" b="0"/>
        </a:lnRef>
        <a:fillRef idx="0">
          <a:scrgbClr r="0" g="0" b="0"/>
        </a:fillRef>
        <a:effectRef idx="0">
          <a:scrgbClr r="0" g="0" b="0"/>
        </a:effectRef>
        <a:fontRef idx="minor"/>
      </dsp:style>
    </dsp:sp>
    <dsp:sp modelId="{0F71AE24-2FFD-4367-AADD-A9B89D4B5B7B}">
      <dsp:nvSpPr>
        <dsp:cNvPr id="0" name=""/>
        <dsp:cNvSpPr/>
      </dsp:nvSpPr>
      <dsp:spPr>
        <a:xfrm>
          <a:off x="5583592" y="2540192"/>
          <a:ext cx="1624525" cy="1015328"/>
        </a:xfrm>
        <a:prstGeom prst="roundRect">
          <a:avLst>
            <a:gd name="adj" fmla="val 10000"/>
          </a:avLst>
        </a:prstGeom>
        <a:solidFill>
          <a:schemeClr val="bg1"/>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Have a plan in place for last minute cancellations</a:t>
          </a:r>
        </a:p>
      </dsp:txBody>
      <dsp:txXfrm>
        <a:off x="5613330" y="2569930"/>
        <a:ext cx="1565049" cy="9558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0.19165</cdr:x>
      <cdr:y>0.37375</cdr:y>
    </cdr:from>
    <cdr:to>
      <cdr:x>0.51875</cdr:x>
      <cdr:y>0.71334</cdr:y>
    </cdr:to>
    <cdr:sp macro="" textlink="">
      <cdr:nvSpPr>
        <cdr:cNvPr id="2" name="TextBox 1"/>
        <cdr:cNvSpPr txBox="1"/>
      </cdr:nvSpPr>
      <cdr:spPr>
        <a:xfrm xmlns:a="http://schemas.openxmlformats.org/drawingml/2006/main">
          <a:off x="657776" y="857406"/>
          <a:ext cx="1122651" cy="7790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kern="1200" dirty="0">
              <a:solidFill>
                <a:schemeClr val="tx1"/>
              </a:solidFill>
            </a:rPr>
            <a:t>97% agree </a:t>
          </a:r>
          <a:br>
            <a:rPr lang="en-US" sz="1600" kern="1200" dirty="0">
              <a:solidFill>
                <a:schemeClr val="tx1"/>
              </a:solidFill>
            </a:rPr>
          </a:br>
          <a:r>
            <a:rPr lang="en-US" sz="1600" kern="1200" dirty="0">
              <a:solidFill>
                <a:schemeClr val="tx1"/>
              </a:solidFill>
            </a:rPr>
            <a:t>or strongly agree</a:t>
          </a:r>
        </a:p>
        <a:p xmlns:a="http://schemas.openxmlformats.org/drawingml/2006/main">
          <a:endParaRPr lang="en-US" sz="11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7E23D3-035A-4062-9833-3347BDB669EC}" type="datetimeFigureOut">
              <a:rPr lang="en-US" smtClean="0"/>
              <a:t>6/28/2017</a:t>
            </a:fld>
            <a:endParaRPr lang="en-US"/>
          </a:p>
        </p:txBody>
      </p:sp>
      <p:sp>
        <p:nvSpPr>
          <p:cNvPr id="4" name="Slide Image Placeholder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40DEB-6C62-468B-B7C8-6F94A2F78B29}" type="slidenum">
              <a:rPr lang="en-US" smtClean="0"/>
              <a:t>‹#›</a:t>
            </a:fld>
            <a:endParaRPr lang="en-US"/>
          </a:p>
        </p:txBody>
      </p:sp>
    </p:spTree>
    <p:extLst>
      <p:ext uri="{BB962C8B-B14F-4D97-AF65-F5344CB8AC3E}">
        <p14:creationId xmlns:p14="http://schemas.microsoft.com/office/powerpoint/2010/main" val="341154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 the presenter:</a:t>
            </a:r>
          </a:p>
          <a:p>
            <a:r>
              <a:rPr lang="en-US" altLang="en-US" dirty="0">
                <a:latin typeface="Arial" panose="020B0604020202020204" pitchFamily="34" charset="0"/>
                <a:ea typeface="ＭＳ Ｐゴシック" panose="020B0600070205080204" pitchFamily="34" charset="-128"/>
              </a:rPr>
              <a:t>This presentation provides a brief overview of Bus Stop and Walks,</a:t>
            </a:r>
            <a:r>
              <a:rPr lang="en-US" altLang="en-US" baseline="0"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why they are important, and tips</a:t>
            </a:r>
            <a:r>
              <a:rPr lang="en-US" altLang="en-US" baseline="0" dirty="0">
                <a:latin typeface="Arial" panose="020B0604020202020204" pitchFamily="34" charset="0"/>
                <a:ea typeface="ＭＳ Ｐゴシック" panose="020B0600070205080204" pitchFamily="34" charset="-128"/>
              </a:rPr>
              <a:t> for starting one at your school</a:t>
            </a:r>
            <a:r>
              <a:rPr lang="en-US" altLang="en-US" dirty="0">
                <a:latin typeface="Arial" panose="020B0604020202020204" pitchFamily="34" charset="0"/>
                <a:ea typeface="ＭＳ Ｐゴシック" panose="020B0600070205080204" pitchFamily="34" charset="-128"/>
              </a:rPr>
              <a:t>. </a:t>
            </a:r>
          </a:p>
          <a:p>
            <a:r>
              <a:rPr lang="en-US" altLang="en-US" dirty="0">
                <a:latin typeface="Arial" panose="020B0604020202020204" pitchFamily="34" charset="0"/>
                <a:ea typeface="ＭＳ Ｐゴシック" panose="020B0600070205080204" pitchFamily="34" charset="-128"/>
              </a:rPr>
              <a:t>Each slide contains speaker notes with key points and citations are provided where relevant.  Where appropriate, image location information has been placed on the slide for the audience to see.  </a:t>
            </a:r>
          </a:p>
          <a:p>
            <a:r>
              <a:rPr lang="en-US" altLang="en-US" dirty="0">
                <a:latin typeface="Arial" panose="020B0604020202020204" pitchFamily="34" charset="0"/>
                <a:ea typeface="ＭＳ Ｐゴシック" panose="020B0600070205080204" pitchFamily="34" charset="-128"/>
              </a:rPr>
              <a:t>Please go to www.mnsaferoutestoschool.org for further information on any of the topics mentioned in this presentation.</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Learning objectives:</a:t>
            </a:r>
          </a:p>
          <a:p>
            <a:r>
              <a:rPr lang="en-US" altLang="en-US" dirty="0">
                <a:latin typeface="Arial" panose="020B0604020202020204" pitchFamily="34" charset="0"/>
                <a:ea typeface="ＭＳ Ｐゴシック" panose="020B0600070205080204" pitchFamily="34" charset="-128"/>
              </a:rPr>
              <a:t>Upon completion of this presentation, listeners will:</a:t>
            </a:r>
          </a:p>
          <a:p>
            <a:pPr>
              <a:buFontTx/>
              <a:buChar char="•"/>
            </a:pPr>
            <a:r>
              <a:rPr lang="en-US" altLang="en-US" dirty="0">
                <a:latin typeface="Arial" panose="020B0604020202020204" pitchFamily="34" charset="0"/>
                <a:ea typeface="ＭＳ Ｐゴシック" panose="020B0600070205080204" pitchFamily="34" charset="-128"/>
              </a:rPr>
              <a:t> Understand</a:t>
            </a:r>
            <a:r>
              <a:rPr lang="en-US" altLang="en-US" baseline="0" dirty="0">
                <a:latin typeface="Arial" panose="020B0604020202020204" pitchFamily="34" charset="0"/>
                <a:ea typeface="ＭＳ Ｐゴシック" panose="020B0600070205080204" pitchFamily="34" charset="-128"/>
              </a:rPr>
              <a:t> the definition of a bus stop and walk</a:t>
            </a:r>
            <a:r>
              <a:rPr lang="en-US" altLang="en-US" dirty="0">
                <a:latin typeface="Arial" panose="020B0604020202020204" pitchFamily="34" charset="0"/>
                <a:ea typeface="ＭＳ Ｐゴシック" panose="020B0600070205080204" pitchFamily="34" charset="-128"/>
              </a:rPr>
              <a:t>.</a:t>
            </a:r>
          </a:p>
          <a:p>
            <a:pPr>
              <a:buFontTx/>
              <a:buChar char="•"/>
            </a:pPr>
            <a:r>
              <a:rPr lang="en-US" altLang="en-US" dirty="0">
                <a:latin typeface="Arial" panose="020B0604020202020204" pitchFamily="34" charset="0"/>
                <a:ea typeface="ＭＳ Ｐゴシック" panose="020B0600070205080204" pitchFamily="34" charset="-128"/>
              </a:rPr>
              <a:t> Understand</a:t>
            </a:r>
            <a:r>
              <a:rPr lang="en-US" altLang="en-US" baseline="0" dirty="0">
                <a:latin typeface="Arial" panose="020B0604020202020204" pitchFamily="34" charset="0"/>
                <a:ea typeface="ＭＳ Ｐゴシック" panose="020B0600070205080204" pitchFamily="34" charset="-128"/>
              </a:rPr>
              <a:t> the benefits</a:t>
            </a:r>
            <a:r>
              <a:rPr lang="en-US" altLang="en-US" dirty="0">
                <a:latin typeface="Arial" panose="020B0604020202020204" pitchFamily="34" charset="0"/>
                <a:ea typeface="ＭＳ Ｐゴシック" panose="020B0600070205080204" pitchFamily="34" charset="-128"/>
              </a:rPr>
              <a:t>.</a:t>
            </a:r>
          </a:p>
          <a:p>
            <a:pPr>
              <a:buFontTx/>
              <a:buChar char="•"/>
            </a:pPr>
            <a:r>
              <a:rPr lang="en-US" altLang="en-US" dirty="0">
                <a:latin typeface="Arial" panose="020B0604020202020204" pitchFamily="34" charset="0"/>
                <a:ea typeface="ＭＳ Ｐゴシック" panose="020B0600070205080204" pitchFamily="34" charset="-128"/>
              </a:rPr>
              <a:t> Be familiar with the basic steps to</a:t>
            </a:r>
            <a:r>
              <a:rPr lang="en-US" altLang="en-US" baseline="0" dirty="0">
                <a:latin typeface="Arial" panose="020B0604020202020204" pitchFamily="34" charset="0"/>
                <a:ea typeface="ＭＳ Ｐゴシック" panose="020B0600070205080204" pitchFamily="34" charset="-128"/>
              </a:rPr>
              <a:t> set up a </a:t>
            </a:r>
            <a:r>
              <a:rPr lang="en-US" altLang="en-US" dirty="0">
                <a:latin typeface="Arial" panose="020B0604020202020204" pitchFamily="34" charset="0"/>
                <a:ea typeface="ＭＳ Ｐゴシック" panose="020B0600070205080204" pitchFamily="34" charset="-128"/>
              </a:rPr>
              <a:t>able to describe elements of Safe Routes to School programs.</a:t>
            </a:r>
          </a:p>
          <a:p>
            <a:pPr>
              <a:buFontTx/>
              <a:buChar char="•"/>
            </a:pPr>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Image:  </a:t>
            </a:r>
          </a:p>
          <a:p>
            <a:pPr eaLnBrk="1" hangingPunct="1"/>
            <a:r>
              <a:rPr lang="en-US" altLang="en-US" dirty="0">
                <a:latin typeface="Arial" panose="020B0604020202020204" pitchFamily="34" charset="0"/>
                <a:ea typeface="ＭＳ Ｐゴシック" panose="020B0600070205080204" pitchFamily="34" charset="-128"/>
              </a:rPr>
              <a:t>Latham Elementary School, Winston-Salem, NC provided by Mike </a:t>
            </a:r>
            <a:r>
              <a:rPr lang="en-US" altLang="en-US" dirty="0" err="1">
                <a:latin typeface="Arial" panose="020B0604020202020204" pitchFamily="34" charset="0"/>
                <a:ea typeface="ＭＳ Ｐゴシック" panose="020B0600070205080204" pitchFamily="34" charset="-128"/>
              </a:rPr>
              <a:t>Cynecki</a:t>
            </a:r>
            <a:r>
              <a:rPr lang="en-US" altLang="en-US" dirty="0">
                <a:latin typeface="Arial" panose="020B0604020202020204" pitchFamily="34" charset="0"/>
                <a:ea typeface="ＭＳ Ｐゴシック" panose="020B0600070205080204" pitchFamily="34" charset="-128"/>
              </a:rPr>
              <a:t>.</a:t>
            </a:r>
          </a:p>
        </p:txBody>
      </p:sp>
      <p:sp>
        <p:nvSpPr>
          <p:cNvPr id="4" name="Slide Number Placeholder 3"/>
          <p:cNvSpPr>
            <a:spLocks noGrp="1"/>
          </p:cNvSpPr>
          <p:nvPr>
            <p:ph type="sldNum" sz="quarter" idx="10"/>
          </p:nvPr>
        </p:nvSpPr>
        <p:spPr/>
        <p:txBody>
          <a:bodyPr/>
          <a:lstStyle/>
          <a:p>
            <a:fld id="{51A40DEB-6C62-468B-B7C8-6F94A2F78B29}" type="slidenum">
              <a:rPr lang="en-US" smtClean="0"/>
              <a:t>1</a:t>
            </a:fld>
            <a:endParaRPr lang="en-US"/>
          </a:p>
        </p:txBody>
      </p:sp>
    </p:spTree>
    <p:extLst>
      <p:ext uri="{BB962C8B-B14F-4D97-AF65-F5344CB8AC3E}">
        <p14:creationId xmlns:p14="http://schemas.microsoft.com/office/powerpoint/2010/main" val="293321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Message:</a:t>
            </a:r>
          </a:p>
          <a:p>
            <a:pPr marL="171450" indent="-171450">
              <a:buFont typeface="Arial" panose="020B0604020202020204" pitchFamily="34" charset="0"/>
              <a:buChar char="•"/>
            </a:pPr>
            <a:r>
              <a:rPr lang="en-US" altLang="en-US" b="0" dirty="0">
                <a:latin typeface="Arial" panose="020B0604020202020204" pitchFamily="34" charset="0"/>
                <a:ea typeface="ＭＳ Ｐゴシック" panose="020B0600070205080204" pitchFamily="34" charset="-128"/>
              </a:rPr>
              <a:t>A Bus Stop &amp; Walk occurs when buses drop students at a predetermined location approximately 0.5 miles from school. </a:t>
            </a:r>
          </a:p>
          <a:p>
            <a:pPr marL="171450" indent="-171450">
              <a:buFont typeface="Arial" panose="020B0604020202020204" pitchFamily="34" charset="0"/>
              <a:buChar char="•"/>
            </a:pPr>
            <a:r>
              <a:rPr lang="en-US" altLang="en-US" b="0" dirty="0">
                <a:latin typeface="Arial" panose="020B0604020202020204" pitchFamily="34" charset="0"/>
                <a:ea typeface="ＭＳ Ｐゴシック" panose="020B0600070205080204" pitchFamily="34" charset="-128"/>
              </a:rPr>
              <a:t>School staff and volunteers meet students at the drop-off site and accompany them on the 10-12-minute walk along a designated route to school. </a:t>
            </a:r>
          </a:p>
          <a:p>
            <a:pPr marL="171450" indent="-171450">
              <a:buFont typeface="Arial" panose="020B0604020202020204" pitchFamily="34" charset="0"/>
              <a:buChar char="•"/>
            </a:pPr>
            <a:r>
              <a:rPr lang="en-US" altLang="en-US" b="0" dirty="0">
                <a:latin typeface="Arial" panose="020B0604020202020204" pitchFamily="34" charset="0"/>
                <a:ea typeface="ＭＳ Ｐゴシック" panose="020B0600070205080204" pitchFamily="34" charset="-128"/>
              </a:rPr>
              <a:t>Other names for a BSW may include “alternate” or “remote drop-off,” but these terms often have negative connotations. </a:t>
            </a:r>
          </a:p>
          <a:p>
            <a:pPr marL="171450" indent="-171450">
              <a:buFont typeface="Arial" panose="020B0604020202020204" pitchFamily="34" charset="0"/>
              <a:buChar char="•"/>
            </a:pPr>
            <a:r>
              <a:rPr lang="en-US" altLang="en-US" b="0" dirty="0">
                <a:latin typeface="Arial" panose="020B0604020202020204" pitchFamily="34" charset="0"/>
                <a:ea typeface="ＭＳ Ｐゴシック" panose="020B0600070205080204" pitchFamily="34" charset="-128"/>
              </a:rPr>
              <a:t>The term BSW emphasizes both travel modes – riding the bus and walking to school. </a:t>
            </a:r>
          </a:p>
          <a:p>
            <a:pPr marL="171450" indent="-171450">
              <a:buFont typeface="Arial" panose="020B0604020202020204" pitchFamily="34" charset="0"/>
              <a:buChar char="•"/>
            </a:pPr>
            <a:endParaRPr lang="en-US" altLang="en-US" b="1"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Image: </a:t>
            </a:r>
          </a:p>
          <a:p>
            <a:r>
              <a:rPr lang="en-US" dirty="0"/>
              <a:t>Loring Elementary</a:t>
            </a:r>
            <a:r>
              <a:rPr lang="en-US" baseline="0" dirty="0"/>
              <a:t> School, Minneapolis, MN</a:t>
            </a:r>
            <a:endParaRPr lang="en-US" dirty="0"/>
          </a:p>
        </p:txBody>
      </p:sp>
      <p:sp>
        <p:nvSpPr>
          <p:cNvPr id="4" name="Slide Number Placeholder 3"/>
          <p:cNvSpPr>
            <a:spLocks noGrp="1"/>
          </p:cNvSpPr>
          <p:nvPr>
            <p:ph type="sldNum" sz="quarter" idx="10"/>
          </p:nvPr>
        </p:nvSpPr>
        <p:spPr/>
        <p:txBody>
          <a:bodyPr/>
          <a:lstStyle/>
          <a:p>
            <a:fld id="{51A40DEB-6C62-468B-B7C8-6F94A2F78B29}" type="slidenum">
              <a:rPr lang="en-US" smtClean="0"/>
              <a:t>2</a:t>
            </a:fld>
            <a:endParaRPr lang="en-US"/>
          </a:p>
        </p:txBody>
      </p:sp>
    </p:spTree>
    <p:extLst>
      <p:ext uri="{BB962C8B-B14F-4D97-AF65-F5344CB8AC3E}">
        <p14:creationId xmlns:p14="http://schemas.microsoft.com/office/powerpoint/2010/main" val="3366330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Message:</a:t>
            </a:r>
          </a:p>
          <a:p>
            <a:pPr marL="171450" indent="-171450">
              <a:buFont typeface="Arial" panose="020B0604020202020204" pitchFamily="34" charset="0"/>
              <a:buChar char="•"/>
            </a:pPr>
            <a:r>
              <a:rPr lang="en-US" altLang="en-US" b="0" dirty="0">
                <a:latin typeface="Arial" panose="020B0604020202020204" pitchFamily="34" charset="0"/>
                <a:ea typeface="ＭＳ Ｐゴシック" panose="020B0600070205080204" pitchFamily="34" charset="-128"/>
              </a:rPr>
              <a:t>A BSW is different from a “walking school bus.”</a:t>
            </a:r>
          </a:p>
          <a:p>
            <a:pPr marL="171450" indent="-171450">
              <a:buFont typeface="Arial" panose="020B0604020202020204" pitchFamily="34" charset="0"/>
              <a:buChar char="•"/>
            </a:pPr>
            <a:r>
              <a:rPr lang="en-US" altLang="en-US" b="0" dirty="0">
                <a:latin typeface="Arial" panose="020B0604020202020204" pitchFamily="34" charset="0"/>
                <a:ea typeface="ＭＳ Ｐゴシック" panose="020B0600070205080204" pitchFamily="34" charset="-128"/>
              </a:rPr>
              <a:t>A “walking school bus” is formed by a group of students and parents who live within walking distance of school. </a:t>
            </a:r>
          </a:p>
          <a:p>
            <a:pPr marL="171450" indent="-171450">
              <a:buFont typeface="Arial" panose="020B0604020202020204" pitchFamily="34" charset="0"/>
              <a:buChar char="•"/>
            </a:pPr>
            <a:r>
              <a:rPr lang="en-US" altLang="en-US" b="0" dirty="0">
                <a:latin typeface="Arial" panose="020B0604020202020204" pitchFamily="34" charset="0"/>
                <a:ea typeface="ＭＳ Ｐゴシック" panose="020B0600070205080204" pitchFamily="34" charset="-128"/>
              </a:rPr>
              <a:t>The “walking school bus” is a name for the group, which follows a set walking route and picks up additional students along the way. </a:t>
            </a:r>
          </a:p>
          <a:p>
            <a:pPr marL="171450" indent="-171450">
              <a:buFont typeface="Arial" panose="020B0604020202020204" pitchFamily="34" charset="0"/>
              <a:buChar char="•"/>
            </a:pPr>
            <a:r>
              <a:rPr lang="en-US" altLang="en-US" b="0" dirty="0">
                <a:latin typeface="Arial" panose="020B0604020202020204" pitchFamily="34" charset="0"/>
                <a:ea typeface="ＭＳ Ｐゴシック" panose="020B0600070205080204" pitchFamily="34" charset="-128"/>
              </a:rPr>
              <a:t>For</a:t>
            </a:r>
            <a:r>
              <a:rPr lang="en-US" altLang="en-US" b="0" baseline="0" dirty="0">
                <a:latin typeface="Arial" panose="020B0604020202020204" pitchFamily="34" charset="0"/>
                <a:ea typeface="ＭＳ Ｐゴシック" panose="020B0600070205080204" pitchFamily="34" charset="-128"/>
              </a:rPr>
              <a:t> a Bus Stop and Walk, students who usually ride the bus all walk together from a single location. Students that usually walk to school are encouraged to join the group at the drop-off location or along the route to school.</a:t>
            </a:r>
          </a:p>
          <a:p>
            <a:pPr marL="171450" indent="-171450">
              <a:buFont typeface="Arial" panose="020B0604020202020204" pitchFamily="34" charset="0"/>
              <a:buChar char="•"/>
            </a:pPr>
            <a:r>
              <a:rPr lang="en-US" altLang="en-US" b="0" baseline="0" dirty="0">
                <a:latin typeface="Arial" panose="020B0604020202020204" pitchFamily="34" charset="0"/>
                <a:ea typeface="ＭＳ Ｐゴシック" panose="020B0600070205080204" pitchFamily="34" charset="-128"/>
              </a:rPr>
              <a:t>0.5 miles is a good distance for a BSW route. A half-mile is close enough to be within a school’s walk zone, but long enough to provide students with 10-15 minutes of physical activity, which research has shown to improve concentration.</a:t>
            </a:r>
            <a:endParaRPr lang="en-US" altLang="en-US" b="0"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endParaRPr lang="en-US" altLang="en-US" b="1"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Image: </a:t>
            </a:r>
          </a:p>
          <a:p>
            <a:endParaRPr lang="en-US" dirty="0"/>
          </a:p>
        </p:txBody>
      </p:sp>
      <p:sp>
        <p:nvSpPr>
          <p:cNvPr id="4" name="Slide Number Placeholder 3"/>
          <p:cNvSpPr>
            <a:spLocks noGrp="1"/>
          </p:cNvSpPr>
          <p:nvPr>
            <p:ph type="sldNum" sz="quarter" idx="10"/>
          </p:nvPr>
        </p:nvSpPr>
        <p:spPr/>
        <p:txBody>
          <a:bodyPr/>
          <a:lstStyle/>
          <a:p>
            <a:fld id="{51A40DEB-6C62-468B-B7C8-6F94A2F78B29}" type="slidenum">
              <a:rPr lang="en-US" smtClean="0"/>
              <a:t>3</a:t>
            </a:fld>
            <a:endParaRPr lang="en-US"/>
          </a:p>
        </p:txBody>
      </p:sp>
    </p:spTree>
    <p:extLst>
      <p:ext uri="{BB962C8B-B14F-4D97-AF65-F5344CB8AC3E}">
        <p14:creationId xmlns:p14="http://schemas.microsoft.com/office/powerpoint/2010/main" val="305211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Message:</a:t>
            </a:r>
          </a:p>
          <a:p>
            <a:pPr>
              <a:buFontTx/>
              <a:buChar char="•"/>
            </a:pPr>
            <a:r>
              <a:rPr lang="en-US" altLang="en-US" dirty="0">
                <a:latin typeface="Arial" panose="020B0604020202020204" pitchFamily="34" charset="0"/>
                <a:ea typeface="ＭＳ Ｐゴシック" panose="020B0600070205080204" pitchFamily="34" charset="-128"/>
              </a:rPr>
              <a:t>Research shows a positive correlation between physical activity and academic achievement.</a:t>
            </a:r>
          </a:p>
          <a:p>
            <a:pPr>
              <a:buFontTx/>
              <a:buChar char="•"/>
            </a:pPr>
            <a:r>
              <a:rPr lang="en-US" altLang="en-US" dirty="0">
                <a:latin typeface="Arial" panose="020B0604020202020204" pitchFamily="34" charset="0"/>
                <a:ea typeface="ＭＳ Ｐゴシック" panose="020B0600070205080204" pitchFamily="34" charset="-128"/>
              </a:rPr>
              <a:t>The walk to school helps students meet the goal of 60 minutes of daily physical activity. </a:t>
            </a:r>
          </a:p>
          <a:p>
            <a:pPr>
              <a:buFontTx/>
              <a:buChar char="•"/>
            </a:pPr>
            <a:r>
              <a:rPr lang="en-US" altLang="en-US" dirty="0">
                <a:latin typeface="Arial" panose="020B0604020202020204" pitchFamily="34" charset="0"/>
                <a:ea typeface="ＭＳ Ｐゴシック" panose="020B0600070205080204" pitchFamily="34" charset="-128"/>
              </a:rPr>
              <a:t>Students that walk to school have increased environmental awareness and learn lifelong pedestrian safety skills.</a:t>
            </a:r>
          </a:p>
          <a:p>
            <a:pPr>
              <a:buFontTx/>
              <a:buChar char="•"/>
            </a:pPr>
            <a:r>
              <a:rPr lang="en-US" altLang="en-US" dirty="0">
                <a:latin typeface="Arial" panose="020B0604020202020204" pitchFamily="34" charset="0"/>
                <a:ea typeface="ＭＳ Ｐゴシック" panose="020B0600070205080204" pitchFamily="34" charset="-128"/>
              </a:rPr>
              <a:t>Bus Stop &amp; Walks provide leadership opportunities for older students trained to help younger students on the way to school.</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dirty="0">
                <a:solidFill>
                  <a:schemeClr val="bg1"/>
                </a:solidFill>
              </a:rPr>
              <a:t>Bus Stop &amp; Walks build community through positive exposure for the school in the neighborhood.</a:t>
            </a:r>
          </a:p>
          <a:p>
            <a:pPr>
              <a:buFontTx/>
              <a:buChar char="•"/>
            </a:pPr>
            <a:endParaRPr lang="en-US" altLang="en-US" dirty="0">
              <a:latin typeface="Arial" panose="020B0604020202020204" pitchFamily="34" charset="0"/>
              <a:ea typeface="ＭＳ Ｐゴシック" panose="020B0600070205080204" pitchFamily="34" charset="-128"/>
            </a:endParaRPr>
          </a:p>
          <a:p>
            <a:endParaRPr lang="en-US" altLang="en-US" b="1"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Image: </a:t>
            </a:r>
          </a:p>
          <a:p>
            <a:r>
              <a:rPr lang="en-US" altLang="en-US" dirty="0">
                <a:latin typeface="Arial" panose="020B0604020202020204" pitchFamily="34" charset="0"/>
                <a:ea typeface="ＭＳ Ｐゴシック" panose="020B0600070205080204" pitchFamily="34" charset="-128"/>
              </a:rPr>
              <a:t>Walking</a:t>
            </a:r>
            <a:r>
              <a:rPr lang="en-US" altLang="en-US" baseline="0" dirty="0">
                <a:latin typeface="Arial" panose="020B0604020202020204" pitchFamily="34" charset="0"/>
                <a:ea typeface="ＭＳ Ｐゴシック" panose="020B0600070205080204" pitchFamily="34" charset="-128"/>
              </a:rPr>
              <a:t> Wednesdays at Seward Montessori; Minneapolis Public Schools</a:t>
            </a:r>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51A40DEB-6C62-468B-B7C8-6F94A2F78B29}" type="slidenum">
              <a:rPr lang="en-US" smtClean="0"/>
              <a:t>4</a:t>
            </a:fld>
            <a:endParaRPr lang="en-US"/>
          </a:p>
        </p:txBody>
      </p:sp>
    </p:spTree>
    <p:extLst>
      <p:ext uri="{BB962C8B-B14F-4D97-AF65-F5344CB8AC3E}">
        <p14:creationId xmlns:p14="http://schemas.microsoft.com/office/powerpoint/2010/main" val="3528540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Message:</a:t>
            </a:r>
          </a:p>
          <a:p>
            <a:pPr marL="171450" indent="-171450">
              <a:buFont typeface="Arial" panose="020B0604020202020204" pitchFamily="34" charset="0"/>
              <a:buChar char="•"/>
            </a:pPr>
            <a:r>
              <a:rPr lang="en-US" sz="1200" dirty="0"/>
              <a:t>Minneapolis Public Schools Safe Routes to School staff</a:t>
            </a:r>
            <a:r>
              <a:rPr lang="en-US" sz="1200" baseline="0" dirty="0"/>
              <a:t> </a:t>
            </a:r>
            <a:r>
              <a:rPr lang="en-US" sz="1200" dirty="0"/>
              <a:t>support Bus Stop and Walks</a:t>
            </a:r>
            <a:r>
              <a:rPr lang="en-US" sz="1200" baseline="0" dirty="0"/>
              <a:t> at several elementary schools in the district. The oldest programs began at Northrop Elementary and Loring Elementary in 2012 and 2013, respectively. </a:t>
            </a:r>
          </a:p>
          <a:p>
            <a:pPr marL="171450" indent="-171450">
              <a:buFont typeface="Arial" panose="020B0604020202020204" pitchFamily="34" charset="0"/>
              <a:buChar char="•"/>
            </a:pPr>
            <a:r>
              <a:rPr lang="en-US" sz="1200" dirty="0"/>
              <a:t>A short survey about the Bus Stop &amp; Walk was given to school staff in May/June of 2016 that allows MPS SRTS staff to compare observations of students on BSW days to research about the positive impact of walking and biking to school. </a:t>
            </a:r>
          </a:p>
          <a:p>
            <a:pPr marL="171450" indent="-171450">
              <a:buFont typeface="Arial" panose="020B0604020202020204" pitchFamily="34" charset="0"/>
              <a:buChar char="•"/>
            </a:pPr>
            <a:r>
              <a:rPr lang="en-US" sz="1200" dirty="0"/>
              <a:t>103 staff from these schools took the short, anonymous survey.</a:t>
            </a:r>
            <a:r>
              <a:rPr lang="en-US" sz="1200" baseline="0" dirty="0"/>
              <a:t> As you can see, s</a:t>
            </a:r>
            <a:r>
              <a:rPr lang="en-US" sz="1200" dirty="0"/>
              <a:t>taff are overwhelming positive about the bus stop and walk and its impact on children and the school day. </a:t>
            </a:r>
            <a:endParaRPr lang="en-US" dirty="0"/>
          </a:p>
          <a:p>
            <a:endParaRPr lang="en-US" altLang="en-US" b="1"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Image: </a:t>
            </a:r>
          </a:p>
          <a:p>
            <a:endParaRPr lang="en-US" dirty="0"/>
          </a:p>
        </p:txBody>
      </p:sp>
      <p:sp>
        <p:nvSpPr>
          <p:cNvPr id="4" name="Slide Number Placeholder 3"/>
          <p:cNvSpPr>
            <a:spLocks noGrp="1"/>
          </p:cNvSpPr>
          <p:nvPr>
            <p:ph type="sldNum" sz="quarter" idx="10"/>
          </p:nvPr>
        </p:nvSpPr>
        <p:spPr/>
        <p:txBody>
          <a:bodyPr/>
          <a:lstStyle/>
          <a:p>
            <a:fld id="{51A40DEB-6C62-468B-B7C8-6F94A2F78B29}" type="slidenum">
              <a:rPr lang="en-US" smtClean="0"/>
              <a:t>5</a:t>
            </a:fld>
            <a:endParaRPr lang="en-US"/>
          </a:p>
        </p:txBody>
      </p:sp>
    </p:spTree>
    <p:extLst>
      <p:ext uri="{BB962C8B-B14F-4D97-AF65-F5344CB8AC3E}">
        <p14:creationId xmlns:p14="http://schemas.microsoft.com/office/powerpoint/2010/main" val="1172829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Message:</a:t>
            </a:r>
          </a:p>
          <a:p>
            <a:pPr marL="171450" indent="-171450">
              <a:buFont typeface="Arial" panose="020B0604020202020204" pitchFamily="34" charset="0"/>
              <a:buChar char="•"/>
            </a:pPr>
            <a:r>
              <a:rPr lang="en-US" sz="1200" dirty="0"/>
              <a:t>Minneapolis Public Schools Safe Routes to School staff</a:t>
            </a:r>
            <a:r>
              <a:rPr lang="en-US" sz="1200" baseline="0" dirty="0"/>
              <a:t> </a:t>
            </a:r>
            <a:r>
              <a:rPr lang="en-US" sz="1200" dirty="0"/>
              <a:t>support Bus Stop and Walks</a:t>
            </a:r>
            <a:r>
              <a:rPr lang="en-US" sz="1200" baseline="0" dirty="0"/>
              <a:t> at several elementary schools in the district. The oldest programs began at Northrop Elementary and Loring Elementary in 2012 and 2013, respectively. </a:t>
            </a:r>
          </a:p>
          <a:p>
            <a:pPr marL="171450" indent="-171450">
              <a:buFont typeface="Arial" panose="020B0604020202020204" pitchFamily="34" charset="0"/>
              <a:buChar char="•"/>
            </a:pPr>
            <a:r>
              <a:rPr lang="en-US" sz="1200" dirty="0"/>
              <a:t>A short survey about the Bus Stop &amp; Walk was given to school staff in May/June of 2016 that allows MPS SRTS staff to compare observations of students on BSW days to research about the positive impact of walking and biking to school. </a:t>
            </a:r>
          </a:p>
          <a:p>
            <a:pPr marL="171450" indent="-171450">
              <a:buFont typeface="Arial" panose="020B0604020202020204" pitchFamily="34" charset="0"/>
              <a:buChar char="•"/>
            </a:pPr>
            <a:r>
              <a:rPr lang="en-US" sz="1200" dirty="0"/>
              <a:t>103 staff from these schools took the short, anonymous survey.</a:t>
            </a:r>
            <a:r>
              <a:rPr lang="en-US" sz="1200" baseline="0" dirty="0"/>
              <a:t> As you can see, s</a:t>
            </a:r>
            <a:r>
              <a:rPr lang="en-US" sz="1200" dirty="0"/>
              <a:t>taff are overwhelming positive about the bus stop and walk and its impact on children and the school day. </a:t>
            </a:r>
            <a:endParaRPr lang="en-US" dirty="0"/>
          </a:p>
          <a:p>
            <a:endParaRPr lang="en-US" altLang="en-US" b="1"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Image: </a:t>
            </a:r>
          </a:p>
          <a:p>
            <a:endParaRPr lang="en-US" dirty="0"/>
          </a:p>
        </p:txBody>
      </p:sp>
      <p:sp>
        <p:nvSpPr>
          <p:cNvPr id="4" name="Slide Number Placeholder 3"/>
          <p:cNvSpPr>
            <a:spLocks noGrp="1"/>
          </p:cNvSpPr>
          <p:nvPr>
            <p:ph type="sldNum" sz="quarter" idx="10"/>
          </p:nvPr>
        </p:nvSpPr>
        <p:spPr/>
        <p:txBody>
          <a:bodyPr/>
          <a:lstStyle/>
          <a:p>
            <a:fld id="{51A40DEB-6C62-468B-B7C8-6F94A2F78B29}" type="slidenum">
              <a:rPr lang="en-US" smtClean="0"/>
              <a:t>6</a:t>
            </a:fld>
            <a:endParaRPr lang="en-US"/>
          </a:p>
        </p:txBody>
      </p:sp>
    </p:spTree>
    <p:extLst>
      <p:ext uri="{BB962C8B-B14F-4D97-AF65-F5344CB8AC3E}">
        <p14:creationId xmlns:p14="http://schemas.microsoft.com/office/powerpoint/2010/main" val="273443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Message: Customize this slide as needed for your audience.</a:t>
            </a:r>
          </a:p>
          <a:p>
            <a:endParaRPr lang="en-US" altLang="en-US" b="1"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sz="1200" dirty="0"/>
              <a:t>The</a:t>
            </a:r>
            <a:r>
              <a:rPr lang="en-US" sz="1200" baseline="0" dirty="0"/>
              <a:t> most common concerns related to starting a BSW program are liability, safety and weather.</a:t>
            </a:r>
          </a:p>
          <a:p>
            <a:pPr marL="171450" indent="-171450">
              <a:buFont typeface="Arial" panose="020B0604020202020204" pitchFamily="34" charset="0"/>
              <a:buChar char="•"/>
            </a:pPr>
            <a:r>
              <a:rPr lang="en-US" sz="1200" baseline="0" dirty="0"/>
              <a:t>Liability concerns can be addressed by working with the school district’s risk management department early on to explain the program and determine the steps needed to secure parental permission. Taking care when identifying the route and training school staff and volunteers also shows that due care has been taken to address risk.</a:t>
            </a:r>
          </a:p>
          <a:p>
            <a:pPr marL="171450" indent="-171450">
              <a:buFont typeface="Arial" panose="020B0604020202020204" pitchFamily="34" charset="0"/>
              <a:buChar char="•"/>
            </a:pPr>
            <a:r>
              <a:rPr lang="en-US" sz="1200" baseline="0" dirty="0"/>
              <a:t>One way to address safety concerns is teaching pedestrian safety skills to students before the first BSW. These skills should be reinforced and practiced along the route. </a:t>
            </a:r>
          </a:p>
          <a:p>
            <a:pPr marL="171450" indent="-171450">
              <a:buFont typeface="Arial" panose="020B0604020202020204" pitchFamily="34" charset="0"/>
              <a:buChar char="•"/>
            </a:pPr>
            <a:r>
              <a:rPr lang="en-US" sz="1200" baseline="0" dirty="0"/>
              <a:t>Weather is only an issue if you don’t plan for it. Most BSW programs take a break over the winter to avoid the worst weather and all programs should address procedures for last minute cancellations as part of the planning process. </a:t>
            </a:r>
          </a:p>
          <a:p>
            <a:pPr marL="171450" indent="-171450">
              <a:buFont typeface="Arial" panose="020B0604020202020204" pitchFamily="34" charset="0"/>
              <a:buChar char="•"/>
            </a:pPr>
            <a:r>
              <a:rPr lang="en-US" sz="1200" baseline="0" dirty="0"/>
              <a:t>See the BSW Planning Checklist and Organizer’s Guide to Bus Stop and Walks for more information.</a:t>
            </a:r>
          </a:p>
          <a:p>
            <a:pPr marL="171450" indent="-171450">
              <a:buFont typeface="Arial" panose="020B0604020202020204" pitchFamily="34" charset="0"/>
              <a:buChar char="•"/>
            </a:pPr>
            <a:endParaRPr lang="en-US" altLang="en-US" b="1"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Image: </a:t>
            </a:r>
          </a:p>
          <a:p>
            <a:endParaRPr lang="en-US" dirty="0"/>
          </a:p>
        </p:txBody>
      </p:sp>
      <p:sp>
        <p:nvSpPr>
          <p:cNvPr id="4" name="Slide Number Placeholder 3"/>
          <p:cNvSpPr>
            <a:spLocks noGrp="1"/>
          </p:cNvSpPr>
          <p:nvPr>
            <p:ph type="sldNum" sz="quarter" idx="10"/>
          </p:nvPr>
        </p:nvSpPr>
        <p:spPr/>
        <p:txBody>
          <a:bodyPr/>
          <a:lstStyle/>
          <a:p>
            <a:fld id="{51A40DEB-6C62-468B-B7C8-6F94A2F78B29}" type="slidenum">
              <a:rPr lang="en-US" smtClean="0"/>
              <a:t>7</a:t>
            </a:fld>
            <a:endParaRPr lang="en-US"/>
          </a:p>
        </p:txBody>
      </p:sp>
    </p:spTree>
    <p:extLst>
      <p:ext uri="{BB962C8B-B14F-4D97-AF65-F5344CB8AC3E}">
        <p14:creationId xmlns:p14="http://schemas.microsoft.com/office/powerpoint/2010/main" val="1616233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Message: Customize this slide as needed for your audience.</a:t>
            </a:r>
          </a:p>
          <a:p>
            <a:pPr marL="171450" indent="-171450">
              <a:buFont typeface="Arial" panose="020B0604020202020204" pitchFamily="34" charset="0"/>
              <a:buChar char="•"/>
            </a:pPr>
            <a:r>
              <a:rPr lang="en-US" altLang="en-US" b="0" dirty="0">
                <a:latin typeface="Arial" panose="020B0604020202020204" pitchFamily="34" charset="0"/>
                <a:ea typeface="ＭＳ Ｐゴシック" panose="020B0600070205080204" pitchFamily="34" charset="-128"/>
              </a:rPr>
              <a:t>Having a main point</a:t>
            </a:r>
            <a:r>
              <a:rPr lang="en-US" altLang="en-US" b="0" baseline="0" dirty="0">
                <a:latin typeface="Arial" panose="020B0604020202020204" pitchFamily="34" charset="0"/>
                <a:ea typeface="ＭＳ Ｐゴシック" panose="020B0600070205080204" pitchFamily="34" charset="-128"/>
              </a:rPr>
              <a:t> of contact within the school and principal support are the keys to a successful BSW. </a:t>
            </a:r>
          </a:p>
          <a:p>
            <a:pPr marL="171450" indent="-171450">
              <a:buFont typeface="Arial" panose="020B0604020202020204" pitchFamily="34" charset="0"/>
              <a:buChar char="•"/>
            </a:pPr>
            <a:r>
              <a:rPr lang="en-US" altLang="en-US" b="0" dirty="0">
                <a:latin typeface="Arial" panose="020B0604020202020204" pitchFamily="34" charset="0"/>
                <a:ea typeface="ＭＳ Ｐゴシック" panose="020B0600070205080204" pitchFamily="34" charset="-128"/>
              </a:rPr>
              <a:t>Don’t be intimidated by the idea</a:t>
            </a:r>
            <a:r>
              <a:rPr lang="en-US" altLang="en-US" b="0" baseline="0" dirty="0">
                <a:latin typeface="Arial" panose="020B0604020202020204" pitchFamily="34" charset="0"/>
                <a:ea typeface="ＭＳ Ｐゴシック" panose="020B0600070205080204" pitchFamily="34" charset="-128"/>
              </a:rPr>
              <a:t> of setting up a BSW for the whole year – start with one day, like Walk to School Day and go from there.</a:t>
            </a:r>
          </a:p>
          <a:p>
            <a:pPr marL="171450" indent="-171450">
              <a:buFont typeface="Arial" panose="020B0604020202020204" pitchFamily="34" charset="0"/>
              <a:buChar char="•"/>
            </a:pPr>
            <a:r>
              <a:rPr lang="en-US" altLang="en-US" b="0" baseline="0" dirty="0">
                <a:latin typeface="Arial" panose="020B0604020202020204" pitchFamily="34" charset="0"/>
                <a:ea typeface="ＭＳ Ｐゴシック" panose="020B0600070205080204" pitchFamily="34" charset="-128"/>
              </a:rPr>
              <a:t>Build excitement by naming the BSW after something unique to your school.</a:t>
            </a:r>
          </a:p>
          <a:p>
            <a:pPr marL="171450" indent="-171450">
              <a:buFont typeface="Arial" panose="020B0604020202020204" pitchFamily="34" charset="0"/>
              <a:buChar char="•"/>
            </a:pPr>
            <a:r>
              <a:rPr lang="en-US" altLang="en-US" b="0" baseline="0" dirty="0">
                <a:latin typeface="Arial" panose="020B0604020202020204" pitchFamily="34" charset="0"/>
                <a:ea typeface="ＭＳ Ｐゴシック" panose="020B0600070205080204" pitchFamily="34" charset="-128"/>
              </a:rPr>
              <a:t>Don’t forget to have fun! Things may not always go exactly according to plan, but the more students benefiting from physical activity before starts, the more smoothly the rest of the school day will go.</a:t>
            </a:r>
          </a:p>
          <a:p>
            <a:pPr marL="171450" indent="-171450">
              <a:buFont typeface="Arial" panose="020B0604020202020204" pitchFamily="34" charset="0"/>
              <a:buChar char="•"/>
            </a:pPr>
            <a:r>
              <a:rPr lang="en-US" sz="1200" baseline="0" dirty="0"/>
              <a:t>See the BSW Planning Checklist for more details.</a:t>
            </a:r>
            <a:endParaRPr lang="en-US" altLang="en-US" b="0" dirty="0">
              <a:latin typeface="Arial" panose="020B0604020202020204" pitchFamily="34" charset="0"/>
              <a:ea typeface="ＭＳ Ｐゴシック" panose="020B0600070205080204" pitchFamily="34" charset="-128"/>
            </a:endParaRPr>
          </a:p>
          <a:p>
            <a:endParaRPr lang="en-US" altLang="en-US" b="1"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Image: </a:t>
            </a:r>
          </a:p>
          <a:p>
            <a:r>
              <a:rPr lang="en-US" altLang="en-US" b="0" dirty="0">
                <a:latin typeface="Arial" panose="020B0604020202020204" pitchFamily="34" charset="0"/>
                <a:ea typeface="ＭＳ Ｐゴシック" panose="020B0600070205080204" pitchFamily="34" charset="-128"/>
              </a:rPr>
              <a:t>Lincoln Elementary School</a:t>
            </a:r>
            <a:r>
              <a:rPr lang="en-US" altLang="en-US" b="0" baseline="0" dirty="0">
                <a:latin typeface="Arial" panose="020B0604020202020204" pitchFamily="34" charset="0"/>
                <a:ea typeface="ＭＳ Ｐゴシック" panose="020B0600070205080204" pitchFamily="34" charset="-128"/>
              </a:rPr>
              <a:t>; Minneapolis Public Schools</a:t>
            </a:r>
            <a:endParaRPr lang="en-US" altLang="en-US" b="0"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51A40DEB-6C62-468B-B7C8-6F94A2F78B29}" type="slidenum">
              <a:rPr lang="en-US" smtClean="0"/>
              <a:t>8</a:t>
            </a:fld>
            <a:endParaRPr lang="en-US"/>
          </a:p>
        </p:txBody>
      </p:sp>
    </p:spTree>
    <p:extLst>
      <p:ext uri="{BB962C8B-B14F-4D97-AF65-F5344CB8AC3E}">
        <p14:creationId xmlns:p14="http://schemas.microsoft.com/office/powerpoint/2010/main" val="385727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Message:</a:t>
            </a:r>
          </a:p>
          <a:p>
            <a:pPr>
              <a:buFontTx/>
              <a:buChar char="•"/>
            </a:pPr>
            <a:r>
              <a:rPr lang="en-US" altLang="en-US" dirty="0">
                <a:latin typeface="Arial" panose="020B0604020202020204" pitchFamily="34" charset="0"/>
                <a:ea typeface="ＭＳ Ｐゴシック" panose="020B0600070205080204" pitchFamily="34" charset="-128"/>
              </a:rPr>
              <a:t>All of</a:t>
            </a:r>
            <a:r>
              <a:rPr lang="en-US" altLang="en-US" baseline="0" dirty="0">
                <a:latin typeface="Arial" panose="020B0604020202020204" pitchFamily="34" charset="0"/>
                <a:ea typeface="ＭＳ Ｐゴシック" panose="020B0600070205080204" pitchFamily="34" charset="-128"/>
              </a:rPr>
              <a:t> these resources are available for download on the Minnesota Safe Routes to School Resource Center website.</a:t>
            </a:r>
            <a:endParaRPr lang="en-US" dirty="0"/>
          </a:p>
        </p:txBody>
      </p:sp>
      <p:sp>
        <p:nvSpPr>
          <p:cNvPr id="4" name="Slide Number Placeholder 3"/>
          <p:cNvSpPr>
            <a:spLocks noGrp="1"/>
          </p:cNvSpPr>
          <p:nvPr>
            <p:ph type="sldNum" sz="quarter" idx="10"/>
          </p:nvPr>
        </p:nvSpPr>
        <p:spPr/>
        <p:txBody>
          <a:bodyPr/>
          <a:lstStyle/>
          <a:p>
            <a:fld id="{51A40DEB-6C62-468B-B7C8-6F94A2F78B29}" type="slidenum">
              <a:rPr lang="en-US" smtClean="0"/>
              <a:t>9</a:t>
            </a:fld>
            <a:endParaRPr lang="en-US"/>
          </a:p>
        </p:txBody>
      </p:sp>
    </p:spTree>
    <p:extLst>
      <p:ext uri="{BB962C8B-B14F-4D97-AF65-F5344CB8AC3E}">
        <p14:creationId xmlns:p14="http://schemas.microsoft.com/office/powerpoint/2010/main" val="218830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823066"/>
            <a:ext cx="6606540" cy="1750907"/>
          </a:xfrm>
        </p:spPr>
        <p:txBody>
          <a:bodyPr anchor="b"/>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971550" y="2641495"/>
            <a:ext cx="5829300" cy="1214225"/>
          </a:xfrm>
        </p:spPr>
        <p:txBody>
          <a:bodyPr/>
          <a:lstStyle>
            <a:lvl1pPr marL="0" indent="0" algn="ctr">
              <a:buNone/>
              <a:defRPr sz="1760"/>
            </a:lvl1pPr>
            <a:lvl2pPr marL="335265" indent="0" algn="ctr">
              <a:buNone/>
              <a:defRPr sz="1467"/>
            </a:lvl2pPr>
            <a:lvl3pPr marL="670530" indent="0" algn="ctr">
              <a:buNone/>
              <a:defRPr sz="1320"/>
            </a:lvl3pPr>
            <a:lvl4pPr marL="1005794" indent="0" algn="ctr">
              <a:buNone/>
              <a:defRPr sz="1173"/>
            </a:lvl4pPr>
            <a:lvl5pPr marL="1341059" indent="0" algn="ctr">
              <a:buNone/>
              <a:defRPr sz="1173"/>
            </a:lvl5pPr>
            <a:lvl6pPr marL="1676324" indent="0" algn="ctr">
              <a:buNone/>
              <a:defRPr sz="1173"/>
            </a:lvl6pPr>
            <a:lvl7pPr marL="2011589" indent="0" algn="ctr">
              <a:buNone/>
              <a:defRPr sz="1173"/>
            </a:lvl7pPr>
            <a:lvl8pPr marL="2346853" indent="0" algn="ctr">
              <a:buNone/>
              <a:defRPr sz="1173"/>
            </a:lvl8pPr>
            <a:lvl9pPr marL="2682118" indent="0" algn="ctr">
              <a:buNone/>
              <a:defRPr sz="1173"/>
            </a:lvl9pPr>
          </a:lstStyle>
          <a:p>
            <a:r>
              <a:rPr lang="en-US"/>
              <a:t>Click to edit Master subtitle style</a:t>
            </a:r>
            <a:endParaRPr lang="en-US" dirty="0"/>
          </a:p>
        </p:txBody>
      </p:sp>
      <p:sp>
        <p:nvSpPr>
          <p:cNvPr id="4" name="Date Placeholder 3"/>
          <p:cNvSpPr>
            <a:spLocks noGrp="1"/>
          </p:cNvSpPr>
          <p:nvPr>
            <p:ph type="dt" sz="half" idx="10"/>
          </p:nvPr>
        </p:nvSpPr>
        <p:spPr>
          <a:xfrm>
            <a:off x="534353" y="4661325"/>
            <a:ext cx="1748790" cy="267758"/>
          </a:xfrm>
          <a:prstGeom prst="rect">
            <a:avLst/>
          </a:prstGeom>
        </p:spPr>
        <p:txBody>
          <a:bodyPr/>
          <a:lstStyle/>
          <a:p>
            <a:fld id="{253C2996-361F-49DB-91B9-99947DD44C23}" type="datetime1">
              <a:rPr lang="en-US" smtClean="0"/>
              <a:t>6/28/2017</a:t>
            </a:fld>
            <a:endParaRPr lang="en-US"/>
          </a:p>
        </p:txBody>
      </p:sp>
      <p:sp>
        <p:nvSpPr>
          <p:cNvPr id="5" name="Footer Placeholder 4"/>
          <p:cNvSpPr>
            <a:spLocks noGrp="1"/>
          </p:cNvSpPr>
          <p:nvPr>
            <p:ph type="ftr" sz="quarter" idx="11"/>
          </p:nvPr>
        </p:nvSpPr>
        <p:spPr/>
        <p:txBody>
          <a:bodyPr/>
          <a:lstStyle/>
          <a:p>
            <a:r>
              <a:rPr lang="en-US"/>
              <a:t>mnsaferoutestoschool.org</a:t>
            </a:r>
            <a:endParaRPr lang="en-US" dirty="0"/>
          </a:p>
        </p:txBody>
      </p:sp>
      <p:sp>
        <p:nvSpPr>
          <p:cNvPr id="6" name="Slide Number Placeholder 5"/>
          <p:cNvSpPr>
            <a:spLocks noGrp="1"/>
          </p:cNvSpPr>
          <p:nvPr>
            <p:ph type="sldNum" sz="quarter" idx="12"/>
          </p:nvPr>
        </p:nvSpPr>
        <p:spPr>
          <a:xfrm>
            <a:off x="5489258" y="4661325"/>
            <a:ext cx="1748790" cy="267758"/>
          </a:xfrm>
          <a:prstGeom prst="rect">
            <a:avLst/>
          </a:prstGeom>
        </p:spPr>
        <p:txBody>
          <a:bodyPr/>
          <a:lstStyle/>
          <a:p>
            <a:fld id="{F6040C83-843C-4F16-BBA3-CCDE9B52DCC0}" type="slidenum">
              <a:rPr lang="en-US" smtClean="0"/>
              <a:t>‹#›</a:t>
            </a:fld>
            <a:endParaRPr lang="en-US"/>
          </a:p>
        </p:txBody>
      </p:sp>
    </p:spTree>
    <p:extLst>
      <p:ext uri="{BB962C8B-B14F-4D97-AF65-F5344CB8AC3E}">
        <p14:creationId xmlns:p14="http://schemas.microsoft.com/office/powerpoint/2010/main" val="287286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4661325"/>
            <a:ext cx="1748790" cy="267758"/>
          </a:xfrm>
          <a:prstGeom prst="rect">
            <a:avLst/>
          </a:prstGeom>
        </p:spPr>
        <p:txBody>
          <a:bodyPr/>
          <a:lstStyle/>
          <a:p>
            <a:fld id="{01EA2A42-09EA-4532-BB51-1652859C1158}" type="datetime1">
              <a:rPr lang="en-US" smtClean="0"/>
              <a:t>6/28/2017</a:t>
            </a:fld>
            <a:endParaRPr lang="en-US"/>
          </a:p>
        </p:txBody>
      </p:sp>
      <p:sp>
        <p:nvSpPr>
          <p:cNvPr id="5" name="Footer Placeholder 4"/>
          <p:cNvSpPr>
            <a:spLocks noGrp="1"/>
          </p:cNvSpPr>
          <p:nvPr>
            <p:ph type="ftr" sz="quarter" idx="11"/>
          </p:nvPr>
        </p:nvSpPr>
        <p:spPr/>
        <p:txBody>
          <a:bodyPr/>
          <a:lstStyle/>
          <a:p>
            <a:r>
              <a:rPr lang="en-US" dirty="0"/>
              <a:t>mnsaferoutestoschool.org</a:t>
            </a:r>
          </a:p>
        </p:txBody>
      </p:sp>
      <p:sp>
        <p:nvSpPr>
          <p:cNvPr id="6" name="Slide Number Placeholder 5"/>
          <p:cNvSpPr>
            <a:spLocks noGrp="1"/>
          </p:cNvSpPr>
          <p:nvPr>
            <p:ph type="sldNum" sz="quarter" idx="12"/>
          </p:nvPr>
        </p:nvSpPr>
        <p:spPr>
          <a:xfrm>
            <a:off x="5489258" y="4661325"/>
            <a:ext cx="1748790" cy="267758"/>
          </a:xfrm>
          <a:prstGeom prst="rect">
            <a:avLst/>
          </a:prstGeom>
        </p:spPr>
        <p:txBody>
          <a:bodyPr/>
          <a:lstStyle/>
          <a:p>
            <a:fld id="{F6040C83-843C-4F16-BBA3-CCDE9B52DCC0}" type="slidenum">
              <a:rPr lang="en-US" smtClean="0"/>
              <a:t>‹#›</a:t>
            </a:fld>
            <a:endParaRPr lang="en-US"/>
          </a:p>
        </p:txBody>
      </p:sp>
    </p:spTree>
    <p:extLst>
      <p:ext uri="{BB962C8B-B14F-4D97-AF65-F5344CB8AC3E}">
        <p14:creationId xmlns:p14="http://schemas.microsoft.com/office/powerpoint/2010/main" val="287465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267758"/>
            <a:ext cx="1675924" cy="426201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267758"/>
            <a:ext cx="4930616" cy="426201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4661325"/>
            <a:ext cx="1748790" cy="267758"/>
          </a:xfrm>
          <a:prstGeom prst="rect">
            <a:avLst/>
          </a:prstGeom>
        </p:spPr>
        <p:txBody>
          <a:bodyPr/>
          <a:lstStyle/>
          <a:p>
            <a:fld id="{1FC303D7-9990-42C4-AA8C-4ED4977546BF}" type="datetime1">
              <a:rPr lang="en-US" smtClean="0"/>
              <a:t>6/28/2017</a:t>
            </a:fld>
            <a:endParaRPr lang="en-US"/>
          </a:p>
        </p:txBody>
      </p:sp>
      <p:sp>
        <p:nvSpPr>
          <p:cNvPr id="5" name="Footer Placeholder 4"/>
          <p:cNvSpPr>
            <a:spLocks noGrp="1"/>
          </p:cNvSpPr>
          <p:nvPr>
            <p:ph type="ftr" sz="quarter" idx="11"/>
          </p:nvPr>
        </p:nvSpPr>
        <p:spPr/>
        <p:txBody>
          <a:bodyPr/>
          <a:lstStyle/>
          <a:p>
            <a:r>
              <a:rPr lang="en-US" dirty="0"/>
              <a:t>mnsaferoutestoschool.org</a:t>
            </a:r>
          </a:p>
        </p:txBody>
      </p:sp>
      <p:sp>
        <p:nvSpPr>
          <p:cNvPr id="6" name="Slide Number Placeholder 5"/>
          <p:cNvSpPr>
            <a:spLocks noGrp="1"/>
          </p:cNvSpPr>
          <p:nvPr>
            <p:ph type="sldNum" sz="quarter" idx="12"/>
          </p:nvPr>
        </p:nvSpPr>
        <p:spPr>
          <a:xfrm>
            <a:off x="5489258" y="4661325"/>
            <a:ext cx="1748790" cy="267758"/>
          </a:xfrm>
          <a:prstGeom prst="rect">
            <a:avLst/>
          </a:prstGeom>
        </p:spPr>
        <p:txBody>
          <a:bodyPr/>
          <a:lstStyle/>
          <a:p>
            <a:fld id="{F6040C83-843C-4F16-BBA3-CCDE9B52DCC0}" type="slidenum">
              <a:rPr lang="en-US" smtClean="0"/>
              <a:t>‹#›</a:t>
            </a:fld>
            <a:endParaRPr lang="en-US"/>
          </a:p>
        </p:txBody>
      </p:sp>
    </p:spTree>
    <p:extLst>
      <p:ext uri="{BB962C8B-B14F-4D97-AF65-F5344CB8AC3E}">
        <p14:creationId xmlns:p14="http://schemas.microsoft.com/office/powerpoint/2010/main" val="321433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34353" y="4661325"/>
            <a:ext cx="1748790" cy="267758"/>
          </a:xfrm>
          <a:prstGeom prst="rect">
            <a:avLst/>
          </a:prstGeom>
        </p:spPr>
        <p:txBody>
          <a:bodyPr/>
          <a:lstStyle/>
          <a:p>
            <a:fld id="{D3B7F1C6-3F6B-457C-A348-5EDC071F6E99}" type="datetime1">
              <a:rPr lang="en-US" smtClean="0"/>
              <a:t>6/28/2017</a:t>
            </a:fld>
            <a:endParaRPr lang="en-US"/>
          </a:p>
        </p:txBody>
      </p:sp>
      <p:sp>
        <p:nvSpPr>
          <p:cNvPr id="5" name="Footer Placeholder 4"/>
          <p:cNvSpPr>
            <a:spLocks noGrp="1"/>
          </p:cNvSpPr>
          <p:nvPr>
            <p:ph type="ftr" sz="quarter" idx="11"/>
          </p:nvPr>
        </p:nvSpPr>
        <p:spPr/>
        <p:txBody>
          <a:bodyPr/>
          <a:lstStyle/>
          <a:p>
            <a:r>
              <a:rPr lang="en-US" dirty="0"/>
              <a:t>mnsaferoutestoschool.org</a:t>
            </a:r>
          </a:p>
        </p:txBody>
      </p:sp>
      <p:sp>
        <p:nvSpPr>
          <p:cNvPr id="6" name="Slide Number Placeholder 5"/>
          <p:cNvSpPr>
            <a:spLocks noGrp="1"/>
          </p:cNvSpPr>
          <p:nvPr>
            <p:ph type="sldNum" sz="quarter" idx="12"/>
          </p:nvPr>
        </p:nvSpPr>
        <p:spPr>
          <a:xfrm>
            <a:off x="5489258" y="4661325"/>
            <a:ext cx="1748790" cy="267758"/>
          </a:xfrm>
          <a:prstGeom prst="rect">
            <a:avLst/>
          </a:prstGeom>
        </p:spPr>
        <p:txBody>
          <a:bodyPr/>
          <a:lstStyle/>
          <a:p>
            <a:fld id="{F6040C83-843C-4F16-BBA3-CCDE9B52DCC0}" type="slidenum">
              <a:rPr lang="en-US" smtClean="0"/>
              <a:t>‹#›</a:t>
            </a:fld>
            <a:endParaRPr lang="en-US"/>
          </a:p>
        </p:txBody>
      </p:sp>
    </p:spTree>
    <p:extLst>
      <p:ext uri="{BB962C8B-B14F-4D97-AF65-F5344CB8AC3E}">
        <p14:creationId xmlns:p14="http://schemas.microsoft.com/office/powerpoint/2010/main" val="119723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1253809"/>
            <a:ext cx="6703695" cy="2092007"/>
          </a:xfrm>
        </p:spPr>
        <p:txBody>
          <a:bodyPr anchor="b"/>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530305" y="3365607"/>
            <a:ext cx="6703695" cy="1100137"/>
          </a:xfrm>
        </p:spPr>
        <p:txBody>
          <a:bodyPr/>
          <a:lstStyle>
            <a:lvl1pPr marL="0" indent="0">
              <a:buNone/>
              <a:defRPr sz="1760">
                <a:solidFill>
                  <a:schemeClr val="tx1"/>
                </a:solidFill>
              </a:defRPr>
            </a:lvl1pPr>
            <a:lvl2pPr marL="335265" indent="0">
              <a:buNone/>
              <a:defRPr sz="1467">
                <a:solidFill>
                  <a:schemeClr val="tx1">
                    <a:tint val="75000"/>
                  </a:schemeClr>
                </a:solidFill>
              </a:defRPr>
            </a:lvl2pPr>
            <a:lvl3pPr marL="670530" indent="0">
              <a:buNone/>
              <a:defRPr sz="1320">
                <a:solidFill>
                  <a:schemeClr val="tx1">
                    <a:tint val="75000"/>
                  </a:schemeClr>
                </a:solidFill>
              </a:defRPr>
            </a:lvl3pPr>
            <a:lvl4pPr marL="1005794" indent="0">
              <a:buNone/>
              <a:defRPr sz="1173">
                <a:solidFill>
                  <a:schemeClr val="tx1">
                    <a:tint val="75000"/>
                  </a:schemeClr>
                </a:solidFill>
              </a:defRPr>
            </a:lvl4pPr>
            <a:lvl5pPr marL="1341059" indent="0">
              <a:buNone/>
              <a:defRPr sz="1173">
                <a:solidFill>
                  <a:schemeClr val="tx1">
                    <a:tint val="75000"/>
                  </a:schemeClr>
                </a:solidFill>
              </a:defRPr>
            </a:lvl5pPr>
            <a:lvl6pPr marL="1676324" indent="0">
              <a:buNone/>
              <a:defRPr sz="1173">
                <a:solidFill>
                  <a:schemeClr val="tx1">
                    <a:tint val="75000"/>
                  </a:schemeClr>
                </a:solidFill>
              </a:defRPr>
            </a:lvl6pPr>
            <a:lvl7pPr marL="2011589" indent="0">
              <a:buNone/>
              <a:defRPr sz="1173">
                <a:solidFill>
                  <a:schemeClr val="tx1">
                    <a:tint val="75000"/>
                  </a:schemeClr>
                </a:solidFill>
              </a:defRPr>
            </a:lvl7pPr>
            <a:lvl8pPr marL="2346853" indent="0">
              <a:buNone/>
              <a:defRPr sz="1173">
                <a:solidFill>
                  <a:schemeClr val="tx1">
                    <a:tint val="75000"/>
                  </a:schemeClr>
                </a:solidFill>
              </a:defRPr>
            </a:lvl8pPr>
            <a:lvl9pPr marL="2682118" indent="0">
              <a:buNone/>
              <a:defRPr sz="117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4353" y="4661325"/>
            <a:ext cx="1748790" cy="267758"/>
          </a:xfrm>
          <a:prstGeom prst="rect">
            <a:avLst/>
          </a:prstGeom>
        </p:spPr>
        <p:txBody>
          <a:bodyPr/>
          <a:lstStyle/>
          <a:p>
            <a:fld id="{BAD31F86-D86D-46AE-933F-17C7BA355708}" type="datetime1">
              <a:rPr lang="en-US" smtClean="0"/>
              <a:t>6/28/2017</a:t>
            </a:fld>
            <a:endParaRPr lang="en-US"/>
          </a:p>
        </p:txBody>
      </p:sp>
      <p:sp>
        <p:nvSpPr>
          <p:cNvPr id="5" name="Footer Placeholder 4"/>
          <p:cNvSpPr>
            <a:spLocks noGrp="1"/>
          </p:cNvSpPr>
          <p:nvPr>
            <p:ph type="ftr" sz="quarter" idx="11"/>
          </p:nvPr>
        </p:nvSpPr>
        <p:spPr/>
        <p:txBody>
          <a:bodyPr/>
          <a:lstStyle/>
          <a:p>
            <a:r>
              <a:rPr lang="en-US" dirty="0"/>
              <a:t>mnsaferoutestoschool.org</a:t>
            </a:r>
          </a:p>
        </p:txBody>
      </p:sp>
      <p:sp>
        <p:nvSpPr>
          <p:cNvPr id="6" name="Slide Number Placeholder 5"/>
          <p:cNvSpPr>
            <a:spLocks noGrp="1"/>
          </p:cNvSpPr>
          <p:nvPr>
            <p:ph type="sldNum" sz="quarter" idx="12"/>
          </p:nvPr>
        </p:nvSpPr>
        <p:spPr>
          <a:xfrm>
            <a:off x="5489258" y="4661325"/>
            <a:ext cx="1748790" cy="267758"/>
          </a:xfrm>
          <a:prstGeom prst="rect">
            <a:avLst/>
          </a:prstGeom>
        </p:spPr>
        <p:txBody>
          <a:bodyPr/>
          <a:lstStyle/>
          <a:p>
            <a:fld id="{F6040C83-843C-4F16-BBA3-CCDE9B52DCC0}" type="slidenum">
              <a:rPr lang="en-US" smtClean="0"/>
              <a:t>‹#›</a:t>
            </a:fld>
            <a:endParaRPr lang="en-US"/>
          </a:p>
        </p:txBody>
      </p:sp>
    </p:spTree>
    <p:extLst>
      <p:ext uri="{BB962C8B-B14F-4D97-AF65-F5344CB8AC3E}">
        <p14:creationId xmlns:p14="http://schemas.microsoft.com/office/powerpoint/2010/main" val="309818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1338792"/>
            <a:ext cx="3303270" cy="31909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1338792"/>
            <a:ext cx="3303270" cy="31909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34353" y="4661325"/>
            <a:ext cx="1748790" cy="267758"/>
          </a:xfrm>
          <a:prstGeom prst="rect">
            <a:avLst/>
          </a:prstGeom>
        </p:spPr>
        <p:txBody>
          <a:bodyPr/>
          <a:lstStyle/>
          <a:p>
            <a:fld id="{9658B7EC-67EE-4F94-A711-89859B22767A}" type="datetime1">
              <a:rPr lang="en-US" smtClean="0"/>
              <a:t>6/28/2017</a:t>
            </a:fld>
            <a:endParaRPr lang="en-US"/>
          </a:p>
        </p:txBody>
      </p:sp>
      <p:sp>
        <p:nvSpPr>
          <p:cNvPr id="6" name="Footer Placeholder 5"/>
          <p:cNvSpPr>
            <a:spLocks noGrp="1"/>
          </p:cNvSpPr>
          <p:nvPr>
            <p:ph type="ftr" sz="quarter" idx="11"/>
          </p:nvPr>
        </p:nvSpPr>
        <p:spPr/>
        <p:txBody>
          <a:bodyPr/>
          <a:lstStyle/>
          <a:p>
            <a:r>
              <a:rPr lang="en-US" dirty="0"/>
              <a:t>mnsaferoutestoschool.org</a:t>
            </a:r>
          </a:p>
        </p:txBody>
      </p:sp>
      <p:sp>
        <p:nvSpPr>
          <p:cNvPr id="7" name="Slide Number Placeholder 6"/>
          <p:cNvSpPr>
            <a:spLocks noGrp="1"/>
          </p:cNvSpPr>
          <p:nvPr>
            <p:ph type="sldNum" sz="quarter" idx="12"/>
          </p:nvPr>
        </p:nvSpPr>
        <p:spPr>
          <a:xfrm>
            <a:off x="5489258" y="4661325"/>
            <a:ext cx="1748790" cy="267758"/>
          </a:xfrm>
          <a:prstGeom prst="rect">
            <a:avLst/>
          </a:prstGeom>
        </p:spPr>
        <p:txBody>
          <a:bodyPr/>
          <a:lstStyle/>
          <a:p>
            <a:fld id="{F6040C83-843C-4F16-BBA3-CCDE9B52DCC0}" type="slidenum">
              <a:rPr lang="en-US" smtClean="0"/>
              <a:t>‹#›</a:t>
            </a:fld>
            <a:endParaRPr lang="en-US"/>
          </a:p>
        </p:txBody>
      </p:sp>
    </p:spTree>
    <p:extLst>
      <p:ext uri="{BB962C8B-B14F-4D97-AF65-F5344CB8AC3E}">
        <p14:creationId xmlns:p14="http://schemas.microsoft.com/office/powerpoint/2010/main" val="538820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267759"/>
            <a:ext cx="6703695" cy="97208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1232853"/>
            <a:ext cx="3288089" cy="604202"/>
          </a:xfrm>
        </p:spPr>
        <p:txBody>
          <a:bodyPr anchor="b"/>
          <a:lstStyle>
            <a:lvl1pPr marL="0" indent="0">
              <a:buNone/>
              <a:defRPr sz="1760" b="1"/>
            </a:lvl1pPr>
            <a:lvl2pPr marL="335265" indent="0">
              <a:buNone/>
              <a:defRPr sz="1467" b="1"/>
            </a:lvl2pPr>
            <a:lvl3pPr marL="670530" indent="0">
              <a:buNone/>
              <a:defRPr sz="1320" b="1"/>
            </a:lvl3pPr>
            <a:lvl4pPr marL="1005794" indent="0">
              <a:buNone/>
              <a:defRPr sz="1173" b="1"/>
            </a:lvl4pPr>
            <a:lvl5pPr marL="1341059" indent="0">
              <a:buNone/>
              <a:defRPr sz="1173" b="1"/>
            </a:lvl5pPr>
            <a:lvl6pPr marL="1676324" indent="0">
              <a:buNone/>
              <a:defRPr sz="1173" b="1"/>
            </a:lvl6pPr>
            <a:lvl7pPr marL="2011589" indent="0">
              <a:buNone/>
              <a:defRPr sz="1173" b="1"/>
            </a:lvl7pPr>
            <a:lvl8pPr marL="2346853" indent="0">
              <a:buNone/>
              <a:defRPr sz="1173" b="1"/>
            </a:lvl8pPr>
            <a:lvl9pPr marL="2682118" indent="0">
              <a:buNone/>
              <a:defRPr sz="1173" b="1"/>
            </a:lvl9pPr>
          </a:lstStyle>
          <a:p>
            <a:pPr lvl="0"/>
            <a:r>
              <a:rPr lang="en-US"/>
              <a:t>Edit Master text styles</a:t>
            </a:r>
          </a:p>
        </p:txBody>
      </p:sp>
      <p:sp>
        <p:nvSpPr>
          <p:cNvPr id="4" name="Content Placeholder 3"/>
          <p:cNvSpPr>
            <a:spLocks noGrp="1"/>
          </p:cNvSpPr>
          <p:nvPr>
            <p:ph sz="half" idx="2"/>
          </p:nvPr>
        </p:nvSpPr>
        <p:spPr>
          <a:xfrm>
            <a:off x="535366" y="1837055"/>
            <a:ext cx="3288089" cy="27020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1232853"/>
            <a:ext cx="3304282" cy="604202"/>
          </a:xfrm>
        </p:spPr>
        <p:txBody>
          <a:bodyPr anchor="b"/>
          <a:lstStyle>
            <a:lvl1pPr marL="0" indent="0">
              <a:buNone/>
              <a:defRPr sz="1760" b="1"/>
            </a:lvl1pPr>
            <a:lvl2pPr marL="335265" indent="0">
              <a:buNone/>
              <a:defRPr sz="1467" b="1"/>
            </a:lvl2pPr>
            <a:lvl3pPr marL="670530" indent="0">
              <a:buNone/>
              <a:defRPr sz="1320" b="1"/>
            </a:lvl3pPr>
            <a:lvl4pPr marL="1005794" indent="0">
              <a:buNone/>
              <a:defRPr sz="1173" b="1"/>
            </a:lvl4pPr>
            <a:lvl5pPr marL="1341059" indent="0">
              <a:buNone/>
              <a:defRPr sz="1173" b="1"/>
            </a:lvl5pPr>
            <a:lvl6pPr marL="1676324" indent="0">
              <a:buNone/>
              <a:defRPr sz="1173" b="1"/>
            </a:lvl6pPr>
            <a:lvl7pPr marL="2011589" indent="0">
              <a:buNone/>
              <a:defRPr sz="1173" b="1"/>
            </a:lvl7pPr>
            <a:lvl8pPr marL="2346853" indent="0">
              <a:buNone/>
              <a:defRPr sz="1173" b="1"/>
            </a:lvl8pPr>
            <a:lvl9pPr marL="2682118" indent="0">
              <a:buNone/>
              <a:defRPr sz="1173" b="1"/>
            </a:lvl9pPr>
          </a:lstStyle>
          <a:p>
            <a:pPr lvl="0"/>
            <a:r>
              <a:rPr lang="en-US"/>
              <a:t>Edit Master text styles</a:t>
            </a:r>
          </a:p>
        </p:txBody>
      </p:sp>
      <p:sp>
        <p:nvSpPr>
          <p:cNvPr id="6" name="Content Placeholder 5"/>
          <p:cNvSpPr>
            <a:spLocks noGrp="1"/>
          </p:cNvSpPr>
          <p:nvPr>
            <p:ph sz="quarter" idx="4"/>
          </p:nvPr>
        </p:nvSpPr>
        <p:spPr>
          <a:xfrm>
            <a:off x="3934778" y="1837055"/>
            <a:ext cx="3304282" cy="27020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34353" y="4661325"/>
            <a:ext cx="1748790" cy="267758"/>
          </a:xfrm>
          <a:prstGeom prst="rect">
            <a:avLst/>
          </a:prstGeom>
        </p:spPr>
        <p:txBody>
          <a:bodyPr/>
          <a:lstStyle/>
          <a:p>
            <a:fld id="{5D108166-4A2A-4F28-BD54-A2591BF90F6B}" type="datetime1">
              <a:rPr lang="en-US" smtClean="0"/>
              <a:t>6/28/2017</a:t>
            </a:fld>
            <a:endParaRPr lang="en-US"/>
          </a:p>
        </p:txBody>
      </p:sp>
      <p:sp>
        <p:nvSpPr>
          <p:cNvPr id="8" name="Footer Placeholder 7"/>
          <p:cNvSpPr>
            <a:spLocks noGrp="1"/>
          </p:cNvSpPr>
          <p:nvPr>
            <p:ph type="ftr" sz="quarter" idx="11"/>
          </p:nvPr>
        </p:nvSpPr>
        <p:spPr/>
        <p:txBody>
          <a:bodyPr/>
          <a:lstStyle/>
          <a:p>
            <a:r>
              <a:rPr lang="en-US" dirty="0"/>
              <a:t>mnsaferoutestoschool.org</a:t>
            </a:r>
          </a:p>
        </p:txBody>
      </p:sp>
      <p:sp>
        <p:nvSpPr>
          <p:cNvPr id="9" name="Slide Number Placeholder 8"/>
          <p:cNvSpPr>
            <a:spLocks noGrp="1"/>
          </p:cNvSpPr>
          <p:nvPr>
            <p:ph type="sldNum" sz="quarter" idx="12"/>
          </p:nvPr>
        </p:nvSpPr>
        <p:spPr>
          <a:xfrm>
            <a:off x="5489258" y="4661325"/>
            <a:ext cx="1748790" cy="267758"/>
          </a:xfrm>
          <a:prstGeom prst="rect">
            <a:avLst/>
          </a:prstGeom>
        </p:spPr>
        <p:txBody>
          <a:bodyPr/>
          <a:lstStyle/>
          <a:p>
            <a:fld id="{F6040C83-843C-4F16-BBA3-CCDE9B52DCC0}" type="slidenum">
              <a:rPr lang="en-US" smtClean="0"/>
              <a:t>‹#›</a:t>
            </a:fld>
            <a:endParaRPr lang="en-US"/>
          </a:p>
        </p:txBody>
      </p:sp>
    </p:spTree>
    <p:extLst>
      <p:ext uri="{BB962C8B-B14F-4D97-AF65-F5344CB8AC3E}">
        <p14:creationId xmlns:p14="http://schemas.microsoft.com/office/powerpoint/2010/main" val="338751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34353" y="4661325"/>
            <a:ext cx="1748790" cy="267758"/>
          </a:xfrm>
          <a:prstGeom prst="rect">
            <a:avLst/>
          </a:prstGeom>
        </p:spPr>
        <p:txBody>
          <a:bodyPr/>
          <a:lstStyle/>
          <a:p>
            <a:fld id="{F48E1FEF-AFC2-42A3-9C14-3AD31108D7AD}" type="datetime1">
              <a:rPr lang="en-US" smtClean="0"/>
              <a:t>6/28/2017</a:t>
            </a:fld>
            <a:endParaRPr lang="en-US"/>
          </a:p>
        </p:txBody>
      </p:sp>
      <p:sp>
        <p:nvSpPr>
          <p:cNvPr id="4" name="Footer Placeholder 3"/>
          <p:cNvSpPr>
            <a:spLocks noGrp="1"/>
          </p:cNvSpPr>
          <p:nvPr>
            <p:ph type="ftr" sz="quarter" idx="11"/>
          </p:nvPr>
        </p:nvSpPr>
        <p:spPr/>
        <p:txBody>
          <a:bodyPr/>
          <a:lstStyle/>
          <a:p>
            <a:r>
              <a:rPr lang="en-US" dirty="0"/>
              <a:t>mnsaferoutestoschool.org</a:t>
            </a:r>
          </a:p>
        </p:txBody>
      </p:sp>
      <p:sp>
        <p:nvSpPr>
          <p:cNvPr id="5" name="Slide Number Placeholder 4"/>
          <p:cNvSpPr>
            <a:spLocks noGrp="1"/>
          </p:cNvSpPr>
          <p:nvPr>
            <p:ph type="sldNum" sz="quarter" idx="12"/>
          </p:nvPr>
        </p:nvSpPr>
        <p:spPr>
          <a:xfrm>
            <a:off x="5489258" y="4661325"/>
            <a:ext cx="1748790" cy="267758"/>
          </a:xfrm>
          <a:prstGeom prst="rect">
            <a:avLst/>
          </a:prstGeom>
        </p:spPr>
        <p:txBody>
          <a:bodyPr/>
          <a:lstStyle/>
          <a:p>
            <a:fld id="{F6040C83-843C-4F16-BBA3-CCDE9B52DCC0}" type="slidenum">
              <a:rPr lang="en-US" smtClean="0"/>
              <a:t>‹#›</a:t>
            </a:fld>
            <a:endParaRPr lang="en-US"/>
          </a:p>
        </p:txBody>
      </p:sp>
    </p:spTree>
    <p:extLst>
      <p:ext uri="{BB962C8B-B14F-4D97-AF65-F5344CB8AC3E}">
        <p14:creationId xmlns:p14="http://schemas.microsoft.com/office/powerpoint/2010/main" val="224950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353" y="4661325"/>
            <a:ext cx="1748790" cy="267758"/>
          </a:xfrm>
          <a:prstGeom prst="rect">
            <a:avLst/>
          </a:prstGeom>
        </p:spPr>
        <p:txBody>
          <a:bodyPr/>
          <a:lstStyle/>
          <a:p>
            <a:fld id="{889621E2-ECDF-44DC-BE24-214DB74A01C7}" type="datetime1">
              <a:rPr lang="en-US" smtClean="0"/>
              <a:t>6/28/2017</a:t>
            </a:fld>
            <a:endParaRPr lang="en-US"/>
          </a:p>
        </p:txBody>
      </p:sp>
      <p:sp>
        <p:nvSpPr>
          <p:cNvPr id="3" name="Footer Placeholder 2"/>
          <p:cNvSpPr>
            <a:spLocks noGrp="1"/>
          </p:cNvSpPr>
          <p:nvPr>
            <p:ph type="ftr" sz="quarter" idx="11"/>
          </p:nvPr>
        </p:nvSpPr>
        <p:spPr/>
        <p:txBody>
          <a:bodyPr/>
          <a:lstStyle/>
          <a:p>
            <a:r>
              <a:rPr lang="en-US" dirty="0"/>
              <a:t>mnsaferoutestoschool.org</a:t>
            </a:r>
          </a:p>
        </p:txBody>
      </p:sp>
      <p:sp>
        <p:nvSpPr>
          <p:cNvPr id="4" name="Slide Number Placeholder 3"/>
          <p:cNvSpPr>
            <a:spLocks noGrp="1"/>
          </p:cNvSpPr>
          <p:nvPr>
            <p:ph type="sldNum" sz="quarter" idx="12"/>
          </p:nvPr>
        </p:nvSpPr>
        <p:spPr>
          <a:xfrm>
            <a:off x="5489258" y="4661325"/>
            <a:ext cx="1748790" cy="267758"/>
          </a:xfrm>
          <a:prstGeom prst="rect">
            <a:avLst/>
          </a:prstGeom>
        </p:spPr>
        <p:txBody>
          <a:bodyPr/>
          <a:lstStyle/>
          <a:p>
            <a:fld id="{F6040C83-843C-4F16-BBA3-CCDE9B52DCC0}" type="slidenum">
              <a:rPr lang="en-US" smtClean="0"/>
              <a:t>‹#›</a:t>
            </a:fld>
            <a:endParaRPr lang="en-US"/>
          </a:p>
        </p:txBody>
      </p:sp>
    </p:spTree>
    <p:extLst>
      <p:ext uri="{BB962C8B-B14F-4D97-AF65-F5344CB8AC3E}">
        <p14:creationId xmlns:p14="http://schemas.microsoft.com/office/powerpoint/2010/main" val="296250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335280"/>
            <a:ext cx="2506801" cy="1173480"/>
          </a:xfrm>
        </p:spPr>
        <p:txBody>
          <a:bodyPr anchor="b"/>
          <a:lstStyle>
            <a:lvl1pPr>
              <a:defRPr sz="2347"/>
            </a:lvl1pPr>
          </a:lstStyle>
          <a:p>
            <a:r>
              <a:rPr lang="en-US"/>
              <a:t>Click to edit Master title style</a:t>
            </a:r>
            <a:endParaRPr lang="en-US" dirty="0"/>
          </a:p>
        </p:txBody>
      </p:sp>
      <p:sp>
        <p:nvSpPr>
          <p:cNvPr id="3" name="Content Placeholder 2"/>
          <p:cNvSpPr>
            <a:spLocks noGrp="1"/>
          </p:cNvSpPr>
          <p:nvPr>
            <p:ph idx="1"/>
          </p:nvPr>
        </p:nvSpPr>
        <p:spPr>
          <a:xfrm>
            <a:off x="3304282" y="724113"/>
            <a:ext cx="3934778" cy="3573992"/>
          </a:xfrm>
        </p:spPr>
        <p:txBody>
          <a:bodyPr/>
          <a:lstStyle>
            <a:lvl1pPr>
              <a:defRPr sz="2347"/>
            </a:lvl1pPr>
            <a:lvl2pPr>
              <a:defRPr sz="2053"/>
            </a:lvl2pPr>
            <a:lvl3pPr>
              <a:defRPr sz="1760"/>
            </a:lvl3pPr>
            <a:lvl4pPr>
              <a:defRPr sz="1467"/>
            </a:lvl4pPr>
            <a:lvl5pPr>
              <a:defRPr sz="1467"/>
            </a:lvl5pPr>
            <a:lvl6pPr>
              <a:defRPr sz="1467"/>
            </a:lvl6pPr>
            <a:lvl7pPr>
              <a:defRPr sz="1467"/>
            </a:lvl7pPr>
            <a:lvl8pPr>
              <a:defRPr sz="1467"/>
            </a:lvl8pPr>
            <a:lvl9pPr>
              <a:defRPr sz="14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1508760"/>
            <a:ext cx="2506801" cy="2795165"/>
          </a:xfrm>
        </p:spPr>
        <p:txBody>
          <a:bodyPr/>
          <a:lstStyle>
            <a:lvl1pPr marL="0" indent="0">
              <a:buNone/>
              <a:defRPr sz="1173"/>
            </a:lvl1pPr>
            <a:lvl2pPr marL="335265" indent="0">
              <a:buNone/>
              <a:defRPr sz="1027"/>
            </a:lvl2pPr>
            <a:lvl3pPr marL="670530" indent="0">
              <a:buNone/>
              <a:defRPr sz="880"/>
            </a:lvl3pPr>
            <a:lvl4pPr marL="1005794" indent="0">
              <a:buNone/>
              <a:defRPr sz="733"/>
            </a:lvl4pPr>
            <a:lvl5pPr marL="1341059" indent="0">
              <a:buNone/>
              <a:defRPr sz="733"/>
            </a:lvl5pPr>
            <a:lvl6pPr marL="1676324" indent="0">
              <a:buNone/>
              <a:defRPr sz="733"/>
            </a:lvl6pPr>
            <a:lvl7pPr marL="2011589" indent="0">
              <a:buNone/>
              <a:defRPr sz="733"/>
            </a:lvl7pPr>
            <a:lvl8pPr marL="2346853" indent="0">
              <a:buNone/>
              <a:defRPr sz="733"/>
            </a:lvl8pPr>
            <a:lvl9pPr marL="2682118" indent="0">
              <a:buNone/>
              <a:defRPr sz="733"/>
            </a:lvl9pPr>
          </a:lstStyle>
          <a:p>
            <a:pPr lvl="0"/>
            <a:r>
              <a:rPr lang="en-US"/>
              <a:t>Edit Master text styles</a:t>
            </a:r>
          </a:p>
        </p:txBody>
      </p:sp>
      <p:sp>
        <p:nvSpPr>
          <p:cNvPr id="5" name="Date Placeholder 4"/>
          <p:cNvSpPr>
            <a:spLocks noGrp="1"/>
          </p:cNvSpPr>
          <p:nvPr>
            <p:ph type="dt" sz="half" idx="10"/>
          </p:nvPr>
        </p:nvSpPr>
        <p:spPr>
          <a:xfrm>
            <a:off x="534353" y="4661325"/>
            <a:ext cx="1748790" cy="267758"/>
          </a:xfrm>
          <a:prstGeom prst="rect">
            <a:avLst/>
          </a:prstGeom>
        </p:spPr>
        <p:txBody>
          <a:bodyPr/>
          <a:lstStyle/>
          <a:p>
            <a:fld id="{A30B534B-1FDF-4435-A87F-F4AA2D514D4F}" type="datetime1">
              <a:rPr lang="en-US" smtClean="0"/>
              <a:t>6/28/2017</a:t>
            </a:fld>
            <a:endParaRPr lang="en-US"/>
          </a:p>
        </p:txBody>
      </p:sp>
      <p:sp>
        <p:nvSpPr>
          <p:cNvPr id="6" name="Footer Placeholder 5"/>
          <p:cNvSpPr>
            <a:spLocks noGrp="1"/>
          </p:cNvSpPr>
          <p:nvPr>
            <p:ph type="ftr" sz="quarter" idx="11"/>
          </p:nvPr>
        </p:nvSpPr>
        <p:spPr/>
        <p:txBody>
          <a:bodyPr/>
          <a:lstStyle/>
          <a:p>
            <a:r>
              <a:rPr lang="en-US" dirty="0"/>
              <a:t>mnsaferoutestoschool.org</a:t>
            </a:r>
          </a:p>
        </p:txBody>
      </p:sp>
      <p:sp>
        <p:nvSpPr>
          <p:cNvPr id="7" name="Slide Number Placeholder 6"/>
          <p:cNvSpPr>
            <a:spLocks noGrp="1"/>
          </p:cNvSpPr>
          <p:nvPr>
            <p:ph type="sldNum" sz="quarter" idx="12"/>
          </p:nvPr>
        </p:nvSpPr>
        <p:spPr>
          <a:xfrm>
            <a:off x="5489258" y="4661325"/>
            <a:ext cx="1748790" cy="267758"/>
          </a:xfrm>
          <a:prstGeom prst="rect">
            <a:avLst/>
          </a:prstGeom>
        </p:spPr>
        <p:txBody>
          <a:bodyPr/>
          <a:lstStyle/>
          <a:p>
            <a:fld id="{F6040C83-843C-4F16-BBA3-CCDE9B52DCC0}" type="slidenum">
              <a:rPr lang="en-US" smtClean="0"/>
              <a:t>‹#›</a:t>
            </a:fld>
            <a:endParaRPr lang="en-US"/>
          </a:p>
        </p:txBody>
      </p:sp>
    </p:spTree>
    <p:extLst>
      <p:ext uri="{BB962C8B-B14F-4D97-AF65-F5344CB8AC3E}">
        <p14:creationId xmlns:p14="http://schemas.microsoft.com/office/powerpoint/2010/main" val="2103277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335280"/>
            <a:ext cx="2506801" cy="1173480"/>
          </a:xfrm>
        </p:spPr>
        <p:txBody>
          <a:bodyPr anchor="b"/>
          <a:lstStyle>
            <a:lvl1pPr>
              <a:defRPr sz="2347"/>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724113"/>
            <a:ext cx="3934778" cy="3573992"/>
          </a:xfrm>
        </p:spPr>
        <p:txBody>
          <a:bodyPr anchor="t"/>
          <a:lstStyle>
            <a:lvl1pPr marL="0" indent="0">
              <a:buNone/>
              <a:defRPr sz="2347"/>
            </a:lvl1pPr>
            <a:lvl2pPr marL="335265" indent="0">
              <a:buNone/>
              <a:defRPr sz="2053"/>
            </a:lvl2pPr>
            <a:lvl3pPr marL="670530" indent="0">
              <a:buNone/>
              <a:defRPr sz="1760"/>
            </a:lvl3pPr>
            <a:lvl4pPr marL="1005794" indent="0">
              <a:buNone/>
              <a:defRPr sz="1467"/>
            </a:lvl4pPr>
            <a:lvl5pPr marL="1341059" indent="0">
              <a:buNone/>
              <a:defRPr sz="1467"/>
            </a:lvl5pPr>
            <a:lvl6pPr marL="1676324" indent="0">
              <a:buNone/>
              <a:defRPr sz="1467"/>
            </a:lvl6pPr>
            <a:lvl7pPr marL="2011589" indent="0">
              <a:buNone/>
              <a:defRPr sz="1467"/>
            </a:lvl7pPr>
            <a:lvl8pPr marL="2346853" indent="0">
              <a:buNone/>
              <a:defRPr sz="1467"/>
            </a:lvl8pPr>
            <a:lvl9pPr marL="2682118" indent="0">
              <a:buNone/>
              <a:defRPr sz="1467"/>
            </a:lvl9pPr>
          </a:lstStyle>
          <a:p>
            <a:r>
              <a:rPr lang="en-US"/>
              <a:t>Click icon to add picture</a:t>
            </a:r>
            <a:endParaRPr lang="en-US" dirty="0"/>
          </a:p>
        </p:txBody>
      </p:sp>
      <p:sp>
        <p:nvSpPr>
          <p:cNvPr id="4" name="Text Placeholder 3"/>
          <p:cNvSpPr>
            <a:spLocks noGrp="1"/>
          </p:cNvSpPr>
          <p:nvPr>
            <p:ph type="body" sz="half" idx="2"/>
          </p:nvPr>
        </p:nvSpPr>
        <p:spPr>
          <a:xfrm>
            <a:off x="535365" y="1508760"/>
            <a:ext cx="2506801" cy="2795165"/>
          </a:xfrm>
        </p:spPr>
        <p:txBody>
          <a:bodyPr/>
          <a:lstStyle>
            <a:lvl1pPr marL="0" indent="0">
              <a:buNone/>
              <a:defRPr sz="1173"/>
            </a:lvl1pPr>
            <a:lvl2pPr marL="335265" indent="0">
              <a:buNone/>
              <a:defRPr sz="1027"/>
            </a:lvl2pPr>
            <a:lvl3pPr marL="670530" indent="0">
              <a:buNone/>
              <a:defRPr sz="880"/>
            </a:lvl3pPr>
            <a:lvl4pPr marL="1005794" indent="0">
              <a:buNone/>
              <a:defRPr sz="733"/>
            </a:lvl4pPr>
            <a:lvl5pPr marL="1341059" indent="0">
              <a:buNone/>
              <a:defRPr sz="733"/>
            </a:lvl5pPr>
            <a:lvl6pPr marL="1676324" indent="0">
              <a:buNone/>
              <a:defRPr sz="733"/>
            </a:lvl6pPr>
            <a:lvl7pPr marL="2011589" indent="0">
              <a:buNone/>
              <a:defRPr sz="733"/>
            </a:lvl7pPr>
            <a:lvl8pPr marL="2346853" indent="0">
              <a:buNone/>
              <a:defRPr sz="733"/>
            </a:lvl8pPr>
            <a:lvl9pPr marL="2682118" indent="0">
              <a:buNone/>
              <a:defRPr sz="733"/>
            </a:lvl9pPr>
          </a:lstStyle>
          <a:p>
            <a:pPr lvl="0"/>
            <a:r>
              <a:rPr lang="en-US"/>
              <a:t>Edit Master text styles</a:t>
            </a:r>
          </a:p>
        </p:txBody>
      </p:sp>
      <p:sp>
        <p:nvSpPr>
          <p:cNvPr id="5" name="Date Placeholder 4"/>
          <p:cNvSpPr>
            <a:spLocks noGrp="1"/>
          </p:cNvSpPr>
          <p:nvPr>
            <p:ph type="dt" sz="half" idx="10"/>
          </p:nvPr>
        </p:nvSpPr>
        <p:spPr>
          <a:xfrm>
            <a:off x="534353" y="4661325"/>
            <a:ext cx="1748790" cy="267758"/>
          </a:xfrm>
          <a:prstGeom prst="rect">
            <a:avLst/>
          </a:prstGeom>
        </p:spPr>
        <p:txBody>
          <a:bodyPr/>
          <a:lstStyle/>
          <a:p>
            <a:fld id="{AA5D7E3F-6BD5-46B9-9054-56AF23508FD8}" type="datetime1">
              <a:rPr lang="en-US" smtClean="0"/>
              <a:t>6/28/2017</a:t>
            </a:fld>
            <a:endParaRPr lang="en-US"/>
          </a:p>
        </p:txBody>
      </p:sp>
      <p:sp>
        <p:nvSpPr>
          <p:cNvPr id="6" name="Footer Placeholder 5"/>
          <p:cNvSpPr>
            <a:spLocks noGrp="1"/>
          </p:cNvSpPr>
          <p:nvPr>
            <p:ph type="ftr" sz="quarter" idx="11"/>
          </p:nvPr>
        </p:nvSpPr>
        <p:spPr/>
        <p:txBody>
          <a:bodyPr/>
          <a:lstStyle/>
          <a:p>
            <a:r>
              <a:rPr lang="en-US" dirty="0"/>
              <a:t>mnsaferoutestoschool.org</a:t>
            </a:r>
          </a:p>
        </p:txBody>
      </p:sp>
      <p:sp>
        <p:nvSpPr>
          <p:cNvPr id="7" name="Slide Number Placeholder 6"/>
          <p:cNvSpPr>
            <a:spLocks noGrp="1"/>
          </p:cNvSpPr>
          <p:nvPr>
            <p:ph type="sldNum" sz="quarter" idx="12"/>
          </p:nvPr>
        </p:nvSpPr>
        <p:spPr>
          <a:xfrm>
            <a:off x="5489258" y="4661325"/>
            <a:ext cx="1748790" cy="267758"/>
          </a:xfrm>
          <a:prstGeom prst="rect">
            <a:avLst/>
          </a:prstGeom>
        </p:spPr>
        <p:txBody>
          <a:bodyPr/>
          <a:lstStyle/>
          <a:p>
            <a:fld id="{F6040C83-843C-4F16-BBA3-CCDE9B52DCC0}" type="slidenum">
              <a:rPr lang="en-US" smtClean="0"/>
              <a:t>‹#›</a:t>
            </a:fld>
            <a:endParaRPr lang="en-US"/>
          </a:p>
        </p:txBody>
      </p:sp>
    </p:spTree>
    <p:extLst>
      <p:ext uri="{BB962C8B-B14F-4D97-AF65-F5344CB8AC3E}">
        <p14:creationId xmlns:p14="http://schemas.microsoft.com/office/powerpoint/2010/main" val="154640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B4D9E"/>
        </a:solidFill>
        <a:effectLst/>
      </p:bgPr>
    </p:bg>
    <p:spTree>
      <p:nvGrpSpPr>
        <p:cNvPr id="1" name=""/>
        <p:cNvGrpSpPr/>
        <p:nvPr/>
      </p:nvGrpSpPr>
      <p:grpSpPr>
        <a:xfrm>
          <a:off x="0" y="0"/>
          <a:ext cx="0" cy="0"/>
          <a:chOff x="0" y="0"/>
          <a:chExt cx="0" cy="0"/>
        </a:xfrm>
      </p:grpSpPr>
      <p:sp>
        <p:nvSpPr>
          <p:cNvPr id="7" name="Rectangle 6"/>
          <p:cNvSpPr/>
          <p:nvPr userDrawn="1"/>
        </p:nvSpPr>
        <p:spPr>
          <a:xfrm>
            <a:off x="0" y="4600937"/>
            <a:ext cx="7772400" cy="42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7281" y="267759"/>
            <a:ext cx="7000767" cy="9720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4353" y="1338792"/>
            <a:ext cx="6703695" cy="31909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574608" y="4661325"/>
            <a:ext cx="2623185" cy="267758"/>
          </a:xfrm>
          <a:prstGeom prst="rect">
            <a:avLst/>
          </a:prstGeom>
        </p:spPr>
        <p:txBody>
          <a:bodyPr vert="horz" lIns="91440" tIns="45720" rIns="91440" bIns="45720" rtlCol="0" anchor="ctr"/>
          <a:lstStyle>
            <a:lvl1pPr algn="ctr">
              <a:defRPr sz="1400">
                <a:solidFill>
                  <a:srgbClr val="00ADEB"/>
                </a:solidFill>
              </a:defRPr>
            </a:lvl1pPr>
          </a:lstStyle>
          <a:p>
            <a:r>
              <a:rPr lang="en-US" dirty="0"/>
              <a:t>mnsaferoutestoschool.org</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23529" y="4628726"/>
            <a:ext cx="685800" cy="356411"/>
          </a:xfrm>
          <a:prstGeom prst="rect">
            <a:avLst/>
          </a:prstGeom>
        </p:spPr>
      </p:pic>
    </p:spTree>
    <p:extLst>
      <p:ext uri="{BB962C8B-B14F-4D97-AF65-F5344CB8AC3E}">
        <p14:creationId xmlns:p14="http://schemas.microsoft.com/office/powerpoint/2010/main" val="27273277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l" defTabSz="670530" rtl="0" eaLnBrk="1" latinLnBrk="0" hangingPunct="1">
        <a:lnSpc>
          <a:spcPct val="90000"/>
        </a:lnSpc>
        <a:spcBef>
          <a:spcPct val="0"/>
        </a:spcBef>
        <a:buNone/>
        <a:defRPr sz="3227" b="1" i="0" kern="1200" baseline="0">
          <a:solidFill>
            <a:schemeClr val="bg1"/>
          </a:solidFill>
          <a:latin typeface="+mj-lt"/>
          <a:ea typeface="+mj-ea"/>
          <a:cs typeface="+mj-cs"/>
        </a:defRPr>
      </a:lvl1pPr>
    </p:titleStyle>
    <p:body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bg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bg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bg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bg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bg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p:bodyStyle>
    <p:otherStyle>
      <a:defPPr>
        <a:defRPr lang="en-US"/>
      </a:defPPr>
      <a:lvl1pPr marL="0" algn="l" defTabSz="670530" rtl="0" eaLnBrk="1" latinLnBrk="0" hangingPunct="1">
        <a:defRPr sz="1320" kern="1200">
          <a:solidFill>
            <a:schemeClr val="tx1"/>
          </a:solidFill>
          <a:latin typeface="+mn-lt"/>
          <a:ea typeface="+mn-ea"/>
          <a:cs typeface="+mn-cs"/>
        </a:defRPr>
      </a:lvl1pPr>
      <a:lvl2pPr marL="335265" algn="l" defTabSz="670530" rtl="0" eaLnBrk="1" latinLnBrk="0" hangingPunct="1">
        <a:defRPr sz="1320" kern="1200">
          <a:solidFill>
            <a:schemeClr val="tx1"/>
          </a:solidFill>
          <a:latin typeface="+mn-lt"/>
          <a:ea typeface="+mn-ea"/>
          <a:cs typeface="+mn-cs"/>
        </a:defRPr>
      </a:lvl2pPr>
      <a:lvl3pPr marL="670530" algn="l" defTabSz="670530" rtl="0" eaLnBrk="1" latinLnBrk="0" hangingPunct="1">
        <a:defRPr sz="1320" kern="1200">
          <a:solidFill>
            <a:schemeClr val="tx1"/>
          </a:solidFill>
          <a:latin typeface="+mn-lt"/>
          <a:ea typeface="+mn-ea"/>
          <a:cs typeface="+mn-cs"/>
        </a:defRPr>
      </a:lvl3pPr>
      <a:lvl4pPr marL="1005794" algn="l" defTabSz="670530" rtl="0" eaLnBrk="1" latinLnBrk="0" hangingPunct="1">
        <a:defRPr sz="1320" kern="1200">
          <a:solidFill>
            <a:schemeClr val="tx1"/>
          </a:solidFill>
          <a:latin typeface="+mn-lt"/>
          <a:ea typeface="+mn-ea"/>
          <a:cs typeface="+mn-cs"/>
        </a:defRPr>
      </a:lvl4pPr>
      <a:lvl5pPr marL="1341059" algn="l" defTabSz="670530" rtl="0" eaLnBrk="1" latinLnBrk="0" hangingPunct="1">
        <a:defRPr sz="1320" kern="1200">
          <a:solidFill>
            <a:schemeClr val="tx1"/>
          </a:solidFill>
          <a:latin typeface="+mn-lt"/>
          <a:ea typeface="+mn-ea"/>
          <a:cs typeface="+mn-cs"/>
        </a:defRPr>
      </a:lvl5pPr>
      <a:lvl6pPr marL="1676324" algn="l" defTabSz="670530" rtl="0" eaLnBrk="1" latinLnBrk="0" hangingPunct="1">
        <a:defRPr sz="1320" kern="1200">
          <a:solidFill>
            <a:schemeClr val="tx1"/>
          </a:solidFill>
          <a:latin typeface="+mn-lt"/>
          <a:ea typeface="+mn-ea"/>
          <a:cs typeface="+mn-cs"/>
        </a:defRPr>
      </a:lvl6pPr>
      <a:lvl7pPr marL="2011589" algn="l" defTabSz="670530" rtl="0" eaLnBrk="1" latinLnBrk="0" hangingPunct="1">
        <a:defRPr sz="1320" kern="1200">
          <a:solidFill>
            <a:schemeClr val="tx1"/>
          </a:solidFill>
          <a:latin typeface="+mn-lt"/>
          <a:ea typeface="+mn-ea"/>
          <a:cs typeface="+mn-cs"/>
        </a:defRPr>
      </a:lvl7pPr>
      <a:lvl8pPr marL="2346853" algn="l" defTabSz="670530" rtl="0" eaLnBrk="1" latinLnBrk="0" hangingPunct="1">
        <a:defRPr sz="1320" kern="1200">
          <a:solidFill>
            <a:schemeClr val="tx1"/>
          </a:solidFill>
          <a:latin typeface="+mn-lt"/>
          <a:ea typeface="+mn-ea"/>
          <a:cs typeface="+mn-cs"/>
        </a:defRPr>
      </a:lvl8pPr>
      <a:lvl9pPr marL="2682118" algn="l" defTabSz="670530" rtl="0" eaLnBrk="1" latinLnBrk="0" hangingPunct="1">
        <a:defRPr sz="1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289367" y="1001179"/>
            <a:ext cx="4448547" cy="1603125"/>
          </a:xfrm>
        </p:spPr>
        <p:txBody>
          <a:bodyPr>
            <a:noAutofit/>
          </a:bodyPr>
          <a:lstStyle/>
          <a:p>
            <a:r>
              <a:rPr lang="en-US" alt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Bus Stop &amp; Walk</a:t>
            </a:r>
            <a:br>
              <a:rPr lang="en-US" alt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alt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3"/>
          <p:cNvSpPr>
            <a:spLocks noGrp="1" noChangeArrowheads="1"/>
          </p:cNvSpPr>
          <p:nvPr>
            <p:ph type="subTitle" idx="1"/>
          </p:nvPr>
        </p:nvSpPr>
        <p:spPr>
          <a:xfrm>
            <a:off x="697716" y="2067918"/>
            <a:ext cx="3451755" cy="1263120"/>
          </a:xfrm>
        </p:spPr>
        <p:txBody>
          <a:bodyPr/>
          <a:lstStyle/>
          <a:p>
            <a:r>
              <a:rPr lang="en-US" altLang="en-US" i="1" dirty="0">
                <a:solidFill>
                  <a:schemeClr val="bg1"/>
                </a:solidFill>
                <a:latin typeface="Verdana" panose="020B0604030504040204" pitchFamily="34" charset="0"/>
                <a:ea typeface="Verdana" panose="020B0604030504040204" pitchFamily="34" charset="0"/>
                <a:cs typeface="Verdana" panose="020B0604030504040204" pitchFamily="34" charset="0"/>
              </a:rPr>
              <a:t>Enabling more students to enjoy and benefit from walking to school</a:t>
            </a:r>
          </a:p>
        </p:txBody>
      </p:sp>
      <p:pic>
        <p:nvPicPr>
          <p:cNvPr id="6" name="Picture 6" descr="latham elem winston salem nc cynecki walkers"/>
          <p:cNvPicPr>
            <a:picLocks noChangeAspect="1" noChangeArrowheads="1"/>
          </p:cNvPicPr>
          <p:nvPr/>
        </p:nvPicPr>
        <p:blipFill>
          <a:blip r:embed="rId4" cstate="print">
            <a:extLst>
              <a:ext uri="{28A0092B-C50C-407E-A947-70E740481C1C}">
                <a14:useLocalDpi xmlns:a14="http://schemas.microsoft.com/office/drawing/2010/main" val="0"/>
              </a:ext>
            </a:extLst>
          </a:blip>
          <a:srcRect t="7903" r="22089"/>
          <a:stretch>
            <a:fillRect/>
          </a:stretch>
        </p:blipFill>
        <p:spPr bwMode="auto">
          <a:xfrm>
            <a:off x="4976072" y="5787"/>
            <a:ext cx="279632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mnsaferoutestoschool.org</a:t>
            </a:r>
            <a:endParaRPr lang="en-US" dirty="0"/>
          </a:p>
        </p:txBody>
      </p:sp>
    </p:spTree>
    <p:extLst>
      <p:ext uri="{BB962C8B-B14F-4D97-AF65-F5344CB8AC3E}">
        <p14:creationId xmlns:p14="http://schemas.microsoft.com/office/powerpoint/2010/main" val="10659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B4D9E"/>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0" y="0"/>
            <a:ext cx="7772400" cy="930614"/>
          </a:xfrm>
        </p:spPr>
        <p:txBody>
          <a:bodyPr>
            <a:noAutofit/>
          </a:bodyPr>
          <a:lstStyle/>
          <a:p>
            <a:r>
              <a:rPr lang="en-US" sz="3200" b="1" dirty="0">
                <a:solidFill>
                  <a:schemeClr val="bg1"/>
                </a:solidFill>
              </a:rPr>
              <a:t>What is a Bus Stop &amp; Walk?</a:t>
            </a:r>
          </a:p>
        </p:txBody>
      </p:sp>
      <p:sp>
        <p:nvSpPr>
          <p:cNvPr id="4" name="Rectangle 4"/>
          <p:cNvSpPr txBox="1">
            <a:spLocks noChangeArrowheads="1"/>
          </p:cNvSpPr>
          <p:nvPr/>
        </p:nvSpPr>
        <p:spPr>
          <a:xfrm>
            <a:off x="312517" y="774355"/>
            <a:ext cx="7263114" cy="3687763"/>
          </a:xfrm>
          <a:prstGeom prst="rect">
            <a:avLst/>
          </a:prstGeom>
        </p:spPr>
        <p:txBody>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lvl="0" indent="0">
              <a:buNone/>
            </a:pPr>
            <a:r>
              <a:rPr lang="en-US" dirty="0">
                <a:solidFill>
                  <a:schemeClr val="bg1"/>
                </a:solidFill>
              </a:rPr>
              <a:t>A Bus Stop &amp; Walk (BSW) is when buses drop students at a predetermined location away from school and they walk as a group the rest of the way.</a:t>
            </a:r>
          </a:p>
          <a:p>
            <a:pPr marL="0" lvl="0" indent="0">
              <a:buNone/>
            </a:pPr>
            <a:endParaRPr lang="en-US" dirty="0">
              <a:solidFill>
                <a:schemeClr val="bg1"/>
              </a:solidFill>
            </a:endParaRPr>
          </a:p>
        </p:txBody>
      </p:sp>
      <p:sp>
        <p:nvSpPr>
          <p:cNvPr id="7" name="Footer Placeholder 6"/>
          <p:cNvSpPr>
            <a:spLocks noGrp="1"/>
          </p:cNvSpPr>
          <p:nvPr>
            <p:ph type="ftr" sz="quarter" idx="11"/>
          </p:nvPr>
        </p:nvSpPr>
        <p:spPr/>
        <p:txBody>
          <a:bodyPr/>
          <a:lstStyle/>
          <a:p>
            <a:r>
              <a:rPr lang="en-US"/>
              <a:t>mnsaferoutestoschool.org</a:t>
            </a:r>
            <a:endParaRPr lang="en-US"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37009" b="9439"/>
          <a:stretch/>
        </p:blipFill>
        <p:spPr>
          <a:xfrm>
            <a:off x="-40709" y="1802829"/>
            <a:ext cx="7853818" cy="2792320"/>
          </a:xfrm>
          <a:prstGeom prst="rect">
            <a:avLst/>
          </a:prstGeom>
        </p:spPr>
      </p:pic>
    </p:spTree>
    <p:extLst>
      <p:ext uri="{BB962C8B-B14F-4D97-AF65-F5344CB8AC3E}">
        <p14:creationId xmlns:p14="http://schemas.microsoft.com/office/powerpoint/2010/main" val="1543238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B4D9E"/>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0" y="0"/>
            <a:ext cx="7000767" cy="972080"/>
          </a:xfrm>
        </p:spPr>
        <p:txBody>
          <a:bodyPr>
            <a:normAutofit/>
          </a:bodyPr>
          <a:lstStyle/>
          <a:p>
            <a:r>
              <a:rPr lang="en-US" sz="3200" b="1" dirty="0">
                <a:solidFill>
                  <a:schemeClr val="bg1"/>
                </a:solidFill>
                <a:latin typeface="+mn-lt"/>
              </a:rPr>
              <a:t>BSW ≠ Walking School Bus</a:t>
            </a:r>
          </a:p>
        </p:txBody>
      </p:sp>
      <p:sp>
        <p:nvSpPr>
          <p:cNvPr id="3" name="Content Placeholder 2"/>
          <p:cNvSpPr>
            <a:spLocks noGrp="1"/>
          </p:cNvSpPr>
          <p:nvPr>
            <p:ph sz="half" idx="1"/>
          </p:nvPr>
        </p:nvSpPr>
        <p:spPr>
          <a:xfrm>
            <a:off x="272004" y="904742"/>
            <a:ext cx="3657600" cy="3190981"/>
          </a:xfrm>
        </p:spPr>
        <p:txBody>
          <a:bodyPr/>
          <a:lstStyle/>
          <a:p>
            <a:r>
              <a:rPr lang="en-US" dirty="0"/>
              <a:t>Bus Stop &amp; Walk</a:t>
            </a:r>
          </a:p>
          <a:p>
            <a:pPr lvl="1"/>
            <a:r>
              <a:rPr lang="en-US" dirty="0"/>
              <a:t>Buses drop students about 0.5 miles from school</a:t>
            </a:r>
          </a:p>
          <a:p>
            <a:pPr lvl="1"/>
            <a:r>
              <a:rPr lang="en-US" dirty="0"/>
              <a:t>Students are met by school staff and volunteers </a:t>
            </a:r>
          </a:p>
          <a:p>
            <a:pPr lvl="1"/>
            <a:r>
              <a:rPr lang="en-US" dirty="0"/>
              <a:t>Everyone walks the rest of the way to school</a:t>
            </a:r>
          </a:p>
        </p:txBody>
      </p:sp>
      <p:sp>
        <p:nvSpPr>
          <p:cNvPr id="5" name="Content Placeholder 4"/>
          <p:cNvSpPr>
            <a:spLocks noGrp="1"/>
          </p:cNvSpPr>
          <p:nvPr>
            <p:ph sz="half" idx="2"/>
          </p:nvPr>
        </p:nvSpPr>
        <p:spPr>
          <a:xfrm>
            <a:off x="3940563" y="904742"/>
            <a:ext cx="3657600" cy="3190981"/>
          </a:xfrm>
        </p:spPr>
        <p:txBody>
          <a:bodyPr/>
          <a:lstStyle/>
          <a:p>
            <a:r>
              <a:rPr lang="en-US" dirty="0"/>
              <a:t>Walking School Bus</a:t>
            </a:r>
          </a:p>
          <a:p>
            <a:pPr lvl="1"/>
            <a:r>
              <a:rPr lang="en-US" dirty="0"/>
              <a:t>A group of students and parents who live within walking distance of school</a:t>
            </a:r>
          </a:p>
          <a:p>
            <a:pPr lvl="1"/>
            <a:r>
              <a:rPr lang="en-US" dirty="0"/>
              <a:t>Follows a set walking route and picks up additional students along the way </a:t>
            </a:r>
          </a:p>
          <a:p>
            <a:pPr lvl="1"/>
            <a:endParaRPr lang="en-US" dirty="0"/>
          </a:p>
        </p:txBody>
      </p:sp>
      <p:sp>
        <p:nvSpPr>
          <p:cNvPr id="6" name="Footer Placeholder 5"/>
          <p:cNvSpPr>
            <a:spLocks noGrp="1"/>
          </p:cNvSpPr>
          <p:nvPr>
            <p:ph type="ftr" sz="quarter" idx="11"/>
          </p:nvPr>
        </p:nvSpPr>
        <p:spPr/>
        <p:txBody>
          <a:bodyPr/>
          <a:lstStyle/>
          <a:p>
            <a:r>
              <a:rPr lang="en-US"/>
              <a:t>mnsaferoutestoschool.org</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9797" y="3917910"/>
            <a:ext cx="1887351" cy="526768"/>
          </a:xfrm>
          <a:prstGeom prst="rect">
            <a:avLst/>
          </a:prstGeom>
        </p:spPr>
      </p:pic>
      <p:grpSp>
        <p:nvGrpSpPr>
          <p:cNvPr id="8" name="Group 7"/>
          <p:cNvGrpSpPr/>
          <p:nvPr/>
        </p:nvGrpSpPr>
        <p:grpSpPr>
          <a:xfrm>
            <a:off x="976474" y="3715473"/>
            <a:ext cx="964150" cy="729204"/>
            <a:chOff x="884485" y="3742148"/>
            <a:chExt cx="1063314" cy="804204"/>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595" y="3742148"/>
              <a:ext cx="804204" cy="80420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485" y="3965406"/>
              <a:ext cx="186493" cy="526116"/>
            </a:xfrm>
            <a:prstGeom prst="rect">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6320" y="3514021"/>
            <a:ext cx="930657" cy="930657"/>
          </a:xfrm>
          <a:prstGeom prst="rect">
            <a:avLst/>
          </a:prstGeom>
        </p:spPr>
      </p:pic>
    </p:spTree>
    <p:extLst>
      <p:ext uri="{BB962C8B-B14F-4D97-AF65-F5344CB8AC3E}">
        <p14:creationId xmlns:p14="http://schemas.microsoft.com/office/powerpoint/2010/main" val="406891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B4D9E"/>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0" y="0"/>
            <a:ext cx="7772400" cy="930614"/>
          </a:xfrm>
        </p:spPr>
        <p:txBody>
          <a:bodyPr>
            <a:normAutofit/>
          </a:bodyPr>
          <a:lstStyle/>
          <a:p>
            <a:r>
              <a:rPr lang="en-US" alt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Why Start a Bus Stop &amp; Walk?</a:t>
            </a:r>
          </a:p>
        </p:txBody>
      </p:sp>
      <p:pic>
        <p:nvPicPr>
          <p:cNvPr id="3"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920" b="12661"/>
          <a:stretch/>
        </p:blipFill>
        <p:spPr bwMode="auto">
          <a:xfrm>
            <a:off x="0" y="622867"/>
            <a:ext cx="3287210" cy="398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txBox="1">
            <a:spLocks noChangeArrowheads="1"/>
          </p:cNvSpPr>
          <p:nvPr/>
        </p:nvSpPr>
        <p:spPr>
          <a:xfrm>
            <a:off x="3609062" y="820734"/>
            <a:ext cx="3948968" cy="3687763"/>
          </a:xfrm>
          <a:prstGeom prst="rect">
            <a:avLst/>
          </a:prstGeom>
        </p:spPr>
        <p:txBody>
          <a:bodyPr anchor="ct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indent="0">
              <a:buNone/>
            </a:pPr>
            <a:r>
              <a:rPr lang="en-US" altLang="en-US" sz="2000" dirty="0">
                <a:solidFill>
                  <a:schemeClr val="bg1"/>
                </a:solidFill>
                <a:ea typeface="ＭＳ Ｐゴシック" panose="020B0600070205080204" pitchFamily="34" charset="-128"/>
              </a:rPr>
              <a:t>Schools start BSW to:</a:t>
            </a:r>
          </a:p>
          <a:p>
            <a:pPr marL="0" indent="0">
              <a:buNone/>
            </a:pPr>
            <a:endParaRPr lang="en-US" altLang="en-US" sz="2000" dirty="0">
              <a:solidFill>
                <a:schemeClr val="bg1"/>
              </a:solidFill>
              <a:ea typeface="ＭＳ Ｐゴシック" panose="020B0600070205080204" pitchFamily="34" charset="-128"/>
            </a:endParaRPr>
          </a:p>
          <a:p>
            <a:pPr marL="533400" indent="-533400">
              <a:buFont typeface="Wingdings 2" panose="05020102010507070707" pitchFamily="18" charset="2"/>
              <a:buAutoNum type="arabicPeriod"/>
            </a:pPr>
            <a:r>
              <a:rPr lang="en-US" altLang="en-US" sz="2000" dirty="0">
                <a:solidFill>
                  <a:schemeClr val="bg1"/>
                </a:solidFill>
                <a:ea typeface="ＭＳ Ｐゴシック" panose="020B0600070205080204" pitchFamily="34" charset="-128"/>
              </a:rPr>
              <a:t>Improve physical and mental health</a:t>
            </a:r>
          </a:p>
          <a:p>
            <a:pPr marL="533400" indent="-533400">
              <a:buFont typeface="Wingdings 2" panose="05020102010507070707" pitchFamily="18" charset="2"/>
              <a:buAutoNum type="arabicPeriod"/>
            </a:pPr>
            <a:endParaRPr lang="en-US" altLang="en-US" sz="2000" dirty="0">
              <a:solidFill>
                <a:schemeClr val="bg1"/>
              </a:solidFill>
              <a:ea typeface="ＭＳ Ｐゴシック" panose="020B0600070205080204" pitchFamily="34" charset="-128"/>
            </a:endParaRPr>
          </a:p>
          <a:p>
            <a:pPr marL="533400" indent="-533400">
              <a:buFont typeface="Wingdings 2" panose="05020102010507070707" pitchFamily="18" charset="2"/>
              <a:buAutoNum type="arabicPeriod"/>
            </a:pPr>
            <a:r>
              <a:rPr lang="en-US" altLang="en-US" sz="2000" dirty="0">
                <a:solidFill>
                  <a:schemeClr val="bg1"/>
                </a:solidFill>
                <a:ea typeface="ＭＳ Ｐゴシック" panose="020B0600070205080204" pitchFamily="34" charset="-128"/>
              </a:rPr>
              <a:t>Increase academic performance </a:t>
            </a:r>
          </a:p>
          <a:p>
            <a:pPr marL="533400" indent="-533400">
              <a:buFont typeface="Wingdings 2" panose="05020102010507070707" pitchFamily="18" charset="2"/>
              <a:buAutoNum type="arabicPeriod"/>
            </a:pPr>
            <a:endParaRPr lang="en-US" altLang="en-US" sz="2000" dirty="0">
              <a:solidFill>
                <a:schemeClr val="bg1"/>
              </a:solidFill>
              <a:ea typeface="ＭＳ Ｐゴシック" panose="020B0600070205080204" pitchFamily="34" charset="-128"/>
            </a:endParaRPr>
          </a:p>
          <a:p>
            <a:pPr marL="533400" indent="-533400">
              <a:buFont typeface="Wingdings 2" panose="05020102010507070707" pitchFamily="18" charset="2"/>
              <a:buAutoNum type="arabicPeriod"/>
            </a:pPr>
            <a:r>
              <a:rPr lang="en-US" altLang="en-US" sz="2000" dirty="0">
                <a:solidFill>
                  <a:schemeClr val="bg1"/>
                </a:solidFill>
                <a:ea typeface="ＭＳ Ｐゴシック" panose="020B0600070205080204" pitchFamily="34" charset="-128"/>
              </a:rPr>
              <a:t>Build community</a:t>
            </a:r>
          </a:p>
        </p:txBody>
      </p:sp>
      <p:sp>
        <p:nvSpPr>
          <p:cNvPr id="5" name="Footer Placeholder 4"/>
          <p:cNvSpPr>
            <a:spLocks noGrp="1"/>
          </p:cNvSpPr>
          <p:nvPr>
            <p:ph type="ftr" sz="quarter" idx="11"/>
          </p:nvPr>
        </p:nvSpPr>
        <p:spPr/>
        <p:txBody>
          <a:bodyPr/>
          <a:lstStyle/>
          <a:p>
            <a:r>
              <a:rPr lang="en-US"/>
              <a:t>mnsaferoutestoschool.org</a:t>
            </a:r>
            <a:endParaRPr lang="en-US" dirty="0"/>
          </a:p>
        </p:txBody>
      </p:sp>
    </p:spTree>
    <p:extLst>
      <p:ext uri="{BB962C8B-B14F-4D97-AF65-F5344CB8AC3E}">
        <p14:creationId xmlns:p14="http://schemas.microsoft.com/office/powerpoint/2010/main" val="21606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B4D9E"/>
        </a:solidFill>
        <a:effectLst/>
      </p:bgPr>
    </p:bg>
    <p:spTree>
      <p:nvGrpSpPr>
        <p:cNvPr id="1" name=""/>
        <p:cNvGrpSpPr/>
        <p:nvPr/>
      </p:nvGrpSpPr>
      <p:grpSpPr>
        <a:xfrm>
          <a:off x="0" y="0"/>
          <a:ext cx="0" cy="0"/>
          <a:chOff x="0" y="0"/>
          <a:chExt cx="0" cy="0"/>
        </a:xfrm>
      </p:grpSpPr>
      <p:graphicFrame>
        <p:nvGraphicFramePr>
          <p:cNvPr id="6" name="Content Placeholder 6"/>
          <p:cNvGraphicFramePr>
            <a:graphicFrameLocks noGrp="1"/>
          </p:cNvGraphicFramePr>
          <p:nvPr>
            <p:ph sz="half" idx="4294967295"/>
            <p:extLst>
              <p:ext uri="{D42A27DB-BD31-4B8C-83A1-F6EECF244321}">
                <p14:modId xmlns:p14="http://schemas.microsoft.com/office/powerpoint/2010/main" val="1301286442"/>
              </p:ext>
            </p:extLst>
          </p:nvPr>
        </p:nvGraphicFramePr>
        <p:xfrm>
          <a:off x="125261" y="1295401"/>
          <a:ext cx="3425868" cy="362106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2"/>
          <p:cNvSpPr>
            <a:spLocks noGrp="1" noChangeArrowheads="1"/>
          </p:cNvSpPr>
          <p:nvPr>
            <p:ph type="title"/>
          </p:nvPr>
        </p:nvSpPr>
        <p:spPr>
          <a:xfrm>
            <a:off x="0" y="0"/>
            <a:ext cx="7772400" cy="930614"/>
          </a:xfrm>
        </p:spPr>
        <p:txBody>
          <a:bodyPr>
            <a:normAutofit fontScale="90000"/>
          </a:bodyPr>
          <a:lstStyle/>
          <a:p>
            <a:r>
              <a:rPr lang="en-US" b="1" dirty="0">
                <a:solidFill>
                  <a:schemeClr val="bg1"/>
                </a:solidFill>
              </a:rPr>
              <a:t>Case Study: </a:t>
            </a:r>
            <a:br>
              <a:rPr lang="en-US" b="1" dirty="0">
                <a:solidFill>
                  <a:schemeClr val="bg1"/>
                </a:solidFill>
              </a:rPr>
            </a:br>
            <a:r>
              <a:rPr lang="en-US" b="1" dirty="0">
                <a:solidFill>
                  <a:schemeClr val="bg1"/>
                </a:solidFill>
              </a:rPr>
              <a:t>Minneapolis Public Schools</a:t>
            </a:r>
          </a:p>
        </p:txBody>
      </p:sp>
      <p:sp>
        <p:nvSpPr>
          <p:cNvPr id="5" name="Title 1"/>
          <p:cNvSpPr txBox="1">
            <a:spLocks/>
          </p:cNvSpPr>
          <p:nvPr/>
        </p:nvSpPr>
        <p:spPr>
          <a:xfrm>
            <a:off x="242691" y="1012033"/>
            <a:ext cx="3360107" cy="1143000"/>
          </a:xfrm>
          <a:prstGeom prst="rect">
            <a:avLst/>
          </a:prstGeom>
        </p:spPr>
        <p:txBody>
          <a:bodyPr vert="horz" lIns="91440" tIns="45720" rIns="91440" bIns="45720" rtlCol="0" anchor="ctr">
            <a:normAutofit/>
          </a:bodyPr>
          <a:lstStyle>
            <a:lvl1pPr algn="l" defTabSz="670530" rtl="0" eaLnBrk="1" latinLnBrk="0" hangingPunct="1">
              <a:lnSpc>
                <a:spcPct val="90000"/>
              </a:lnSpc>
              <a:spcBef>
                <a:spcPct val="0"/>
              </a:spcBef>
              <a:buNone/>
              <a:defRPr sz="3227" kern="1200">
                <a:solidFill>
                  <a:schemeClr val="tx1"/>
                </a:solidFill>
                <a:latin typeface="+mj-lt"/>
                <a:ea typeface="+mj-ea"/>
                <a:cs typeface="+mj-cs"/>
              </a:defRPr>
            </a:lvl1pPr>
          </a:lstStyle>
          <a:p>
            <a:r>
              <a:rPr lang="en-US" sz="1800" i="1" dirty="0">
                <a:solidFill>
                  <a:schemeClr val="bg1"/>
                </a:solidFill>
              </a:rPr>
              <a:t>The BSW has been good for our school.</a:t>
            </a:r>
            <a:r>
              <a:rPr lang="en-US" sz="1800" dirty="0">
                <a:solidFill>
                  <a:schemeClr val="bg1"/>
                </a:solidFill>
              </a:rPr>
              <a:t> </a:t>
            </a:r>
            <a:br>
              <a:rPr lang="en-US" sz="1800" dirty="0">
                <a:solidFill>
                  <a:schemeClr val="bg1"/>
                </a:solidFill>
              </a:rPr>
            </a:br>
            <a:endParaRPr lang="en-US" sz="1800" dirty="0">
              <a:solidFill>
                <a:schemeClr val="bg1"/>
              </a:solidFill>
            </a:endParaRPr>
          </a:p>
        </p:txBody>
      </p:sp>
      <p:sp>
        <p:nvSpPr>
          <p:cNvPr id="7" name="TextBox 1"/>
          <p:cNvSpPr txBox="1"/>
          <p:nvPr/>
        </p:nvSpPr>
        <p:spPr>
          <a:xfrm>
            <a:off x="125261" y="2773471"/>
            <a:ext cx="2317314" cy="68371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100% agree </a:t>
            </a:r>
            <a:br>
              <a:rPr lang="en-US" sz="1600" dirty="0"/>
            </a:br>
            <a:r>
              <a:rPr lang="en-US" sz="1600" dirty="0"/>
              <a:t>or strongly agree</a:t>
            </a:r>
          </a:p>
          <a:p>
            <a:endParaRPr lang="en-US" sz="1100" dirty="0">
              <a:solidFill>
                <a:schemeClr val="bg1"/>
              </a:solidFill>
            </a:endParaRPr>
          </a:p>
        </p:txBody>
      </p:sp>
      <p:sp>
        <p:nvSpPr>
          <p:cNvPr id="8" name="Title 1"/>
          <p:cNvSpPr txBox="1">
            <a:spLocks/>
          </p:cNvSpPr>
          <p:nvPr/>
        </p:nvSpPr>
        <p:spPr>
          <a:xfrm>
            <a:off x="3911252" y="1181135"/>
            <a:ext cx="3638810" cy="1143000"/>
          </a:xfrm>
          <a:prstGeom prst="rect">
            <a:avLst/>
          </a:prstGeom>
        </p:spPr>
        <p:txBody>
          <a:bodyPr vert="horz" lIns="91440" tIns="45720" rIns="91440" bIns="45720" rtlCol="0" anchor="ctr">
            <a:normAutofit fontScale="97500" lnSpcReduction="10000"/>
          </a:bodyPr>
          <a:lstStyle>
            <a:lvl1pPr algn="l" defTabSz="670530" rtl="0" eaLnBrk="1" latinLnBrk="0" hangingPunct="1">
              <a:lnSpc>
                <a:spcPct val="90000"/>
              </a:lnSpc>
              <a:spcBef>
                <a:spcPct val="0"/>
              </a:spcBef>
              <a:buNone/>
              <a:defRPr sz="3227" kern="1200">
                <a:solidFill>
                  <a:schemeClr val="tx1"/>
                </a:solidFill>
                <a:latin typeface="+mj-lt"/>
                <a:ea typeface="+mj-ea"/>
                <a:cs typeface="+mj-cs"/>
              </a:defRPr>
            </a:lvl1pPr>
          </a:lstStyle>
          <a:p>
            <a:r>
              <a:rPr lang="en-US" sz="1800" i="1" dirty="0">
                <a:solidFill>
                  <a:schemeClr val="bg1"/>
                </a:solidFill>
              </a:rPr>
              <a:t>On the BSW day, children arrive more alert and ready to learn.</a:t>
            </a:r>
            <a:r>
              <a:rPr lang="en-US" sz="1800" dirty="0">
                <a:solidFill>
                  <a:schemeClr val="bg1"/>
                </a:solidFill>
              </a:rPr>
              <a:t> </a:t>
            </a:r>
            <a:br>
              <a:rPr lang="en-US" sz="2800" dirty="0"/>
            </a:br>
            <a:endParaRPr lang="en-US" sz="2800" dirty="0"/>
          </a:p>
        </p:txBody>
      </p:sp>
      <p:graphicFrame>
        <p:nvGraphicFramePr>
          <p:cNvPr id="9" name="Content Placeholder 6"/>
          <p:cNvGraphicFramePr>
            <a:graphicFrameLocks noGrp="1"/>
          </p:cNvGraphicFramePr>
          <p:nvPr>
            <p:ph sz="half" idx="4294967295"/>
            <p:extLst>
              <p:ext uri="{D42A27DB-BD31-4B8C-83A1-F6EECF244321}">
                <p14:modId xmlns:p14="http://schemas.microsoft.com/office/powerpoint/2010/main" val="3268842665"/>
              </p:ext>
            </p:extLst>
          </p:nvPr>
        </p:nvGraphicFramePr>
        <p:xfrm>
          <a:off x="4014591" y="1971022"/>
          <a:ext cx="3432133" cy="2294090"/>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2"/>
          <p:cNvSpPr>
            <a:spLocks noGrp="1"/>
          </p:cNvSpPr>
          <p:nvPr>
            <p:ph type="ftr" sz="quarter" idx="11"/>
          </p:nvPr>
        </p:nvSpPr>
        <p:spPr/>
        <p:txBody>
          <a:bodyPr/>
          <a:lstStyle/>
          <a:p>
            <a:r>
              <a:rPr lang="en-US"/>
              <a:t>mnsaferoutestoschool.org</a:t>
            </a:r>
            <a:endParaRPr lang="en-US" dirty="0"/>
          </a:p>
        </p:txBody>
      </p:sp>
    </p:spTree>
    <p:extLst>
      <p:ext uri="{BB962C8B-B14F-4D97-AF65-F5344CB8AC3E}">
        <p14:creationId xmlns:p14="http://schemas.microsoft.com/office/powerpoint/2010/main" val="74169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B4D9E"/>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0" y="0"/>
            <a:ext cx="7772400" cy="930614"/>
          </a:xfrm>
        </p:spPr>
        <p:txBody>
          <a:bodyPr>
            <a:normAutofit fontScale="90000"/>
          </a:bodyPr>
          <a:lstStyle/>
          <a:p>
            <a:r>
              <a:rPr lang="en-US" b="1" dirty="0">
                <a:solidFill>
                  <a:schemeClr val="bg1"/>
                </a:solidFill>
              </a:rPr>
              <a:t>Case Study: </a:t>
            </a:r>
            <a:br>
              <a:rPr lang="en-US" b="1" dirty="0">
                <a:solidFill>
                  <a:schemeClr val="bg1"/>
                </a:solidFill>
              </a:rPr>
            </a:br>
            <a:r>
              <a:rPr lang="en-US" b="1" dirty="0">
                <a:solidFill>
                  <a:schemeClr val="bg1"/>
                </a:solidFill>
              </a:rPr>
              <a:t>Minneapolis Public Schools</a:t>
            </a:r>
          </a:p>
        </p:txBody>
      </p:sp>
      <p:sp>
        <p:nvSpPr>
          <p:cNvPr id="4" name="Rectangle 4"/>
          <p:cNvSpPr txBox="1">
            <a:spLocks noChangeArrowheads="1"/>
          </p:cNvSpPr>
          <p:nvPr/>
        </p:nvSpPr>
        <p:spPr>
          <a:xfrm>
            <a:off x="588724" y="930614"/>
            <a:ext cx="6669416" cy="3687763"/>
          </a:xfrm>
          <a:prstGeom prst="rect">
            <a:avLst/>
          </a:prstGeom>
        </p:spPr>
        <p:txBody>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marL="0" lvl="0" indent="0">
              <a:buNone/>
            </a:pPr>
            <a:endParaRPr lang="en-US" dirty="0">
              <a:solidFill>
                <a:schemeClr val="bg1"/>
              </a:solidFill>
            </a:endParaRPr>
          </a:p>
        </p:txBody>
      </p:sp>
      <p:sp>
        <p:nvSpPr>
          <p:cNvPr id="5" name="Title 1"/>
          <p:cNvSpPr txBox="1">
            <a:spLocks/>
          </p:cNvSpPr>
          <p:nvPr/>
        </p:nvSpPr>
        <p:spPr>
          <a:xfrm>
            <a:off x="202513" y="750059"/>
            <a:ext cx="4132976" cy="1143000"/>
          </a:xfrm>
          <a:prstGeom prst="rect">
            <a:avLst/>
          </a:prstGeom>
        </p:spPr>
        <p:txBody>
          <a:bodyPr vert="horz" lIns="91440" tIns="45720" rIns="91440" bIns="45720" rtlCol="0" anchor="ctr">
            <a:normAutofit/>
          </a:bodyPr>
          <a:lstStyle>
            <a:lvl1pPr algn="l" defTabSz="670530" rtl="0" eaLnBrk="1" latinLnBrk="0" hangingPunct="1">
              <a:lnSpc>
                <a:spcPct val="90000"/>
              </a:lnSpc>
              <a:spcBef>
                <a:spcPct val="0"/>
              </a:spcBef>
              <a:buNone/>
              <a:defRPr sz="3227" kern="1200">
                <a:solidFill>
                  <a:schemeClr val="tx1"/>
                </a:solidFill>
                <a:latin typeface="+mj-lt"/>
                <a:ea typeface="+mj-ea"/>
                <a:cs typeface="+mj-cs"/>
              </a:defRPr>
            </a:lvl1pPr>
          </a:lstStyle>
          <a:p>
            <a:r>
              <a:rPr lang="en-US" sz="1600" i="1" dirty="0">
                <a:solidFill>
                  <a:schemeClr val="bg1"/>
                </a:solidFill>
              </a:rPr>
              <a:t>On the days of the bus stop and walk children seem (check all that apply) </a:t>
            </a:r>
          </a:p>
        </p:txBody>
      </p:sp>
      <p:graphicFrame>
        <p:nvGraphicFramePr>
          <p:cNvPr id="6" name="Content Placeholder 6"/>
          <p:cNvGraphicFramePr>
            <a:graphicFrameLocks noGrp="1"/>
          </p:cNvGraphicFramePr>
          <p:nvPr>
            <p:ph sz="half" idx="4294967295"/>
            <p:extLst>
              <p:ext uri="{D42A27DB-BD31-4B8C-83A1-F6EECF244321}">
                <p14:modId xmlns:p14="http://schemas.microsoft.com/office/powerpoint/2010/main" val="3520955432"/>
              </p:ext>
            </p:extLst>
          </p:nvPr>
        </p:nvGraphicFramePr>
        <p:xfrm>
          <a:off x="202513" y="1827357"/>
          <a:ext cx="3823593" cy="1990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p:cNvGraphicFramePr>
            <a:graphicFrameLocks noGrp="1"/>
          </p:cNvGraphicFramePr>
          <p:nvPr>
            <p:ph sz="half" idx="4294967295"/>
            <p:extLst>
              <p:ext uri="{D42A27DB-BD31-4B8C-83A1-F6EECF244321}">
                <p14:modId xmlns:p14="http://schemas.microsoft.com/office/powerpoint/2010/main" val="1543450092"/>
              </p:ext>
            </p:extLst>
          </p:nvPr>
        </p:nvGraphicFramePr>
        <p:xfrm>
          <a:off x="4188664" y="1465464"/>
          <a:ext cx="3525685" cy="228239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
          <p:cNvSpPr txBox="1"/>
          <p:nvPr/>
        </p:nvSpPr>
        <p:spPr>
          <a:xfrm>
            <a:off x="4412317" y="2118694"/>
            <a:ext cx="1824145" cy="162916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t>94% of </a:t>
            </a:r>
            <a:br>
              <a:rPr lang="en-US" sz="1600" dirty="0"/>
            </a:br>
            <a:r>
              <a:rPr lang="en-US" sz="1600" dirty="0"/>
              <a:t>descriptors</a:t>
            </a:r>
            <a:br>
              <a:rPr lang="en-US" sz="1600" dirty="0"/>
            </a:br>
            <a:r>
              <a:rPr lang="en-US" sz="1600" dirty="0"/>
              <a:t>chosen were</a:t>
            </a:r>
            <a:br>
              <a:rPr lang="en-US" sz="1600" dirty="0"/>
            </a:br>
            <a:r>
              <a:rPr lang="en-US" sz="1600" dirty="0"/>
              <a:t>positive</a:t>
            </a:r>
          </a:p>
          <a:p>
            <a:endParaRPr lang="en-US" sz="1000" dirty="0">
              <a:solidFill>
                <a:schemeClr val="bg1"/>
              </a:solidFill>
            </a:endParaRPr>
          </a:p>
        </p:txBody>
      </p:sp>
      <p:sp>
        <p:nvSpPr>
          <p:cNvPr id="3" name="Footer Placeholder 2"/>
          <p:cNvSpPr>
            <a:spLocks noGrp="1"/>
          </p:cNvSpPr>
          <p:nvPr>
            <p:ph type="ftr" sz="quarter" idx="11"/>
          </p:nvPr>
        </p:nvSpPr>
        <p:spPr/>
        <p:txBody>
          <a:bodyPr/>
          <a:lstStyle/>
          <a:p>
            <a:r>
              <a:rPr lang="en-US"/>
              <a:t>mnsaferoutestoschool.org</a:t>
            </a:r>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83882" y="3915693"/>
            <a:ext cx="2042164" cy="569977"/>
          </a:xfrm>
          <a:prstGeom prst="rect">
            <a:avLst/>
          </a:prstGeom>
        </p:spPr>
      </p:pic>
    </p:spTree>
    <p:extLst>
      <p:ext uri="{BB962C8B-B14F-4D97-AF65-F5344CB8AC3E}">
        <p14:creationId xmlns:p14="http://schemas.microsoft.com/office/powerpoint/2010/main" val="26273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B4D9E"/>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0" y="0"/>
            <a:ext cx="7772400" cy="930614"/>
          </a:xfrm>
        </p:spPr>
        <p:txBody>
          <a:bodyPr>
            <a:normAutofit/>
          </a:bodyPr>
          <a:lstStyle/>
          <a:p>
            <a:r>
              <a:rPr lang="en-US" sz="3200" b="1" dirty="0">
                <a:solidFill>
                  <a:schemeClr val="bg1"/>
                </a:solidFill>
              </a:rPr>
              <a:t>Addressing Common Concerns</a:t>
            </a:r>
          </a:p>
        </p:txBody>
      </p:sp>
      <p:graphicFrame>
        <p:nvGraphicFramePr>
          <p:cNvPr id="3" name="Diagram 2"/>
          <p:cNvGraphicFramePr/>
          <p:nvPr>
            <p:extLst>
              <p:ext uri="{D42A27DB-BD31-4B8C-83A1-F6EECF244321}">
                <p14:modId xmlns:p14="http://schemas.microsoft.com/office/powerpoint/2010/main" val="574915118"/>
              </p:ext>
            </p:extLst>
          </p:nvPr>
        </p:nvGraphicFramePr>
        <p:xfrm>
          <a:off x="231731" y="876823"/>
          <a:ext cx="7308937" cy="3557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a:t>mnsaferoutestoschool.org</a:t>
            </a:r>
            <a:endParaRPr lang="en-US" dirty="0"/>
          </a:p>
        </p:txBody>
      </p:sp>
    </p:spTree>
    <p:extLst>
      <p:ext uri="{BB962C8B-B14F-4D97-AF65-F5344CB8AC3E}">
        <p14:creationId xmlns:p14="http://schemas.microsoft.com/office/powerpoint/2010/main" val="39066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B4D9E"/>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0" y="0"/>
            <a:ext cx="7772400" cy="930614"/>
          </a:xfrm>
        </p:spPr>
        <p:txBody>
          <a:bodyPr>
            <a:normAutofit/>
          </a:bodyPr>
          <a:lstStyle/>
          <a:p>
            <a:r>
              <a:rPr lang="en-US" sz="3200" b="1" dirty="0">
                <a:solidFill>
                  <a:schemeClr val="bg1"/>
                </a:solidFill>
              </a:rPr>
              <a:t>Basic Steps to Start a BSW</a:t>
            </a:r>
            <a:endParaRPr lang="en-US" b="1" dirty="0">
              <a:solidFill>
                <a:schemeClr val="bg1"/>
              </a:solidFill>
            </a:endParaRPr>
          </a:p>
        </p:txBody>
      </p:sp>
      <p:sp>
        <p:nvSpPr>
          <p:cNvPr id="4" name="Rectangle 4"/>
          <p:cNvSpPr txBox="1">
            <a:spLocks noChangeArrowheads="1"/>
          </p:cNvSpPr>
          <p:nvPr/>
        </p:nvSpPr>
        <p:spPr>
          <a:xfrm>
            <a:off x="222020" y="930614"/>
            <a:ext cx="4037464" cy="3687763"/>
          </a:xfrm>
          <a:prstGeom prst="rect">
            <a:avLst/>
          </a:prstGeom>
        </p:spPr>
        <p:txBody>
          <a:bodyP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lvl="0"/>
            <a:r>
              <a:rPr lang="en-US" sz="1900" dirty="0">
                <a:solidFill>
                  <a:schemeClr val="bg1"/>
                </a:solidFill>
              </a:rPr>
              <a:t>Identify a BSW Leader</a:t>
            </a:r>
          </a:p>
          <a:p>
            <a:pPr lvl="0"/>
            <a:r>
              <a:rPr lang="en-US" sz="1900" dirty="0">
                <a:solidFill>
                  <a:schemeClr val="bg1"/>
                </a:solidFill>
              </a:rPr>
              <a:t>Start with a one-time event</a:t>
            </a:r>
          </a:p>
          <a:p>
            <a:pPr lvl="0"/>
            <a:r>
              <a:rPr lang="en-US" sz="1900" dirty="0">
                <a:solidFill>
                  <a:schemeClr val="bg1"/>
                </a:solidFill>
              </a:rPr>
              <a:t>Determine strategies to involve students of all abilities</a:t>
            </a:r>
          </a:p>
          <a:p>
            <a:r>
              <a:rPr lang="en-US" sz="1900" dirty="0">
                <a:solidFill>
                  <a:schemeClr val="bg1"/>
                </a:solidFill>
              </a:rPr>
              <a:t>Brand it! </a:t>
            </a:r>
          </a:p>
          <a:p>
            <a:r>
              <a:rPr lang="en-US" sz="1900" dirty="0">
                <a:solidFill>
                  <a:schemeClr val="bg1"/>
                </a:solidFill>
              </a:rPr>
              <a:t>Send letters to parents, neighbors and bus drivers</a:t>
            </a:r>
          </a:p>
          <a:p>
            <a:pPr lvl="0"/>
            <a:r>
              <a:rPr lang="en-US" sz="1900" dirty="0">
                <a:solidFill>
                  <a:schemeClr val="bg1"/>
                </a:solidFill>
              </a:rPr>
              <a:t>Debrief after the event and make adjustments as needed</a:t>
            </a:r>
          </a:p>
          <a:p>
            <a:pPr lvl="0"/>
            <a:r>
              <a:rPr lang="en-US" sz="1900" dirty="0">
                <a:solidFill>
                  <a:schemeClr val="bg1"/>
                </a:solidFill>
              </a:rPr>
              <a:t>Have fun!</a:t>
            </a:r>
          </a:p>
          <a:p>
            <a:pPr lvl="0"/>
            <a:endParaRPr lang="en-US" dirty="0">
              <a:solidFill>
                <a:schemeClr val="bg1"/>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028" r="13714"/>
          <a:stretch/>
        </p:blipFill>
        <p:spPr>
          <a:xfrm>
            <a:off x="4481505" y="754255"/>
            <a:ext cx="3290896" cy="3840972"/>
          </a:xfrm>
          <a:prstGeom prst="rect">
            <a:avLst/>
          </a:prstGeom>
        </p:spPr>
      </p:pic>
      <p:sp>
        <p:nvSpPr>
          <p:cNvPr id="5" name="Footer Placeholder 4"/>
          <p:cNvSpPr>
            <a:spLocks noGrp="1"/>
          </p:cNvSpPr>
          <p:nvPr>
            <p:ph type="ftr" sz="quarter" idx="11"/>
          </p:nvPr>
        </p:nvSpPr>
        <p:spPr/>
        <p:txBody>
          <a:bodyPr/>
          <a:lstStyle/>
          <a:p>
            <a:r>
              <a:rPr lang="en-US"/>
              <a:t>mnsaferoutestoschool.org</a:t>
            </a:r>
            <a:endParaRPr lang="en-US" dirty="0"/>
          </a:p>
        </p:txBody>
      </p:sp>
    </p:spTree>
    <p:extLst>
      <p:ext uri="{BB962C8B-B14F-4D97-AF65-F5344CB8AC3E}">
        <p14:creationId xmlns:p14="http://schemas.microsoft.com/office/powerpoint/2010/main" val="36364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B4D9E"/>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0" y="0"/>
            <a:ext cx="7772400" cy="930614"/>
          </a:xfrm>
        </p:spPr>
        <p:txBody>
          <a:bodyPr>
            <a:normAutofit/>
          </a:bodyPr>
          <a:lstStyle/>
          <a:p>
            <a:r>
              <a:rPr lang="en-US" sz="3200" b="1" dirty="0">
                <a:solidFill>
                  <a:schemeClr val="bg1"/>
                </a:solidFill>
              </a:rPr>
              <a:t>Additional Resources</a:t>
            </a:r>
          </a:p>
        </p:txBody>
      </p:sp>
      <p:sp>
        <p:nvSpPr>
          <p:cNvPr id="4" name="Rectangle 4"/>
          <p:cNvSpPr txBox="1">
            <a:spLocks noChangeArrowheads="1"/>
          </p:cNvSpPr>
          <p:nvPr/>
        </p:nvSpPr>
        <p:spPr>
          <a:xfrm>
            <a:off x="408008" y="901424"/>
            <a:ext cx="7121324" cy="2496717"/>
          </a:xfrm>
          <a:prstGeom prst="rect">
            <a:avLst/>
          </a:prstGeom>
        </p:spPr>
        <p:txBody>
          <a:bodyPr numCol="2" anchor="ctr"/>
          <a:lstStyle>
            <a:lvl1pPr marL="167632" indent="-167632" algn="l" defTabSz="670530" rtl="0" eaLnBrk="1" latinLnBrk="0" hangingPunct="1">
              <a:lnSpc>
                <a:spcPct val="90000"/>
              </a:lnSpc>
              <a:spcBef>
                <a:spcPts val="733"/>
              </a:spcBef>
              <a:buFont typeface="Arial" panose="020B0604020202020204" pitchFamily="34" charset="0"/>
              <a:buChar char="•"/>
              <a:defRPr sz="2053" kern="1200">
                <a:solidFill>
                  <a:schemeClr val="tx1"/>
                </a:solidFill>
                <a:latin typeface="+mn-lt"/>
                <a:ea typeface="+mn-ea"/>
                <a:cs typeface="+mn-cs"/>
              </a:defRPr>
            </a:lvl1pPr>
            <a:lvl2pPr marL="502897" indent="-167632" algn="l" defTabSz="670530" rtl="0" eaLnBrk="1" latinLnBrk="0" hangingPunct="1">
              <a:lnSpc>
                <a:spcPct val="90000"/>
              </a:lnSpc>
              <a:spcBef>
                <a:spcPts val="367"/>
              </a:spcBef>
              <a:buFont typeface="Arial" panose="020B0604020202020204" pitchFamily="34" charset="0"/>
              <a:buChar char="•"/>
              <a:defRPr sz="1760" kern="1200">
                <a:solidFill>
                  <a:schemeClr val="tx1"/>
                </a:solidFill>
                <a:latin typeface="+mn-lt"/>
                <a:ea typeface="+mn-ea"/>
                <a:cs typeface="+mn-cs"/>
              </a:defRPr>
            </a:lvl2pPr>
            <a:lvl3pPr marL="838162" indent="-167632" algn="l" defTabSz="670530" rtl="0" eaLnBrk="1" latinLnBrk="0" hangingPunct="1">
              <a:lnSpc>
                <a:spcPct val="90000"/>
              </a:lnSpc>
              <a:spcBef>
                <a:spcPts val="367"/>
              </a:spcBef>
              <a:buFont typeface="Arial" panose="020B0604020202020204" pitchFamily="34" charset="0"/>
              <a:buChar char="•"/>
              <a:defRPr sz="1467" kern="1200">
                <a:solidFill>
                  <a:schemeClr val="tx1"/>
                </a:solidFill>
                <a:latin typeface="+mn-lt"/>
                <a:ea typeface="+mn-ea"/>
                <a:cs typeface="+mn-cs"/>
              </a:defRPr>
            </a:lvl3pPr>
            <a:lvl4pPr marL="1173427"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4pPr>
            <a:lvl5pPr marL="150869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a:lstStyle>
          <a:p>
            <a:pPr lvl="0"/>
            <a:r>
              <a:rPr lang="en-US" sz="2000" dirty="0">
                <a:solidFill>
                  <a:schemeClr val="bg1"/>
                </a:solidFill>
              </a:rPr>
              <a:t>Organizer’s Guide to Bus Stop and Walks</a:t>
            </a:r>
          </a:p>
          <a:p>
            <a:pPr lvl="0"/>
            <a:r>
              <a:rPr lang="en-US" sz="2000" dirty="0">
                <a:solidFill>
                  <a:schemeClr val="bg1"/>
                </a:solidFill>
              </a:rPr>
              <a:t>BSW One-Pager</a:t>
            </a:r>
          </a:p>
          <a:p>
            <a:pPr lvl="0"/>
            <a:r>
              <a:rPr lang="en-US" sz="2000" dirty="0">
                <a:solidFill>
                  <a:schemeClr val="bg1"/>
                </a:solidFill>
              </a:rPr>
              <a:t>BSW Planning Checklist</a:t>
            </a:r>
          </a:p>
          <a:p>
            <a:pPr lvl="0"/>
            <a:r>
              <a:rPr lang="en-US" sz="2000" dirty="0">
                <a:solidFill>
                  <a:schemeClr val="bg1"/>
                </a:solidFill>
              </a:rPr>
              <a:t>Crossing Guard Training Resources</a:t>
            </a:r>
          </a:p>
          <a:p>
            <a:pPr lvl="0"/>
            <a:r>
              <a:rPr lang="en-US" sz="2000" dirty="0">
                <a:solidFill>
                  <a:schemeClr val="bg1"/>
                </a:solidFill>
              </a:rPr>
              <a:t>Mapping Guide</a:t>
            </a:r>
          </a:p>
          <a:p>
            <a:pPr lvl="0"/>
            <a:r>
              <a:rPr lang="en-US" sz="2000" dirty="0">
                <a:solidFill>
                  <a:schemeClr val="bg1"/>
                </a:solidFill>
              </a:rPr>
              <a:t>Sample letters for parents, bus drivers, volunteers and neighbors</a:t>
            </a:r>
          </a:p>
          <a:p>
            <a:pPr lvl="0"/>
            <a:r>
              <a:rPr lang="en-US" sz="2000" dirty="0">
                <a:solidFill>
                  <a:schemeClr val="bg1"/>
                </a:solidFill>
              </a:rPr>
              <a:t>Pedestrian Safety Education Resources</a:t>
            </a:r>
          </a:p>
          <a:p>
            <a:pPr lvl="0"/>
            <a:r>
              <a:rPr lang="en-US" sz="2000" dirty="0">
                <a:solidFill>
                  <a:schemeClr val="bg1"/>
                </a:solidFill>
              </a:rPr>
              <a:t>BSW Sample Survey Questions</a:t>
            </a:r>
          </a:p>
          <a:p>
            <a:pPr lvl="0"/>
            <a:endParaRPr lang="en-US" dirty="0">
              <a:solidFill>
                <a:schemeClr val="bg1"/>
              </a:solidFill>
            </a:endParaRPr>
          </a:p>
        </p:txBody>
      </p:sp>
      <p:sp>
        <p:nvSpPr>
          <p:cNvPr id="3" name="Oval 2"/>
          <p:cNvSpPr/>
          <p:nvPr/>
        </p:nvSpPr>
        <p:spPr>
          <a:xfrm>
            <a:off x="3123031" y="3222902"/>
            <a:ext cx="4149523" cy="1126466"/>
          </a:xfrm>
          <a:prstGeom prst="ellipse">
            <a:avLst/>
          </a:prstGeom>
          <a:solidFill>
            <a:srgbClr val="00AD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Visit </a:t>
            </a:r>
            <a:r>
              <a:rPr lang="en-US" sz="1400" b="1" dirty="0"/>
              <a:t>mnsaferoutestoschool.org</a:t>
            </a:r>
            <a:r>
              <a:rPr lang="en-US" sz="1400" dirty="0"/>
              <a:t> to view and download these resources!</a:t>
            </a:r>
          </a:p>
        </p:txBody>
      </p:sp>
      <p:sp>
        <p:nvSpPr>
          <p:cNvPr id="6" name="Footer Placeholder 5"/>
          <p:cNvSpPr>
            <a:spLocks noGrp="1"/>
          </p:cNvSpPr>
          <p:nvPr>
            <p:ph type="ftr" sz="quarter" idx="11"/>
          </p:nvPr>
        </p:nvSpPr>
        <p:spPr/>
        <p:txBody>
          <a:bodyPr/>
          <a:lstStyle/>
          <a:p>
            <a:r>
              <a:rPr lang="en-US"/>
              <a:t>mnsaferoutestoschool.org</a:t>
            </a:r>
            <a:endParaRPr lang="en-US" dirty="0"/>
          </a:p>
        </p:txBody>
      </p:sp>
      <p:grpSp>
        <p:nvGrpSpPr>
          <p:cNvPr id="13" name="Group 12"/>
          <p:cNvGrpSpPr/>
          <p:nvPr/>
        </p:nvGrpSpPr>
        <p:grpSpPr>
          <a:xfrm>
            <a:off x="552025" y="3594120"/>
            <a:ext cx="1063314" cy="804204"/>
            <a:chOff x="884485" y="3742148"/>
            <a:chExt cx="1063314" cy="804204"/>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595" y="3742148"/>
              <a:ext cx="804204" cy="80420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485" y="3965406"/>
              <a:ext cx="186493" cy="526116"/>
            </a:xfrm>
            <a:prstGeom prst="rect">
              <a:avLst/>
            </a:prstGeom>
          </p:spPr>
        </p:pic>
      </p:grpSp>
    </p:spTree>
    <p:extLst>
      <p:ext uri="{BB962C8B-B14F-4D97-AF65-F5344CB8AC3E}">
        <p14:creationId xmlns:p14="http://schemas.microsoft.com/office/powerpoint/2010/main" val="97614936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nSRTS">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1554</TotalTime>
  <Words>1413</Words>
  <Application>Microsoft Office PowerPoint</Application>
  <PresentationFormat>Custom</PresentationFormat>
  <Paragraphs>145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ＭＳ Ｐゴシック</vt:lpstr>
      <vt:lpstr>Arial</vt:lpstr>
      <vt:lpstr>Calibri</vt:lpstr>
      <vt:lpstr>Verdana</vt:lpstr>
      <vt:lpstr>Wingdings 2</vt:lpstr>
      <vt:lpstr>1_Office Theme</vt:lpstr>
      <vt:lpstr>Bus Stop &amp; Walk </vt:lpstr>
      <vt:lpstr>What is a Bus Stop &amp; Walk?</vt:lpstr>
      <vt:lpstr>BSW ≠ Walking School Bus</vt:lpstr>
      <vt:lpstr>Why Start a Bus Stop &amp; Walk?</vt:lpstr>
      <vt:lpstr>Case Study:  Minneapolis Public Schools</vt:lpstr>
      <vt:lpstr>Case Study:  Minneapolis Public Schools</vt:lpstr>
      <vt:lpstr>Addressing Common Concerns</vt:lpstr>
      <vt:lpstr>Basic Steps to Start a BSW</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School Here</dc:title>
  <dc:creator>Connor Cox</dc:creator>
  <cp:lastModifiedBy>Wendy Phelps</cp:lastModifiedBy>
  <cp:revision>125</cp:revision>
  <dcterms:created xsi:type="dcterms:W3CDTF">2016-08-26T20:26:34Z</dcterms:created>
  <dcterms:modified xsi:type="dcterms:W3CDTF">2017-06-28T22:56:27Z</dcterms:modified>
</cp:coreProperties>
</file>